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387" r:id="rId2"/>
    <p:sldId id="390" r:id="rId3"/>
    <p:sldId id="392" r:id="rId4"/>
    <p:sldId id="394" r:id="rId5"/>
    <p:sldId id="395" r:id="rId6"/>
    <p:sldId id="396" r:id="rId7"/>
    <p:sldId id="397" r:id="rId8"/>
    <p:sldId id="398" r:id="rId9"/>
    <p:sldId id="399" r:id="rId10"/>
    <p:sldId id="486" r:id="rId11"/>
    <p:sldId id="487" r:id="rId12"/>
    <p:sldId id="489" r:id="rId13"/>
    <p:sldId id="490" r:id="rId14"/>
    <p:sldId id="491" r:id="rId15"/>
    <p:sldId id="492" r:id="rId16"/>
    <p:sldId id="493" r:id="rId17"/>
    <p:sldId id="494" r:id="rId18"/>
    <p:sldId id="495" r:id="rId19"/>
    <p:sldId id="496" r:id="rId20"/>
    <p:sldId id="497" r:id="rId21"/>
    <p:sldId id="498" r:id="rId22"/>
    <p:sldId id="499" r:id="rId23"/>
    <p:sldId id="500" r:id="rId24"/>
    <p:sldId id="501" r:id="rId25"/>
    <p:sldId id="502" r:id="rId26"/>
    <p:sldId id="503" r:id="rId27"/>
    <p:sldId id="504" r:id="rId28"/>
    <p:sldId id="505" r:id="rId29"/>
    <p:sldId id="506" r:id="rId30"/>
    <p:sldId id="507" r:id="rId31"/>
    <p:sldId id="508" r:id="rId32"/>
    <p:sldId id="509" r:id="rId33"/>
    <p:sldId id="510" r:id="rId34"/>
    <p:sldId id="511" r:id="rId35"/>
    <p:sldId id="512" r:id="rId36"/>
    <p:sldId id="513" r:id="rId37"/>
    <p:sldId id="514" r:id="rId38"/>
    <p:sldId id="515" r:id="rId39"/>
    <p:sldId id="516" r:id="rId40"/>
    <p:sldId id="517" r:id="rId41"/>
    <p:sldId id="518" r:id="rId42"/>
    <p:sldId id="519" r:id="rId43"/>
    <p:sldId id="520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0" autoAdjust="0"/>
    <p:restoredTop sz="83726" autoAdjust="0"/>
  </p:normalViewPr>
  <p:slideViewPr>
    <p:cSldViewPr snapToGrid="0">
      <p:cViewPr varScale="1">
        <p:scale>
          <a:sx n="84" d="100"/>
          <a:sy n="84" d="100"/>
        </p:scale>
        <p:origin x="42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775901-20B8-448F-B864-930A52E30A8E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DA252E-29CF-4F6E-AE47-25D810079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52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A252E-29CF-4F6E-AE47-25D8100797B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64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630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88C8D-18FA-4929-908F-A988049F88B2}" type="slidenum">
              <a:rPr lang="en-US" smtClean="0"/>
              <a:t>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425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88C8D-18FA-4929-908F-A988049F88B2}" type="slidenum">
              <a:rPr lang="en-US" smtClean="0"/>
              <a:t>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017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1CAEB-67AD-458E-B98A-1074D66B1EF8}" type="slidenum">
              <a:rPr lang="en-US" smtClean="0"/>
              <a:t>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792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1CAEB-67AD-458E-B98A-1074D66B1EF8}" type="slidenum">
              <a:rPr lang="en-US" smtClean="0"/>
              <a:t>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283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1CAEB-67AD-458E-B98A-1074D66B1EF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322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1CAEB-67AD-458E-B98A-1074D66B1EF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05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1CAEB-67AD-458E-B98A-1074D66B1EF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254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75892-9929-4761-BBA4-0AF79EA0B24E}" type="datetime1">
              <a:rPr lang="en-US" smtClean="0"/>
              <a:t>11/8/2019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1E20-A0D4-4823-AE82-57D7C121C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82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1AF54-293E-45B9-B92B-47B336FB5E11}" type="datetime1">
              <a:rPr lang="en-US" smtClean="0"/>
              <a:t>11/8/2019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1E20-A0D4-4823-AE82-57D7C121C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301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F74D6-E8AE-4006-A442-F1CB6C92479C}" type="datetime1">
              <a:rPr lang="en-US" smtClean="0"/>
              <a:t>11/8/2019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1E20-A0D4-4823-AE82-57D7C121C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368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E741A-DF57-4F44-96F8-D6E2DF5D109F}" type="datetime1">
              <a:rPr lang="en-US" smtClean="0"/>
              <a:t>11/8/2019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1E20-A0D4-4823-AE82-57D7C121C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471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4226E-3AF7-4C9D-92D0-A3DCB116D1A1}" type="datetime1">
              <a:rPr lang="en-US" smtClean="0"/>
              <a:t>11/8/2019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1E20-A0D4-4823-AE82-57D7C121C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583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35277-0E0C-44B6-8787-DD3820AFFB1E}" type="datetime1">
              <a:rPr lang="en-US" smtClean="0"/>
              <a:t>11/8/2019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1E20-A0D4-4823-AE82-57D7C121C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82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1D1B8-B445-4106-9DF5-AAB0AE116F23}" type="datetime1">
              <a:rPr lang="en-US" smtClean="0"/>
              <a:t>11/8/2019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1E20-A0D4-4823-AE82-57D7C121C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224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02E63-86FF-4F96-90B2-C118A6752317}" type="datetime1">
              <a:rPr lang="en-US" smtClean="0"/>
              <a:t>11/8/2019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1E20-A0D4-4823-AE82-57D7C121C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897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5C1BC-29DB-4A53-9E8D-7C1474C70ACE}" type="datetime1">
              <a:rPr lang="en-US" smtClean="0"/>
              <a:t>11/8/2019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1E20-A0D4-4823-AE82-57D7C121C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59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60951-7F1F-461C-8564-E8809E8587FD}" type="datetime1">
              <a:rPr lang="en-US" smtClean="0"/>
              <a:t>11/8/2019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1E20-A0D4-4823-AE82-57D7C121C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51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FD037-9F27-4B9C-A03F-C3FCDBA22B8C}" type="datetime1">
              <a:rPr lang="en-US" smtClean="0"/>
              <a:t>11/8/2019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1E20-A0D4-4823-AE82-57D7C121C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48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F23DB-1BB7-43CC-A24D-85A9FC1F7A7C}" type="datetime1">
              <a:rPr lang="en-US" smtClean="0"/>
              <a:t>11/8/2019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Representation Learning on Networks, snap.stanford.edu/proj/embeddings-www, WWW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41E20-A0D4-4823-AE82-57D7C121C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948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ieeexplore.ieee.org/document/4700287/" TargetMode="External"/><Relationship Id="rId2" Type="http://schemas.openxmlformats.org/officeDocument/2006/relationships/hyperlink" Target="https://arxiv.org/abs/1709.05584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hyperlink" Target="https://arxiv.org/abs/1611.08097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1706.02216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pdf/1403.6652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Statistical Learning Models for Text and Graph Data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altLang="zh-CN" dirty="0" smtClean="0"/>
              <a:t>Network Representation Learning</a:t>
            </a:r>
          </a:p>
          <a:p>
            <a:r>
              <a:rPr lang="en-US" dirty="0" smtClean="0"/>
              <a:t>Instructor: </a:t>
            </a:r>
            <a:r>
              <a:rPr lang="en-US" dirty="0" err="1" smtClean="0"/>
              <a:t>Yangqiu</a:t>
            </a:r>
            <a:r>
              <a:rPr lang="en-US" dirty="0" smtClean="0"/>
              <a:t> Song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519446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Slides credits: </a:t>
            </a:r>
            <a:r>
              <a:rPr lang="en-US" altLang="en-US" sz="1600" dirty="0">
                <a:solidFill>
                  <a:schemeClr val="bg1">
                    <a:lumMod val="65000"/>
                  </a:schemeClr>
                </a:solidFill>
              </a:rPr>
              <a:t>Lada </a:t>
            </a:r>
            <a:r>
              <a:rPr lang="en-US" altLang="en-US" sz="1600" dirty="0" err="1">
                <a:solidFill>
                  <a:schemeClr val="bg1">
                    <a:lumMod val="65000"/>
                  </a:schemeClr>
                </a:solidFill>
              </a:rPr>
              <a:t>Adamic</a:t>
            </a:r>
            <a:r>
              <a:rPr lang="en-US" altLang="en-US" sz="1600" dirty="0">
                <a:solidFill>
                  <a:schemeClr val="bg1">
                    <a:lumMod val="65000"/>
                  </a:schemeClr>
                </a:solidFill>
              </a:rPr>
              <a:t> and James Moody, Mehmet H </a:t>
            </a:r>
            <a:r>
              <a:rPr lang="en-US" altLang="en-US" sz="1600" dirty="0" err="1">
                <a:solidFill>
                  <a:schemeClr val="bg1">
                    <a:lumMod val="65000"/>
                  </a:schemeClr>
                </a:solidFill>
              </a:rPr>
              <a:t>Gunes</a:t>
            </a:r>
            <a:r>
              <a:rPr lang="en-US" altLang="en-US" sz="16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Bing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Liu, Jure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</a:rPr>
              <a:t>Leskovec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, William L. Hamilton, Rex Ying,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</a:rPr>
              <a:t>Rok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</a:rPr>
              <a:t>Sosic</a:t>
            </a:r>
            <a:endParaRPr lang="en-US" alt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1E20-A0D4-4823-AE82-57D7C121C5A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0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140423"/>
            <a:ext cx="9347200" cy="1143000"/>
          </a:xfrm>
        </p:spPr>
        <p:txBody>
          <a:bodyPr/>
          <a:lstStyle/>
          <a:p>
            <a:r>
              <a:rPr lang="en-US" dirty="0" smtClean="0"/>
              <a:t>Embedding Nodes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437376" y="2633472"/>
            <a:ext cx="1219200" cy="1219200"/>
          </a:xfrm>
          <a:prstGeom prst="rect">
            <a:avLst/>
          </a:prstGeom>
          <a:noFill/>
          <a:ln>
            <a:noFill/>
          </a:ln>
        </p:spPr>
        <p:txBody>
          <a:bodyPr wrap="none" lIns="91425" tIns="91425" rIns="91425" bIns="91425" rtlCol="0" anchor="t" anchorCtr="0">
            <a:noAutofit/>
          </a:bodyPr>
          <a:lstStyle/>
          <a:p>
            <a:endParaRPr lang="en-US" sz="3809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321" y="2959712"/>
            <a:ext cx="7990187" cy="34517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31884" y="1393339"/>
            <a:ext cx="8874920" cy="204058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marL="457189" indent="-457189">
              <a:buFont typeface="Arial" charset="0"/>
              <a:buChar char="•"/>
            </a:pPr>
            <a:r>
              <a:rPr lang="en-US" sz="3200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Goal is to encode nodes so that </a:t>
            </a:r>
            <a:r>
              <a:rPr lang="en-US" sz="3200" dirty="0">
                <a:solidFill>
                  <a:schemeClr val="accent2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similarity in the embedding space (e.g., dot product) </a:t>
            </a:r>
            <a:r>
              <a:rPr lang="en-US" sz="3200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approximates </a:t>
            </a:r>
            <a:r>
              <a:rPr lang="en-US" sz="3200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similarity in the original network.  </a:t>
            </a:r>
          </a:p>
        </p:txBody>
      </p:sp>
    </p:spTree>
    <p:extLst>
      <p:ext uri="{BB962C8B-B14F-4D97-AF65-F5344CB8AC3E}">
        <p14:creationId xmlns:p14="http://schemas.microsoft.com/office/powerpoint/2010/main" val="186761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321" y="2657929"/>
            <a:ext cx="7990187" cy="34517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140423"/>
            <a:ext cx="9347200" cy="1143000"/>
          </a:xfrm>
        </p:spPr>
        <p:txBody>
          <a:bodyPr/>
          <a:lstStyle/>
          <a:p>
            <a:r>
              <a:rPr lang="en-US" dirty="0" smtClean="0"/>
              <a:t>Embedding Nodes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437376" y="2633472"/>
            <a:ext cx="1219200" cy="1219200"/>
          </a:xfrm>
          <a:prstGeom prst="rect">
            <a:avLst/>
          </a:prstGeom>
          <a:noFill/>
          <a:ln>
            <a:noFill/>
          </a:ln>
        </p:spPr>
        <p:txBody>
          <a:bodyPr wrap="none" lIns="91425" tIns="91425" rIns="91425" bIns="91425" rtlCol="0" anchor="t" anchorCtr="0">
            <a:noAutofit/>
          </a:bodyPr>
          <a:lstStyle/>
          <a:p>
            <a:endParaRPr lang="en-US" sz="3809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731" y="1680259"/>
            <a:ext cx="4122261" cy="4877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47913" y="1586116"/>
            <a:ext cx="1219200" cy="1219200"/>
          </a:xfrm>
          <a:prstGeom prst="rect">
            <a:avLst/>
          </a:prstGeom>
          <a:noFill/>
          <a:ln>
            <a:noFill/>
          </a:ln>
        </p:spPr>
        <p:txBody>
          <a:bodyPr wrap="none" lIns="91425" tIns="91425" rIns="91425" bIns="91425" rtlCol="0" anchor="t" anchorCtr="0">
            <a:noAutofit/>
          </a:bodyPr>
          <a:lstStyle/>
          <a:p>
            <a:r>
              <a:rPr lang="en-US" sz="3200" b="1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Goal: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3063636" y="1680260"/>
            <a:ext cx="3747589" cy="3991233"/>
            <a:chOff x="1154727" y="1260194"/>
            <a:chExt cx="2810692" cy="2993425"/>
          </a:xfrm>
        </p:grpSpPr>
        <p:sp>
          <p:nvSpPr>
            <p:cNvPr id="9" name="Rectangle 8"/>
            <p:cNvSpPr/>
            <p:nvPr/>
          </p:nvSpPr>
          <p:spPr>
            <a:xfrm>
              <a:off x="1447800" y="1975104"/>
              <a:ext cx="2470842" cy="36982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154727" y="1260194"/>
              <a:ext cx="2810692" cy="2993425"/>
              <a:chOff x="1154727" y="1260194"/>
              <a:chExt cx="2810692" cy="2993425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3027287" y="2688879"/>
                <a:ext cx="938132" cy="316871"/>
              </a:xfrm>
              <a:prstGeom prst="rect">
                <a:avLst/>
              </a:prstGeom>
              <a:solidFill>
                <a:schemeClr val="accent3">
                  <a:alpha val="3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980510" y="3936748"/>
                <a:ext cx="938132" cy="316871"/>
              </a:xfrm>
              <a:prstGeom prst="rect">
                <a:avLst/>
              </a:prstGeom>
              <a:solidFill>
                <a:schemeClr val="accent3">
                  <a:alpha val="3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154727" y="1260194"/>
                <a:ext cx="2016660" cy="389300"/>
              </a:xfrm>
              <a:prstGeom prst="rect">
                <a:avLst/>
              </a:prstGeom>
              <a:solidFill>
                <a:schemeClr val="accent4">
                  <a:alpha val="3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462842" y="1882591"/>
                <a:ext cx="2455800" cy="4623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rtlCol="0" anchor="t" anchorCtr="0">
                <a:noAutofit/>
              </a:bodyPr>
              <a:lstStyle/>
              <a:p>
                <a:r>
                  <a:rPr lang="en-US" sz="3200" b="1" dirty="0">
                    <a:solidFill>
                      <a:schemeClr val="accent2"/>
                    </a:solidFill>
                    <a:latin typeface="Helvetica Neue Light" charset="0"/>
                    <a:ea typeface="Helvetica Neue Light" charset="0"/>
                    <a:cs typeface="Helvetica Neue Light" charset="0"/>
                    <a:sym typeface="Open Sans"/>
                  </a:rPr>
                  <a:t>Need to define!</a:t>
                </a:r>
              </a:p>
            </p:txBody>
          </p:sp>
        </p:grpSp>
        <p:cxnSp>
          <p:nvCxnSpPr>
            <p:cNvPr id="12" name="Straight Arrow Connector 11"/>
            <p:cNvCxnSpPr/>
            <p:nvPr/>
          </p:nvCxnSpPr>
          <p:spPr>
            <a:xfrm>
              <a:off x="2818245" y="2363270"/>
              <a:ext cx="469900" cy="28756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0" idx="2"/>
            </p:cNvCxnSpPr>
            <p:nvPr/>
          </p:nvCxnSpPr>
          <p:spPr>
            <a:xfrm>
              <a:off x="2690742" y="2344927"/>
              <a:ext cx="436955" cy="145121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 flipV="1">
              <a:off x="2346036" y="1662545"/>
              <a:ext cx="298616" cy="31490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442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140423"/>
            <a:ext cx="9347200" cy="1143000"/>
          </a:xfrm>
        </p:spPr>
        <p:txBody>
          <a:bodyPr/>
          <a:lstStyle/>
          <a:p>
            <a:r>
              <a:rPr lang="en-US" dirty="0" smtClean="0"/>
              <a:t>From “Shallow” to “Deep”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12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7520" y="1435229"/>
            <a:ext cx="8802624" cy="5080000"/>
          </a:xfrm>
        </p:spPr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So far we have focused on </a:t>
            </a:r>
            <a:r>
              <a:rPr lang="en-US" b="1" dirty="0" smtClean="0">
                <a:solidFill>
                  <a:schemeClr val="accent2"/>
                </a:solidFill>
              </a:rPr>
              <a:t>“shallow” encoders</a:t>
            </a:r>
            <a:r>
              <a:rPr lang="en-US" dirty="0" smtClean="0">
                <a:solidFill>
                  <a:schemeClr val="accent2"/>
                </a:solidFill>
              </a:rPr>
              <a:t>, i.e. embedding lookups: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94546" y="3627330"/>
            <a:ext cx="4217940" cy="204687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4421140"/>
            <a:ext cx="1016000" cy="423333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4786407" y="3643241"/>
            <a:ext cx="219456" cy="2030967"/>
          </a:xfrm>
          <a:prstGeom prst="roundRect">
            <a:avLst/>
          </a:prstGeom>
          <a:noFill/>
          <a:ln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5" name="Group 14"/>
          <p:cNvGrpSpPr/>
          <p:nvPr/>
        </p:nvGrpSpPr>
        <p:grpSpPr>
          <a:xfrm>
            <a:off x="4822983" y="3670747"/>
            <a:ext cx="158496" cy="768096"/>
            <a:chOff x="3081528" y="2681478"/>
            <a:chExt cx="118872" cy="576072"/>
          </a:xfrm>
        </p:grpSpPr>
        <p:sp>
          <p:nvSpPr>
            <p:cNvPr id="16" name="Oval 15"/>
            <p:cNvSpPr>
              <a:spLocks noChangeAspect="1"/>
            </p:cNvSpPr>
            <p:nvPr/>
          </p:nvSpPr>
          <p:spPr>
            <a:xfrm>
              <a:off x="3081528" y="2681478"/>
              <a:ext cx="118872" cy="11887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" name="Oval 16"/>
            <p:cNvSpPr>
              <a:spLocks noChangeAspect="1"/>
            </p:cNvSpPr>
            <p:nvPr/>
          </p:nvSpPr>
          <p:spPr>
            <a:xfrm>
              <a:off x="3081528" y="2833878"/>
              <a:ext cx="118872" cy="11887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3081528" y="2986278"/>
              <a:ext cx="118872" cy="11887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>
            <a:xfrm>
              <a:off x="3081528" y="3138678"/>
              <a:ext cx="118872" cy="11887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822983" y="4483547"/>
            <a:ext cx="158496" cy="768096"/>
            <a:chOff x="3081528" y="2681478"/>
            <a:chExt cx="118872" cy="576072"/>
          </a:xfrm>
        </p:grpSpPr>
        <p:sp>
          <p:nvSpPr>
            <p:cNvPr id="21" name="Oval 20"/>
            <p:cNvSpPr>
              <a:spLocks noChangeAspect="1"/>
            </p:cNvSpPr>
            <p:nvPr/>
          </p:nvSpPr>
          <p:spPr>
            <a:xfrm>
              <a:off x="3081528" y="2681478"/>
              <a:ext cx="118872" cy="11887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2" name="Oval 21"/>
            <p:cNvSpPr>
              <a:spLocks noChangeAspect="1"/>
            </p:cNvSpPr>
            <p:nvPr/>
          </p:nvSpPr>
          <p:spPr>
            <a:xfrm>
              <a:off x="3081528" y="2833878"/>
              <a:ext cx="118872" cy="11887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3" name="Oval 22"/>
            <p:cNvSpPr>
              <a:spLocks noChangeAspect="1"/>
            </p:cNvSpPr>
            <p:nvPr/>
          </p:nvSpPr>
          <p:spPr>
            <a:xfrm>
              <a:off x="3081528" y="2986278"/>
              <a:ext cx="118872" cy="11887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4" name="Oval 23"/>
            <p:cNvSpPr>
              <a:spLocks noChangeAspect="1"/>
            </p:cNvSpPr>
            <p:nvPr/>
          </p:nvSpPr>
          <p:spPr>
            <a:xfrm>
              <a:off x="3081528" y="3138678"/>
              <a:ext cx="118872" cy="11887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25" name="Oval 24"/>
          <p:cNvSpPr>
            <a:spLocks noChangeAspect="1"/>
          </p:cNvSpPr>
          <p:nvPr/>
        </p:nvSpPr>
        <p:spPr>
          <a:xfrm>
            <a:off x="4822983" y="5296347"/>
            <a:ext cx="158496" cy="15849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4822983" y="5499547"/>
            <a:ext cx="158496" cy="15849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7" name="Left Brace 26"/>
          <p:cNvSpPr/>
          <p:nvPr/>
        </p:nvSpPr>
        <p:spPr>
          <a:xfrm rot="16200000">
            <a:off x="5557212" y="3816927"/>
            <a:ext cx="440267" cy="427027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8" name="Left Brace 27"/>
          <p:cNvSpPr/>
          <p:nvPr/>
        </p:nvSpPr>
        <p:spPr>
          <a:xfrm rot="10800000">
            <a:off x="7949061" y="3627328"/>
            <a:ext cx="417545" cy="203071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9" name="TextBox 28"/>
          <p:cNvSpPr txBox="1"/>
          <p:nvPr/>
        </p:nvSpPr>
        <p:spPr>
          <a:xfrm>
            <a:off x="8378921" y="4121727"/>
            <a:ext cx="2286000" cy="162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r>
              <a:rPr lang="en-US" sz="240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Dimension/size of </a:t>
            </a:r>
            <a:r>
              <a:rPr lang="en-US" sz="2400" dirty="0" err="1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embeddings</a:t>
            </a:r>
            <a:endParaRPr lang="en-US" sz="2400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223789" y="6010413"/>
            <a:ext cx="3107113" cy="54370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r>
              <a:rPr lang="en-US" sz="240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one column per node </a:t>
            </a:r>
            <a:endParaRPr lang="en-US" sz="2400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409776" y="3060933"/>
            <a:ext cx="1935328" cy="76375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sz="2400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embedding matrix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389756" y="3873946"/>
            <a:ext cx="181033" cy="4117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396199" y="2673005"/>
            <a:ext cx="3707171" cy="76375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sz="2400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embedding vector for a specific node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5083081" y="3472873"/>
            <a:ext cx="1083731" cy="8866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339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140423"/>
            <a:ext cx="9347200" cy="1143000"/>
          </a:xfrm>
        </p:spPr>
        <p:txBody>
          <a:bodyPr/>
          <a:lstStyle/>
          <a:p>
            <a:r>
              <a:rPr lang="en-US" dirty="0" smtClean="0"/>
              <a:t>From “Shallow” to “Deep”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13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2144" y="1600200"/>
            <a:ext cx="10094976" cy="5080000"/>
          </a:xfrm>
        </p:spPr>
        <p:txBody>
          <a:bodyPr/>
          <a:lstStyle/>
          <a:p>
            <a:r>
              <a:rPr lang="en-US" dirty="0" smtClean="0"/>
              <a:t>We will now discuss “deeper” methods based on </a:t>
            </a:r>
            <a:r>
              <a:rPr lang="en-US" b="1" dirty="0" smtClean="0">
                <a:solidFill>
                  <a:schemeClr val="accent2"/>
                </a:solidFill>
              </a:rPr>
              <a:t>graph neural networks.</a:t>
            </a:r>
          </a:p>
          <a:p>
            <a:endParaRPr lang="en-US" b="1" dirty="0">
              <a:solidFill>
                <a:schemeClr val="accent2"/>
              </a:solidFill>
            </a:endParaRPr>
          </a:p>
          <a:p>
            <a:endParaRPr lang="en-US" dirty="0" smtClean="0">
              <a:solidFill>
                <a:schemeClr val="accent2"/>
              </a:solidFill>
            </a:endParaRPr>
          </a:p>
          <a:p>
            <a:endParaRPr lang="en-US" dirty="0" smtClean="0">
              <a:solidFill>
                <a:schemeClr val="accent2"/>
              </a:solidFill>
            </a:endParaRPr>
          </a:p>
          <a:p>
            <a:endParaRPr lang="en-US" dirty="0" smtClean="0">
              <a:solidFill>
                <a:schemeClr val="accent2"/>
              </a:solidFill>
            </a:endParaRPr>
          </a:p>
          <a:p>
            <a:r>
              <a:rPr lang="en-US" dirty="0" smtClean="0"/>
              <a:t>In general, </a:t>
            </a:r>
            <a:r>
              <a:rPr lang="en-US" dirty="0" smtClean="0">
                <a:solidFill>
                  <a:schemeClr val="accent2"/>
                </a:solidFill>
              </a:rPr>
              <a:t>all of these more complex encoders can be combined with the similarity functions from the previous section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1792" y="3301363"/>
            <a:ext cx="2455333" cy="6265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01792" y="3157429"/>
            <a:ext cx="4572000" cy="91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sz="2667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complex function that depends on graph structure.</a:t>
            </a:r>
          </a:p>
        </p:txBody>
      </p:sp>
    </p:spTree>
    <p:extLst>
      <p:ext uri="{BB962C8B-B14F-4D97-AF65-F5344CB8AC3E}">
        <p14:creationId xmlns:p14="http://schemas.microsoft.com/office/powerpoint/2010/main" val="184336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140423"/>
            <a:ext cx="9347200" cy="1143000"/>
          </a:xfrm>
        </p:spPr>
        <p:txBody>
          <a:bodyPr/>
          <a:lstStyle/>
          <a:p>
            <a:r>
              <a:rPr lang="en-US" dirty="0" smtClean="0"/>
              <a:t>Outline for this Section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7864" y="1630301"/>
            <a:ext cx="9784080" cy="5080000"/>
          </a:xfrm>
        </p:spPr>
        <p:txBody>
          <a:bodyPr/>
          <a:lstStyle/>
          <a:p>
            <a:r>
              <a:rPr lang="en-US" dirty="0" smtClean="0"/>
              <a:t>We will now discuss “deeper” methods based on </a:t>
            </a:r>
            <a:r>
              <a:rPr lang="en-US" b="1" dirty="0" smtClean="0">
                <a:solidFill>
                  <a:schemeClr val="accent2"/>
                </a:solidFill>
              </a:rPr>
              <a:t>graph neural networks.</a:t>
            </a:r>
          </a:p>
          <a:p>
            <a:pPr marL="1219170" lvl="1" indent="-609585">
              <a:buFont typeface="+mj-lt"/>
              <a:buAutoNum type="arabicPeriod"/>
            </a:pPr>
            <a:r>
              <a:rPr lang="en-US" b="1" dirty="0" smtClean="0">
                <a:solidFill>
                  <a:schemeClr val="accent1"/>
                </a:solidFill>
              </a:rPr>
              <a:t>The Basics</a:t>
            </a:r>
            <a:endParaRPr lang="en-US" b="1" dirty="0">
              <a:solidFill>
                <a:schemeClr val="accent1"/>
              </a:solidFill>
            </a:endParaRPr>
          </a:p>
          <a:p>
            <a:pPr marL="1219170" lvl="1" indent="-609585">
              <a:buFont typeface="+mj-lt"/>
              <a:buAutoNum type="arabicPeriod"/>
            </a:pPr>
            <a:r>
              <a:rPr lang="en-US" b="1" dirty="0" err="1" smtClean="0">
                <a:solidFill>
                  <a:schemeClr val="accent1"/>
                </a:solidFill>
              </a:rPr>
              <a:t>GraphSAGE</a:t>
            </a:r>
            <a:endParaRPr lang="en-US" b="1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5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32000" y="1193800"/>
            <a:ext cx="8178800" cy="340156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Helvetica Neue Light" charset="0"/>
                <a:ea typeface="Helvetica Neue Light" charset="0"/>
                <a:cs typeface="Helvetica Neue Light" charset="0"/>
              </a:rPr>
              <a:t>The Basics: Graph Neural Networks</a:t>
            </a:r>
            <a:endParaRPr lang="en-US" sz="48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07616" y="4779581"/>
            <a:ext cx="7721600" cy="164560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Based on material from:</a:t>
            </a:r>
          </a:p>
          <a:p>
            <a:pPr marL="380990" indent="-380990">
              <a:buFont typeface="Arial" charset="0"/>
              <a:buChar char="•"/>
            </a:pPr>
            <a:r>
              <a:rPr lang="en-US" sz="1867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Hamilton et al. 2017. </a:t>
            </a:r>
            <a:r>
              <a:rPr lang="en-US" sz="1867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  <a:hlinkClick r:id="rId2"/>
              </a:rPr>
              <a:t>Representation Learning on Graphs: Methods and Applications</a:t>
            </a:r>
            <a:r>
              <a:rPr lang="en-US" sz="1867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. </a:t>
            </a:r>
            <a:r>
              <a:rPr lang="en-US" sz="1867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IEEE Data Engineering Bulletin on Graph Systems</a:t>
            </a:r>
            <a:r>
              <a:rPr lang="en-US" sz="1867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.</a:t>
            </a:r>
          </a:p>
          <a:p>
            <a:pPr marL="380990" indent="-380990">
              <a:buFont typeface="Arial" charset="0"/>
              <a:buChar char="•"/>
            </a:pPr>
            <a:r>
              <a:rPr lang="en-US" sz="1867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Scarselli et al. 2005. </a:t>
            </a:r>
            <a:r>
              <a:rPr lang="en-US" sz="1867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  <a:hlinkClick r:id="rId3"/>
              </a:rPr>
              <a:t>The Graph Neural Network Model</a:t>
            </a:r>
            <a:r>
              <a:rPr lang="en-US" sz="1867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. </a:t>
            </a:r>
            <a:r>
              <a:rPr lang="en-US" sz="1867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IEEE Transactions on Neural Networks</a:t>
            </a:r>
            <a:r>
              <a:rPr lang="en-US" sz="1867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0721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140423"/>
            <a:ext cx="9347200" cy="1143000"/>
          </a:xfrm>
        </p:spPr>
        <p:txBody>
          <a:bodyPr/>
          <a:lstStyle/>
          <a:p>
            <a:r>
              <a:rPr lang="en-US" dirty="0" smtClean="0"/>
              <a:t>Setup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78992" y="1508381"/>
                <a:ext cx="10561320" cy="5080000"/>
              </a:xfrm>
            </p:spPr>
            <p:txBody>
              <a:bodyPr>
                <a:noAutofit/>
              </a:bodyPr>
              <a:lstStyle/>
              <a:p>
                <a:r>
                  <a:rPr lang="en-US" sz="3600" dirty="0" smtClean="0"/>
                  <a:t>Assume we have a graph </a:t>
                </a:r>
                <a:r>
                  <a:rPr lang="en-US" sz="3600" dirty="0" smtClean="0">
                    <a:latin typeface="Cambria Math" charset="0"/>
                    <a:ea typeface="Cambria Math" charset="0"/>
                    <a:cs typeface="Cambria Math" charset="0"/>
                  </a:rPr>
                  <a:t>G</a:t>
                </a:r>
                <a:r>
                  <a:rPr lang="en-US" sz="3600" dirty="0" smtClean="0"/>
                  <a:t>:</a:t>
                </a:r>
              </a:p>
              <a:p>
                <a:pPr lvl="1"/>
                <a:r>
                  <a:rPr lang="en-US" sz="3200" dirty="0" smtClean="0">
                    <a:latin typeface="Cambria Math" charset="0"/>
                    <a:ea typeface="Cambria Math" charset="0"/>
                    <a:cs typeface="Cambria Math" charset="0"/>
                  </a:rPr>
                  <a:t>V</a:t>
                </a:r>
                <a:r>
                  <a:rPr lang="en-US" sz="3200" dirty="0" smtClean="0"/>
                  <a:t> is the vertex set.</a:t>
                </a:r>
              </a:p>
              <a:p>
                <a:pPr lvl="1"/>
                <a:r>
                  <a:rPr lang="en-US" sz="3200" b="1" dirty="0" smtClean="0">
                    <a:latin typeface="Cambria Math" charset="0"/>
                    <a:ea typeface="Cambria Math" charset="0"/>
                    <a:cs typeface="Cambria Math" charset="0"/>
                  </a:rPr>
                  <a:t>A</a:t>
                </a:r>
                <a:r>
                  <a:rPr lang="en-US" sz="3200" dirty="0" smtClean="0"/>
                  <a:t> is the adjacency matrix (assume binary).</a:t>
                </a:r>
              </a:p>
              <a:p>
                <a:pPr lvl="1"/>
                <a:r>
                  <a:rPr lang="en-US" sz="3200" b="1" dirty="0" smtClean="0">
                    <a:solidFill>
                      <a:schemeClr val="accent2"/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>X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accent2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∈</m:t>
                    </m:r>
                    <m:sSup>
                      <m:sSupPr>
                        <m:ctrlPr>
                          <a:rPr lang="en-CA" sz="32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CA" sz="3200" b="1" i="0" smtClean="0">
                            <a:solidFill>
                              <a:schemeClr val="accent2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R</m:t>
                        </m:r>
                      </m:e>
                      <m:sup>
                        <m:r>
                          <a:rPr lang="en-CA" sz="3200" b="1" i="1" smtClean="0">
                            <a:solidFill>
                              <a:schemeClr val="accent2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𝒎</m:t>
                        </m:r>
                        <m:r>
                          <a:rPr lang="en-CA" sz="3200" b="1" i="1" smtClean="0">
                            <a:solidFill>
                              <a:schemeClr val="accent2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×|</m:t>
                        </m:r>
                        <m:r>
                          <a:rPr lang="en-CA" sz="3200" b="1" i="1" smtClean="0">
                            <a:solidFill>
                              <a:schemeClr val="accent2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𝑽</m:t>
                        </m:r>
                        <m:r>
                          <a:rPr lang="en-CA" sz="3200" b="1" i="1" smtClean="0">
                            <a:solidFill>
                              <a:schemeClr val="accent2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|</m:t>
                        </m:r>
                      </m:sup>
                    </m:sSup>
                  </m:oMath>
                </a14:m>
                <a:r>
                  <a:rPr lang="en-US" sz="3200" b="1" dirty="0" smtClean="0">
                    <a:solidFill>
                      <a:schemeClr val="accent2"/>
                    </a:solidFill>
                  </a:rPr>
                  <a:t> is a matrix of node features.</a:t>
                </a:r>
              </a:p>
              <a:p>
                <a:pPr lvl="2"/>
                <a:r>
                  <a:rPr lang="en-US" sz="2800" dirty="0" smtClean="0">
                    <a:solidFill>
                      <a:schemeClr val="accent1"/>
                    </a:solidFill>
                  </a:rPr>
                  <a:t>Categorical attributes, text, image data</a:t>
                </a:r>
              </a:p>
              <a:p>
                <a:pPr lvl="3"/>
                <a:r>
                  <a:rPr lang="en-US" sz="2400" dirty="0" smtClean="0">
                    <a:solidFill>
                      <a:schemeClr val="accent1"/>
                    </a:solidFill>
                  </a:rPr>
                  <a:t>E.g., profile information in a social network.</a:t>
                </a:r>
              </a:p>
              <a:p>
                <a:pPr lvl="2"/>
                <a:r>
                  <a:rPr lang="en-US" sz="2800" dirty="0" smtClean="0">
                    <a:solidFill>
                      <a:schemeClr val="accent1"/>
                    </a:solidFill>
                  </a:rPr>
                  <a:t>Node degrees, clustering coefficients, etc.</a:t>
                </a:r>
              </a:p>
              <a:p>
                <a:pPr lvl="2"/>
                <a:r>
                  <a:rPr lang="en-US" sz="2800" dirty="0" smtClean="0">
                    <a:solidFill>
                      <a:schemeClr val="accent1"/>
                    </a:solidFill>
                  </a:rPr>
                  <a:t>Indicator vectors (i.e., one-hot encoding of each node)</a:t>
                </a:r>
                <a:endParaRPr lang="en-US" sz="28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8992" y="1508381"/>
                <a:ext cx="10561320" cy="5080000"/>
              </a:xfrm>
              <a:blipFill>
                <a:blip r:embed="rId2"/>
                <a:stretch>
                  <a:fillRect l="-1558" t="-3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723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140423"/>
            <a:ext cx="9347200" cy="1143000"/>
          </a:xfrm>
        </p:spPr>
        <p:txBody>
          <a:bodyPr/>
          <a:lstStyle/>
          <a:p>
            <a:r>
              <a:rPr lang="en-US" smtClean="0"/>
              <a:t>Neighborhood Aggregation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17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8112" y="1486409"/>
            <a:ext cx="8940800" cy="1422400"/>
          </a:xfrm>
        </p:spPr>
        <p:txBody>
          <a:bodyPr>
            <a:normAutofit/>
          </a:bodyPr>
          <a:lstStyle/>
          <a:p>
            <a:r>
              <a:rPr lang="en-CA" b="1" dirty="0" smtClean="0">
                <a:solidFill>
                  <a:schemeClr val="accent2"/>
                </a:solidFill>
              </a:rPr>
              <a:t>Key idea</a:t>
            </a:r>
            <a:r>
              <a:rPr lang="en-CA" b="1" dirty="0">
                <a:solidFill>
                  <a:schemeClr val="accent2"/>
                </a:solidFill>
              </a:rPr>
              <a:t>: </a:t>
            </a:r>
            <a:r>
              <a:rPr lang="en-CA" dirty="0"/>
              <a:t>Generate node </a:t>
            </a:r>
            <a:r>
              <a:rPr lang="en-CA" dirty="0" err="1"/>
              <a:t>embeddings</a:t>
            </a:r>
            <a:r>
              <a:rPr lang="en-CA" dirty="0"/>
              <a:t> based on local neighborhoods. </a:t>
            </a:r>
            <a:endParaRPr lang="en-CA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2921002"/>
            <a:ext cx="8193959" cy="32641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81600" y="3124200"/>
            <a:ext cx="508000" cy="60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endParaRPr lang="en-US" sz="2400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04273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140423"/>
            <a:ext cx="9347200" cy="1143000"/>
          </a:xfrm>
        </p:spPr>
        <p:txBody>
          <a:bodyPr/>
          <a:lstStyle/>
          <a:p>
            <a:r>
              <a:rPr lang="en-US" smtClean="0"/>
              <a:t>Neighborhood Aggregation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18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0305" y="1486409"/>
            <a:ext cx="8803559" cy="1422400"/>
          </a:xfrm>
        </p:spPr>
        <p:txBody>
          <a:bodyPr>
            <a:normAutofit/>
          </a:bodyPr>
          <a:lstStyle/>
          <a:p>
            <a:r>
              <a:rPr lang="en-CA" b="1" dirty="0" smtClean="0">
                <a:solidFill>
                  <a:schemeClr val="accent2"/>
                </a:solidFill>
              </a:rPr>
              <a:t>Intuition: </a:t>
            </a:r>
            <a:r>
              <a:rPr lang="en-CA" dirty="0" smtClean="0"/>
              <a:t>Nodes aggregate information from their neighbors using neural networks</a:t>
            </a:r>
            <a:endParaRPr lang="en-CA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2921002"/>
            <a:ext cx="8193959" cy="32641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81600" y="3124200"/>
            <a:ext cx="508000" cy="60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endParaRPr lang="en-US" sz="2400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1382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140423"/>
            <a:ext cx="9347200" cy="1143000"/>
          </a:xfrm>
        </p:spPr>
        <p:txBody>
          <a:bodyPr/>
          <a:lstStyle/>
          <a:p>
            <a:r>
              <a:rPr lang="en-US" smtClean="0"/>
              <a:t>Neighborhood Aggregation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19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1" y="1498601"/>
            <a:ext cx="8803559" cy="1422400"/>
          </a:xfrm>
        </p:spPr>
        <p:txBody>
          <a:bodyPr>
            <a:normAutofit/>
          </a:bodyPr>
          <a:lstStyle/>
          <a:p>
            <a:r>
              <a:rPr lang="en-CA" sz="3467" b="1" dirty="0">
                <a:solidFill>
                  <a:schemeClr val="accent2"/>
                </a:solidFill>
              </a:rPr>
              <a:t>Intuition: </a:t>
            </a:r>
            <a:r>
              <a:rPr lang="en-US" sz="3467" dirty="0"/>
              <a:t>Network neighborhood defines a computation graph</a:t>
            </a:r>
            <a:endParaRPr lang="en-CA" sz="3467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1600" y="3124200"/>
            <a:ext cx="508000" cy="60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endParaRPr lang="en-US" sz="2400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221" y="4773758"/>
            <a:ext cx="9144000" cy="15965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00" y="2031560"/>
            <a:ext cx="2183360" cy="2209241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4368800" y="3530600"/>
            <a:ext cx="5486400" cy="142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352325" y="3536093"/>
            <a:ext cx="3970639" cy="13187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335848" y="3530601"/>
            <a:ext cx="2712995" cy="13022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3852563" y="3514724"/>
            <a:ext cx="497016" cy="13181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353170" y="3532554"/>
            <a:ext cx="1223847" cy="13332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2309342" y="3532553"/>
            <a:ext cx="2036012" cy="13607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673781" y="2644483"/>
            <a:ext cx="5080000" cy="98771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sz="2667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Every node defines a unique computation graph!</a:t>
            </a:r>
          </a:p>
        </p:txBody>
      </p:sp>
    </p:spTree>
    <p:extLst>
      <p:ext uri="{BB962C8B-B14F-4D97-AF65-F5344CB8AC3E}">
        <p14:creationId xmlns:p14="http://schemas.microsoft.com/office/powerpoint/2010/main" val="361559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Node Classification</a:t>
            </a:r>
            <a:endParaRPr lang="en-US" dirty="0"/>
          </a:p>
        </p:txBody>
      </p:sp>
      <p:sp>
        <p:nvSpPr>
          <p:cNvPr id="7" name="Oval 6"/>
          <p:cNvSpPr>
            <a:spLocks/>
          </p:cNvSpPr>
          <p:nvPr/>
        </p:nvSpPr>
        <p:spPr>
          <a:xfrm>
            <a:off x="3511748" y="2640058"/>
            <a:ext cx="365760" cy="36909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8" name="Oval 7"/>
          <p:cNvSpPr>
            <a:spLocks/>
          </p:cNvSpPr>
          <p:nvPr/>
        </p:nvSpPr>
        <p:spPr>
          <a:xfrm>
            <a:off x="2955131" y="3230213"/>
            <a:ext cx="365760" cy="3690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solidFill>
                <a:srgbClr val="961100"/>
              </a:solidFill>
            </a:endParaRPr>
          </a:p>
        </p:txBody>
      </p:sp>
      <p:sp>
        <p:nvSpPr>
          <p:cNvPr id="11" name="Oval 10"/>
          <p:cNvSpPr>
            <a:spLocks/>
          </p:cNvSpPr>
          <p:nvPr/>
        </p:nvSpPr>
        <p:spPr>
          <a:xfrm>
            <a:off x="3763961" y="4128738"/>
            <a:ext cx="365760" cy="3690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Oval 11"/>
          <p:cNvSpPr>
            <a:spLocks/>
          </p:cNvSpPr>
          <p:nvPr/>
        </p:nvSpPr>
        <p:spPr>
          <a:xfrm>
            <a:off x="2413000" y="4003722"/>
            <a:ext cx="365760" cy="36909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3" name="Oval 12"/>
          <p:cNvSpPr>
            <a:spLocks/>
          </p:cNvSpPr>
          <p:nvPr/>
        </p:nvSpPr>
        <p:spPr>
          <a:xfrm>
            <a:off x="2070100" y="2774203"/>
            <a:ext cx="365760" cy="36909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4" name="Oval 13"/>
          <p:cNvSpPr>
            <a:spLocks/>
          </p:cNvSpPr>
          <p:nvPr/>
        </p:nvSpPr>
        <p:spPr>
          <a:xfrm>
            <a:off x="4183063" y="3230213"/>
            <a:ext cx="365760" cy="36909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5" name="Oval 14"/>
          <p:cNvSpPr>
            <a:spLocks/>
          </p:cNvSpPr>
          <p:nvPr/>
        </p:nvSpPr>
        <p:spPr>
          <a:xfrm>
            <a:off x="4746823" y="3819175"/>
            <a:ext cx="365760" cy="36909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cxnSp>
        <p:nvCxnSpPr>
          <p:cNvPr id="17" name="Straight Connector 16"/>
          <p:cNvCxnSpPr>
            <a:stCxn id="13" idx="6"/>
            <a:endCxn id="8" idx="1"/>
          </p:cNvCxnSpPr>
          <p:nvPr/>
        </p:nvCxnSpPr>
        <p:spPr>
          <a:xfrm>
            <a:off x="2435861" y="2958752"/>
            <a:ext cx="572835" cy="3255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3" idx="4"/>
            <a:endCxn id="12" idx="0"/>
          </p:cNvCxnSpPr>
          <p:nvPr/>
        </p:nvCxnSpPr>
        <p:spPr>
          <a:xfrm>
            <a:off x="2252982" y="3143296"/>
            <a:ext cx="342900" cy="8604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2" idx="6"/>
            <a:endCxn id="11" idx="2"/>
          </p:cNvCxnSpPr>
          <p:nvPr/>
        </p:nvCxnSpPr>
        <p:spPr>
          <a:xfrm>
            <a:off x="2778762" y="4188268"/>
            <a:ext cx="985201" cy="125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1" idx="6"/>
            <a:endCxn id="15" idx="3"/>
          </p:cNvCxnSpPr>
          <p:nvPr/>
        </p:nvCxnSpPr>
        <p:spPr>
          <a:xfrm flipV="1">
            <a:off x="4129724" y="4134218"/>
            <a:ext cx="670665" cy="1790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8" idx="3"/>
            <a:endCxn id="12" idx="7"/>
          </p:cNvCxnSpPr>
          <p:nvPr/>
        </p:nvCxnSpPr>
        <p:spPr>
          <a:xfrm flipH="1">
            <a:off x="2725197" y="3545255"/>
            <a:ext cx="283499" cy="5125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1" idx="0"/>
            <a:endCxn id="7" idx="4"/>
          </p:cNvCxnSpPr>
          <p:nvPr/>
        </p:nvCxnSpPr>
        <p:spPr>
          <a:xfrm flipH="1" flipV="1">
            <a:off x="3694628" y="3009153"/>
            <a:ext cx="252213" cy="11195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7" idx="5"/>
            <a:endCxn id="14" idx="1"/>
          </p:cNvCxnSpPr>
          <p:nvPr/>
        </p:nvCxnSpPr>
        <p:spPr>
          <a:xfrm>
            <a:off x="3823945" y="2955099"/>
            <a:ext cx="412683" cy="3291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>
            <a:spLocks/>
          </p:cNvSpPr>
          <p:nvPr/>
        </p:nvSpPr>
        <p:spPr>
          <a:xfrm>
            <a:off x="1930400" y="4749529"/>
            <a:ext cx="365760" cy="36909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cxnSp>
        <p:nvCxnSpPr>
          <p:cNvPr id="38" name="Straight Connector 37"/>
          <p:cNvCxnSpPr>
            <a:stCxn id="12" idx="3"/>
            <a:endCxn id="37" idx="0"/>
          </p:cNvCxnSpPr>
          <p:nvPr/>
        </p:nvCxnSpPr>
        <p:spPr>
          <a:xfrm flipH="1">
            <a:off x="2113282" y="4318763"/>
            <a:ext cx="353284" cy="4307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/>
          <p:cNvSpPr>
            <a:spLocks/>
          </p:cNvSpPr>
          <p:nvPr/>
        </p:nvSpPr>
        <p:spPr>
          <a:xfrm>
            <a:off x="2955131" y="4761909"/>
            <a:ext cx="365760" cy="36909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cxnSp>
        <p:nvCxnSpPr>
          <p:cNvPr id="44" name="Straight Connector 43"/>
          <p:cNvCxnSpPr>
            <a:stCxn id="12" idx="5"/>
          </p:cNvCxnSpPr>
          <p:nvPr/>
        </p:nvCxnSpPr>
        <p:spPr>
          <a:xfrm>
            <a:off x="2725197" y="4318763"/>
            <a:ext cx="401387" cy="443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>
            <a:spLocks/>
          </p:cNvSpPr>
          <p:nvPr/>
        </p:nvSpPr>
        <p:spPr>
          <a:xfrm>
            <a:off x="8816944" y="2678159"/>
            <a:ext cx="365760" cy="3690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8" name="Oval 47"/>
          <p:cNvSpPr>
            <a:spLocks/>
          </p:cNvSpPr>
          <p:nvPr/>
        </p:nvSpPr>
        <p:spPr>
          <a:xfrm>
            <a:off x="8260327" y="3268313"/>
            <a:ext cx="365760" cy="3690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9" name="Oval 48"/>
          <p:cNvSpPr>
            <a:spLocks/>
          </p:cNvSpPr>
          <p:nvPr/>
        </p:nvSpPr>
        <p:spPr>
          <a:xfrm>
            <a:off x="9069157" y="4166839"/>
            <a:ext cx="365760" cy="3690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0" name="Oval 49"/>
          <p:cNvSpPr>
            <a:spLocks/>
          </p:cNvSpPr>
          <p:nvPr/>
        </p:nvSpPr>
        <p:spPr>
          <a:xfrm>
            <a:off x="7718195" y="4041823"/>
            <a:ext cx="365760" cy="3690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1" name="Oval 50"/>
          <p:cNvSpPr>
            <a:spLocks/>
          </p:cNvSpPr>
          <p:nvPr/>
        </p:nvSpPr>
        <p:spPr>
          <a:xfrm>
            <a:off x="7375295" y="2812305"/>
            <a:ext cx="365760" cy="3690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2" name="Oval 51"/>
          <p:cNvSpPr>
            <a:spLocks/>
          </p:cNvSpPr>
          <p:nvPr/>
        </p:nvSpPr>
        <p:spPr>
          <a:xfrm>
            <a:off x="9488257" y="3268313"/>
            <a:ext cx="365760" cy="36909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cxnSp>
        <p:nvCxnSpPr>
          <p:cNvPr id="54" name="Straight Connector 53"/>
          <p:cNvCxnSpPr>
            <a:stCxn id="58" idx="6"/>
          </p:cNvCxnSpPr>
          <p:nvPr/>
        </p:nvCxnSpPr>
        <p:spPr>
          <a:xfrm>
            <a:off x="7718197" y="2996849"/>
            <a:ext cx="592347" cy="3255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58" idx="4"/>
            <a:endCxn id="57" idx="0"/>
          </p:cNvCxnSpPr>
          <p:nvPr/>
        </p:nvCxnSpPr>
        <p:spPr>
          <a:xfrm>
            <a:off x="7546747" y="3181397"/>
            <a:ext cx="342900" cy="8604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57" idx="6"/>
            <a:endCxn id="56" idx="2"/>
          </p:cNvCxnSpPr>
          <p:nvPr/>
        </p:nvCxnSpPr>
        <p:spPr>
          <a:xfrm>
            <a:off x="8061098" y="4226368"/>
            <a:ext cx="1008063" cy="125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56" idx="6"/>
          </p:cNvCxnSpPr>
          <p:nvPr/>
        </p:nvCxnSpPr>
        <p:spPr>
          <a:xfrm flipV="1">
            <a:off x="9412060" y="4172316"/>
            <a:ext cx="690179" cy="1790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endCxn id="57" idx="7"/>
          </p:cNvCxnSpPr>
          <p:nvPr/>
        </p:nvCxnSpPr>
        <p:spPr>
          <a:xfrm flipH="1">
            <a:off x="8010883" y="3583356"/>
            <a:ext cx="299663" cy="5125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>
            <a:spLocks/>
          </p:cNvSpPr>
          <p:nvPr/>
        </p:nvSpPr>
        <p:spPr>
          <a:xfrm>
            <a:off x="7235595" y="4787629"/>
            <a:ext cx="365760" cy="36909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cxnSp>
        <p:nvCxnSpPr>
          <p:cNvPr id="62" name="Straight Connector 61"/>
          <p:cNvCxnSpPr>
            <a:stCxn id="57" idx="3"/>
          </p:cNvCxnSpPr>
          <p:nvPr/>
        </p:nvCxnSpPr>
        <p:spPr>
          <a:xfrm flipH="1">
            <a:off x="7407049" y="4356866"/>
            <a:ext cx="361367" cy="4307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62"/>
          <p:cNvSpPr>
            <a:spLocks/>
          </p:cNvSpPr>
          <p:nvPr/>
        </p:nvSpPr>
        <p:spPr>
          <a:xfrm>
            <a:off x="8260327" y="4800010"/>
            <a:ext cx="365760" cy="36909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cxnSp>
        <p:nvCxnSpPr>
          <p:cNvPr id="64" name="Straight Connector 63"/>
          <p:cNvCxnSpPr>
            <a:stCxn id="57" idx="5"/>
          </p:cNvCxnSpPr>
          <p:nvPr/>
        </p:nvCxnSpPr>
        <p:spPr>
          <a:xfrm>
            <a:off x="8010884" y="4356864"/>
            <a:ext cx="420897" cy="443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5530470" y="3857273"/>
            <a:ext cx="1578132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1930400" y="2299248"/>
            <a:ext cx="356188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b="1">
                <a:latin typeface="Times New Roman" charset="0"/>
                <a:ea typeface="Times New Roman" charset="0"/>
                <a:cs typeface="Times New Roman" charset="0"/>
              </a:rPr>
              <a:t>?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313647" y="2286763"/>
            <a:ext cx="356188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b="1" dirty="0">
                <a:latin typeface="Times New Roman" charset="0"/>
                <a:ea typeface="Times New Roman" charset="0"/>
                <a:cs typeface="Times New Roman" charset="0"/>
              </a:rPr>
              <a:t>?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196568" y="3633404"/>
            <a:ext cx="356188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b="1">
                <a:latin typeface="Times New Roman" charset="0"/>
                <a:ea typeface="Times New Roman" charset="0"/>
                <a:cs typeface="Times New Roman" charset="0"/>
              </a:rPr>
              <a:t>?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703502" y="3381121"/>
            <a:ext cx="193145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>
                <a:latin typeface="Times New Roman" charset="0"/>
                <a:ea typeface="Times New Roman" charset="0"/>
                <a:cs typeface="Times New Roman" charset="0"/>
              </a:rPr>
              <a:t>?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3138554" y="4358957"/>
            <a:ext cx="193145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>
                <a:latin typeface="Times New Roman" charset="0"/>
                <a:ea typeface="Times New Roman" charset="0"/>
                <a:cs typeface="Times New Roman" charset="0"/>
              </a:rPr>
              <a:t>?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7919" y="3183879"/>
            <a:ext cx="627380" cy="627380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5633820" y="3903323"/>
            <a:ext cx="1601776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solidFill>
                  <a:srgbClr val="9611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Machine Learning</a:t>
            </a:r>
          </a:p>
        </p:txBody>
      </p:sp>
      <p:cxnSp>
        <p:nvCxnSpPr>
          <p:cNvPr id="65" name="Straight Connector 64"/>
          <p:cNvCxnSpPr>
            <a:stCxn id="7" idx="3"/>
            <a:endCxn id="8" idx="7"/>
          </p:cNvCxnSpPr>
          <p:nvPr/>
        </p:nvCxnSpPr>
        <p:spPr>
          <a:xfrm flipH="1">
            <a:off x="3267329" y="2955099"/>
            <a:ext cx="297985" cy="3291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47" idx="3"/>
            <a:endCxn id="48" idx="7"/>
          </p:cNvCxnSpPr>
          <p:nvPr/>
        </p:nvCxnSpPr>
        <p:spPr>
          <a:xfrm flipH="1">
            <a:off x="8572525" y="2993201"/>
            <a:ext cx="297985" cy="3291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stCxn id="11" idx="1"/>
            <a:endCxn id="8" idx="5"/>
          </p:cNvCxnSpPr>
          <p:nvPr/>
        </p:nvCxnSpPr>
        <p:spPr>
          <a:xfrm flipH="1" flipV="1">
            <a:off x="3267329" y="3545255"/>
            <a:ext cx="550199" cy="6375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49" idx="1"/>
            <a:endCxn id="48" idx="5"/>
          </p:cNvCxnSpPr>
          <p:nvPr/>
        </p:nvCxnSpPr>
        <p:spPr>
          <a:xfrm flipH="1" flipV="1">
            <a:off x="8572525" y="3583353"/>
            <a:ext cx="550199" cy="6375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>
            <a:stCxn id="47" idx="5"/>
            <a:endCxn id="52" idx="1"/>
          </p:cNvCxnSpPr>
          <p:nvPr/>
        </p:nvCxnSpPr>
        <p:spPr>
          <a:xfrm>
            <a:off x="9129142" y="2993201"/>
            <a:ext cx="412681" cy="3291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1" name="Oval 280"/>
          <p:cNvSpPr>
            <a:spLocks/>
          </p:cNvSpPr>
          <p:nvPr/>
        </p:nvSpPr>
        <p:spPr>
          <a:xfrm>
            <a:off x="9997440" y="3974307"/>
            <a:ext cx="365760" cy="36909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60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140423"/>
            <a:ext cx="9347200" cy="1143000"/>
          </a:xfrm>
        </p:spPr>
        <p:txBody>
          <a:bodyPr/>
          <a:lstStyle/>
          <a:p>
            <a:r>
              <a:rPr lang="en-US" smtClean="0"/>
              <a:t>Neighborhood Aggregation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4400" y="6710302"/>
            <a:ext cx="2133600" cy="161925"/>
          </a:xfrm>
        </p:spPr>
        <p:txBody>
          <a:bodyPr/>
          <a:lstStyle/>
          <a:p>
            <a:fld id="{4D267013-DFFC-4352-B274-32112D0CCE19}" type="slidenum">
              <a:rPr lang="en-US" smtClean="0"/>
              <a:t>20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9691" y="1437264"/>
            <a:ext cx="8900159" cy="1422400"/>
          </a:xfrm>
        </p:spPr>
        <p:txBody>
          <a:bodyPr>
            <a:normAutofit fontScale="85000" lnSpcReduction="10000"/>
          </a:bodyPr>
          <a:lstStyle/>
          <a:p>
            <a:r>
              <a:rPr lang="en-CA" sz="3200" dirty="0"/>
              <a:t>Nodes have </a:t>
            </a:r>
            <a:r>
              <a:rPr lang="en-CA" sz="3200" dirty="0" err="1"/>
              <a:t>embeddings</a:t>
            </a:r>
            <a:r>
              <a:rPr lang="en-CA" sz="3200" dirty="0"/>
              <a:t> at each layer.</a:t>
            </a:r>
          </a:p>
          <a:p>
            <a:r>
              <a:rPr lang="en-CA" sz="3200" dirty="0"/>
              <a:t>Model can be arbitrary depth.</a:t>
            </a:r>
          </a:p>
          <a:p>
            <a:r>
              <a:rPr lang="en-CA" sz="3200" dirty="0"/>
              <a:t>“layer-0” embedding of node </a:t>
            </a:r>
            <a:r>
              <a:rPr lang="en-CA" sz="3200" dirty="0">
                <a:latin typeface="Cambria Math" charset="0"/>
                <a:ea typeface="Cambria Math" charset="0"/>
                <a:cs typeface="Cambria Math" charset="0"/>
              </a:rPr>
              <a:t>u</a:t>
            </a:r>
            <a:r>
              <a:rPr lang="en-CA" sz="3200" dirty="0"/>
              <a:t> is its input feature, i.e. </a:t>
            </a:r>
            <a:r>
              <a:rPr lang="en-CA" sz="3200" dirty="0" err="1">
                <a:latin typeface="Cambria Math" charset="0"/>
                <a:ea typeface="Cambria Math" charset="0"/>
                <a:cs typeface="Cambria Math" charset="0"/>
              </a:rPr>
              <a:t>x</a:t>
            </a:r>
            <a:r>
              <a:rPr lang="en-CA" sz="3200" baseline="-25000" dirty="0" err="1">
                <a:latin typeface="Cambria Math" charset="0"/>
                <a:ea typeface="Cambria Math" charset="0"/>
                <a:cs typeface="Cambria Math" charset="0"/>
              </a:rPr>
              <a:t>u</a:t>
            </a:r>
            <a:r>
              <a:rPr lang="en-CA" sz="3200" dirty="0"/>
              <a:t>.</a:t>
            </a:r>
          </a:p>
          <a:p>
            <a:endParaRPr lang="en-CA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422" y="3356726"/>
            <a:ext cx="8193959" cy="32641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25440" y="3124200"/>
            <a:ext cx="508000" cy="60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endParaRPr lang="en-US" sz="2400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0669" y="3294277"/>
            <a:ext cx="463011" cy="2932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6513" y="4842193"/>
            <a:ext cx="474035" cy="2932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5380" y="3897803"/>
            <a:ext cx="474035" cy="2932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2271" y="5231989"/>
            <a:ext cx="474035" cy="2932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2509" y="5625594"/>
            <a:ext cx="474035" cy="2932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9069" y="4411877"/>
            <a:ext cx="463011" cy="2932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1261" y="6386981"/>
            <a:ext cx="463011" cy="2932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92040" y="3137472"/>
            <a:ext cx="1752600" cy="39312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endParaRPr lang="en-US" sz="2400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41824" y="4257296"/>
            <a:ext cx="1625600" cy="41967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r>
              <a:rPr lang="en-US" sz="2400" b="1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Layer-2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00544" y="3177032"/>
            <a:ext cx="1625600" cy="41967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r>
              <a:rPr lang="en-US" sz="2400" b="1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Layer-1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42400" y="2770632"/>
            <a:ext cx="1625600" cy="41967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r>
              <a:rPr lang="en-US" sz="2400" b="1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Layer-0</a:t>
            </a:r>
          </a:p>
        </p:txBody>
      </p:sp>
    </p:spTree>
    <p:extLst>
      <p:ext uri="{BB962C8B-B14F-4D97-AF65-F5344CB8AC3E}">
        <p14:creationId xmlns:p14="http://schemas.microsoft.com/office/powerpoint/2010/main" val="140596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140423"/>
            <a:ext cx="9347200" cy="1143000"/>
          </a:xfrm>
        </p:spPr>
        <p:txBody>
          <a:bodyPr/>
          <a:lstStyle/>
          <a:p>
            <a:r>
              <a:rPr lang="en-US" dirty="0" smtClean="0"/>
              <a:t>Neighborhood “Convolutions”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21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498600"/>
            <a:ext cx="8936736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Neighborhood aggregation can be viewed as a center-surround filter.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Mathematically related to spectral graph convolutions</a:t>
            </a:r>
            <a:r>
              <a:rPr lang="en-US" dirty="0"/>
              <a:t> </a:t>
            </a:r>
            <a:r>
              <a:rPr lang="en-US" dirty="0" smtClean="0"/>
              <a:t>(see </a:t>
            </a:r>
            <a:r>
              <a:rPr lang="en-US" dirty="0" smtClean="0">
                <a:hlinkClick r:id="rId2"/>
              </a:rPr>
              <a:t>Bronstein et al., 2017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34768" y="2792985"/>
            <a:ext cx="7315200" cy="17925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5121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140423"/>
            <a:ext cx="9347200" cy="1143000"/>
          </a:xfrm>
        </p:spPr>
        <p:txBody>
          <a:bodyPr/>
          <a:lstStyle/>
          <a:p>
            <a:r>
              <a:rPr lang="en-US" dirty="0" smtClean="0"/>
              <a:t>Neighborhood Aggregation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2921002"/>
            <a:ext cx="8193959" cy="32641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81600" y="3124200"/>
            <a:ext cx="508000" cy="60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endParaRPr lang="en-US" sz="2400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657344" y="2921002"/>
            <a:ext cx="5136897" cy="3096767"/>
            <a:chOff x="2350007" y="2190751"/>
            <a:chExt cx="3852673" cy="2322575"/>
          </a:xfrm>
        </p:grpSpPr>
        <p:sp>
          <p:nvSpPr>
            <p:cNvPr id="6" name="TextBox 5"/>
            <p:cNvSpPr txBox="1"/>
            <p:nvPr/>
          </p:nvSpPr>
          <p:spPr>
            <a:xfrm>
              <a:off x="3630167" y="3278887"/>
              <a:ext cx="754380" cy="4571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r>
                <a:rPr lang="en-US" sz="3200" b="1" dirty="0">
                  <a:solidFill>
                    <a:schemeClr val="accent5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???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519927" y="2324863"/>
              <a:ext cx="682753" cy="4571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r>
                <a:rPr lang="en-US" sz="3200" b="1" dirty="0">
                  <a:solidFill>
                    <a:schemeClr val="accent5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?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516879" y="3217927"/>
              <a:ext cx="682753" cy="4571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r>
                <a:rPr lang="en-US" sz="3200" b="1" dirty="0">
                  <a:solidFill>
                    <a:schemeClr val="accent5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?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58967" y="4056127"/>
              <a:ext cx="682753" cy="4571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r>
                <a:rPr lang="en-US" sz="3200" b="1" dirty="0">
                  <a:solidFill>
                    <a:schemeClr val="accent5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?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350007" y="2190751"/>
              <a:ext cx="3316225" cy="4571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r>
                <a:rPr lang="en-US" sz="3200" b="1">
                  <a:solidFill>
                    <a:schemeClr val="accent5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what’s in the box!?</a:t>
              </a:r>
              <a:endParaRPr lang="en-US" sz="3200" b="1" dirty="0">
                <a:solidFill>
                  <a:schemeClr val="accent5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endParaRPr>
            </a:p>
          </p:txBody>
        </p:sp>
      </p:grp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524000" y="1466088"/>
            <a:ext cx="9144000" cy="5080000"/>
          </a:xfrm>
        </p:spPr>
        <p:txBody>
          <a:bodyPr>
            <a:normAutofit/>
          </a:bodyPr>
          <a:lstStyle/>
          <a:p>
            <a:r>
              <a:rPr lang="en-CA" sz="3467" dirty="0">
                <a:solidFill>
                  <a:schemeClr val="accent1"/>
                </a:solidFill>
              </a:rPr>
              <a:t>Key distinctions are in how different approaches aggregate information across the layers.</a:t>
            </a:r>
          </a:p>
        </p:txBody>
      </p:sp>
    </p:spTree>
    <p:extLst>
      <p:ext uri="{BB962C8B-B14F-4D97-AF65-F5344CB8AC3E}">
        <p14:creationId xmlns:p14="http://schemas.microsoft.com/office/powerpoint/2010/main" val="398074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140423"/>
            <a:ext cx="9347200" cy="1143000"/>
          </a:xfrm>
        </p:spPr>
        <p:txBody>
          <a:bodyPr/>
          <a:lstStyle/>
          <a:p>
            <a:r>
              <a:rPr lang="en-US" dirty="0" smtClean="0"/>
              <a:t>Neighborhood Aggregation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2921002"/>
            <a:ext cx="8193959" cy="32641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81600" y="3124200"/>
            <a:ext cx="508000" cy="60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endParaRPr lang="en-US" sz="2400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524000" y="1498601"/>
            <a:ext cx="8936736" cy="1422400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 lang="en-US" sz="2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Wingdings" charset="2"/>
              <a:buChar char="§"/>
              <a:defRPr lang="en-US" sz="24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Wingdings" charset="2"/>
              <a:buChar char="§"/>
              <a:defRPr lang="en-US" sz="20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en-US" sz="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b="1" dirty="0"/>
              <a:t>Basic approach: </a:t>
            </a:r>
            <a:r>
              <a:rPr lang="en-CA" sz="3200" dirty="0"/>
              <a:t>Average neighbor information and apply a neural network.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702304" y="2624330"/>
            <a:ext cx="4267201" cy="2023871"/>
            <a:chOff x="1633727" y="1968247"/>
            <a:chExt cx="3200401" cy="1517903"/>
          </a:xfrm>
        </p:grpSpPr>
        <p:sp>
          <p:nvSpPr>
            <p:cNvPr id="16" name="TextBox 15"/>
            <p:cNvSpPr txBox="1"/>
            <p:nvPr/>
          </p:nvSpPr>
          <p:spPr>
            <a:xfrm>
              <a:off x="1633727" y="1968247"/>
              <a:ext cx="3200401" cy="9602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pPr algn="ctr"/>
              <a:r>
                <a:rPr lang="en-US" sz="3200" dirty="0">
                  <a:solidFill>
                    <a:schemeClr val="accent5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1) average messages from neighbors 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3733800" y="2800350"/>
              <a:ext cx="609600" cy="685800"/>
            </a:xfrm>
            <a:prstGeom prst="straightConnector1">
              <a:avLst/>
            </a:prstGeom>
            <a:ln w="79375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4511040" y="4840224"/>
            <a:ext cx="4421633" cy="1653032"/>
            <a:chOff x="2240279" y="3630168"/>
            <a:chExt cx="3316225" cy="1239774"/>
          </a:xfrm>
        </p:grpSpPr>
        <p:sp>
          <p:nvSpPr>
            <p:cNvPr id="12" name="TextBox 11"/>
            <p:cNvSpPr txBox="1"/>
            <p:nvPr/>
          </p:nvSpPr>
          <p:spPr>
            <a:xfrm>
              <a:off x="2240279" y="4412743"/>
              <a:ext cx="3316225" cy="4571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r>
                <a:rPr lang="en-US" sz="3200" dirty="0">
                  <a:solidFill>
                    <a:schemeClr val="accent5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2) apply neural network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3419856" y="3630168"/>
              <a:ext cx="539496" cy="850392"/>
            </a:xfrm>
            <a:prstGeom prst="straightConnector1">
              <a:avLst/>
            </a:prstGeom>
            <a:ln w="79375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5320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4450080" y="3671928"/>
            <a:ext cx="4913376" cy="3261360"/>
            <a:chOff x="2194560" y="2919222"/>
            <a:chExt cx="3685032" cy="2446020"/>
          </a:xfrm>
        </p:grpSpPr>
        <p:sp>
          <p:nvSpPr>
            <p:cNvPr id="16" name="Rectangle 15"/>
            <p:cNvSpPr/>
            <p:nvPr/>
          </p:nvSpPr>
          <p:spPr>
            <a:xfrm>
              <a:off x="2194560" y="2919222"/>
              <a:ext cx="1819656" cy="1133856"/>
            </a:xfrm>
            <a:prstGeom prst="rect">
              <a:avLst/>
            </a:prstGeom>
            <a:solidFill>
              <a:schemeClr val="accent2">
                <a:alpha val="60000"/>
              </a:schemeClr>
            </a:solidFill>
            <a:ln w="222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977896" y="4388280"/>
              <a:ext cx="2901696" cy="97696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accent2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average of neighbor’s previous layer </a:t>
              </a:r>
              <a:r>
                <a:rPr lang="en-US" sz="2400" dirty="0" err="1">
                  <a:solidFill>
                    <a:schemeClr val="accent2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embeddings</a:t>
              </a:r>
              <a:endParaRPr lang="en-US" sz="2400" i="1" dirty="0">
                <a:solidFill>
                  <a:schemeClr val="accent2"/>
                </a:solidFill>
                <a:latin typeface="Cambria Math" charset="0"/>
                <a:ea typeface="Cambria Math" charset="0"/>
                <a:cs typeface="Cambria Math" charset="0"/>
                <a:sym typeface="Open Sans"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H="1" flipV="1">
              <a:off x="3462528" y="4114038"/>
              <a:ext cx="697992" cy="357378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140423"/>
            <a:ext cx="9347200" cy="1143000"/>
          </a:xfrm>
        </p:spPr>
        <p:txBody>
          <a:bodyPr/>
          <a:lstStyle/>
          <a:p>
            <a:r>
              <a:rPr lang="en-US" dirty="0" smtClean="0"/>
              <a:t>The Math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077200" y="6721475"/>
            <a:ext cx="2133600" cy="161925"/>
          </a:xfrm>
        </p:spPr>
        <p:txBody>
          <a:bodyPr/>
          <a:lstStyle/>
          <a:p>
            <a:fld id="{4D267013-DFFC-4352-B274-32112D0CCE19}" type="slidenum">
              <a:rPr lang="en-US" smtClean="0"/>
              <a:t>24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5232" y="1364489"/>
            <a:ext cx="8936736" cy="1422400"/>
          </a:xfrm>
        </p:spPr>
        <p:txBody>
          <a:bodyPr>
            <a:normAutofit/>
          </a:bodyPr>
          <a:lstStyle/>
          <a:p>
            <a:r>
              <a:rPr lang="en-CA" sz="3200" b="1" dirty="0"/>
              <a:t>Basic approach: </a:t>
            </a:r>
            <a:r>
              <a:rPr lang="en-CA" sz="3200" dirty="0"/>
              <a:t>Average neighbor messages and apply a neural network.</a:t>
            </a:r>
            <a:endParaRPr lang="en-US" sz="3200" dirty="0"/>
          </a:p>
        </p:txBody>
      </p:sp>
      <p:grpSp>
        <p:nvGrpSpPr>
          <p:cNvPr id="6" name="Group 5"/>
          <p:cNvGrpSpPr/>
          <p:nvPr/>
        </p:nvGrpSpPr>
        <p:grpSpPr>
          <a:xfrm>
            <a:off x="2005584" y="2413000"/>
            <a:ext cx="6280912" cy="1359512"/>
            <a:chOff x="361188" y="1975026"/>
            <a:chExt cx="4710684" cy="1019634"/>
          </a:xfrm>
        </p:grpSpPr>
        <p:sp>
          <p:nvSpPr>
            <p:cNvPr id="39" name="Rectangle 38"/>
            <p:cNvSpPr/>
            <p:nvPr/>
          </p:nvSpPr>
          <p:spPr>
            <a:xfrm>
              <a:off x="361188" y="2359152"/>
              <a:ext cx="1101852" cy="438912"/>
            </a:xfrm>
            <a:prstGeom prst="rect">
              <a:avLst/>
            </a:prstGeom>
            <a:solidFill>
              <a:schemeClr val="accent4">
                <a:alpha val="6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892808" y="1975026"/>
              <a:ext cx="3179064" cy="10196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accent4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Initial “layer 0” </a:t>
              </a:r>
              <a:r>
                <a:rPr lang="en-US" sz="2400" dirty="0" err="1">
                  <a:solidFill>
                    <a:schemeClr val="accent4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embeddings</a:t>
              </a:r>
              <a:r>
                <a:rPr lang="en-US" sz="2400" dirty="0">
                  <a:solidFill>
                    <a:schemeClr val="accent4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 are equal to node features</a:t>
              </a:r>
              <a:endParaRPr lang="en-US" sz="2400" i="1" dirty="0">
                <a:solidFill>
                  <a:schemeClr val="accent4"/>
                </a:solidFill>
                <a:latin typeface="Cambria Math" charset="0"/>
                <a:ea typeface="Cambria Math" charset="0"/>
                <a:cs typeface="Cambria Math" charset="0"/>
                <a:sym typeface="Open Sans"/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H="1">
              <a:off x="1527048" y="2432304"/>
              <a:ext cx="493776" cy="166878"/>
            </a:xfrm>
            <a:prstGeom prst="straightConnector1">
              <a:avLst/>
            </a:prstGeom>
            <a:ln w="190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1568704" y="4074264"/>
            <a:ext cx="1828800" cy="2347976"/>
            <a:chOff x="33528" y="3220974"/>
            <a:chExt cx="1371600" cy="1760982"/>
          </a:xfrm>
        </p:grpSpPr>
        <p:sp>
          <p:nvSpPr>
            <p:cNvPr id="28" name="Rectangle 27"/>
            <p:cNvSpPr/>
            <p:nvPr/>
          </p:nvSpPr>
          <p:spPr>
            <a:xfrm>
              <a:off x="361188" y="3220974"/>
              <a:ext cx="443484" cy="408432"/>
            </a:xfrm>
            <a:prstGeom prst="rect">
              <a:avLst/>
            </a:prstGeom>
            <a:solidFill>
              <a:schemeClr val="accent3">
                <a:alpha val="60000"/>
              </a:schemeClr>
            </a:solidFill>
            <a:ln w="2222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H="1" flipV="1">
              <a:off x="573024" y="3656076"/>
              <a:ext cx="3048" cy="259080"/>
            </a:xfrm>
            <a:prstGeom prst="straightConnector1">
              <a:avLst/>
            </a:prstGeom>
            <a:ln w="190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33528" y="3962322"/>
              <a:ext cx="1371600" cy="10196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pPr algn="ctr"/>
              <a:r>
                <a:rPr lang="en-US" sz="2400" dirty="0" err="1">
                  <a:solidFill>
                    <a:schemeClr val="accent3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kth</a:t>
              </a:r>
              <a:r>
                <a:rPr lang="en-US" sz="2400" dirty="0">
                  <a:solidFill>
                    <a:schemeClr val="accent3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 layer embedding of </a:t>
              </a:r>
              <a:r>
                <a:rPr lang="en-US" sz="2400" i="1" dirty="0">
                  <a:solidFill>
                    <a:schemeClr val="accent3"/>
                  </a:solidFill>
                  <a:latin typeface="Cambria Math" charset="0"/>
                  <a:ea typeface="Cambria Math" charset="0"/>
                  <a:cs typeface="Cambria Math" charset="0"/>
                  <a:sym typeface="Open Sans"/>
                </a:rPr>
                <a:t>v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999232" y="4184904"/>
            <a:ext cx="2710688" cy="2656840"/>
            <a:chOff x="1115568" y="3266694"/>
            <a:chExt cx="2033016" cy="1992630"/>
          </a:xfrm>
        </p:grpSpPr>
        <p:sp>
          <p:nvSpPr>
            <p:cNvPr id="14" name="Rectangle 13"/>
            <p:cNvSpPr/>
            <p:nvPr/>
          </p:nvSpPr>
          <p:spPr>
            <a:xfrm>
              <a:off x="1115568" y="3266694"/>
              <a:ext cx="201168" cy="298704"/>
            </a:xfrm>
            <a:prstGeom prst="rect">
              <a:avLst/>
            </a:prstGeom>
            <a:solidFill>
              <a:schemeClr val="accent1">
                <a:alpha val="60000"/>
              </a:schemeClr>
            </a:solidFill>
            <a:ln w="2222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 flipV="1">
              <a:off x="1225296" y="3605022"/>
              <a:ext cx="813816" cy="72009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1176528" y="4239690"/>
              <a:ext cx="1972056" cy="10196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accent1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 non-linearity (e.g., </a:t>
              </a:r>
              <a:r>
                <a:rPr lang="en-US" sz="2400" dirty="0" err="1">
                  <a:solidFill>
                    <a:schemeClr val="accent1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ReLU</a:t>
              </a:r>
              <a:r>
                <a:rPr lang="en-US" sz="2400" dirty="0">
                  <a:solidFill>
                    <a:schemeClr val="accent1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 or </a:t>
              </a:r>
              <a:r>
                <a:rPr lang="en-US" sz="2400" dirty="0" err="1">
                  <a:solidFill>
                    <a:schemeClr val="accent1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tanh</a:t>
              </a:r>
              <a:r>
                <a:rPr lang="en-US" sz="2400" dirty="0">
                  <a:solidFill>
                    <a:schemeClr val="accent1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)</a:t>
              </a:r>
              <a:endParaRPr lang="en-US" sz="2400" i="1" dirty="0">
                <a:solidFill>
                  <a:schemeClr val="accent1"/>
                </a:solidFill>
                <a:latin typeface="Cambria Math" charset="0"/>
                <a:ea typeface="Cambria Math" charset="0"/>
                <a:cs typeface="Cambria Math" charset="0"/>
                <a:sym typeface="Open San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823200" y="2506472"/>
            <a:ext cx="2771648" cy="2235304"/>
            <a:chOff x="4724400" y="2045130"/>
            <a:chExt cx="2078736" cy="1676478"/>
          </a:xfrm>
        </p:grpSpPr>
        <p:sp>
          <p:nvSpPr>
            <p:cNvPr id="25" name="Rectangle 24"/>
            <p:cNvSpPr/>
            <p:nvPr/>
          </p:nvSpPr>
          <p:spPr>
            <a:xfrm>
              <a:off x="4724400" y="3136392"/>
              <a:ext cx="652272" cy="585216"/>
            </a:xfrm>
            <a:prstGeom prst="rect">
              <a:avLst/>
            </a:prstGeom>
            <a:solidFill>
              <a:schemeClr val="accent6">
                <a:alpha val="60000"/>
              </a:schemeClr>
            </a:solidFill>
            <a:ln w="222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093208" y="2045130"/>
              <a:ext cx="1709928" cy="10196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accent6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previous layer embedding of </a:t>
              </a:r>
              <a:r>
                <a:rPr lang="en-US" sz="2400" i="1" dirty="0">
                  <a:solidFill>
                    <a:schemeClr val="accent6"/>
                  </a:solidFill>
                  <a:latin typeface="Cambria Math" charset="0"/>
                  <a:ea typeface="Cambria Math" charset="0"/>
                  <a:cs typeface="Cambria Math" charset="0"/>
                  <a:sym typeface="Open Sans"/>
                </a:rPr>
                <a:t>v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>
              <a:off x="4965192" y="2660904"/>
              <a:ext cx="475488" cy="412164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6064" y="2959220"/>
            <a:ext cx="8607552" cy="211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11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140423"/>
            <a:ext cx="9347200" cy="1143000"/>
          </a:xfrm>
        </p:spPr>
        <p:txBody>
          <a:bodyPr/>
          <a:lstStyle/>
          <a:p>
            <a:r>
              <a:rPr lang="en-US" dirty="0" smtClean="0"/>
              <a:t>Training the Model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25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2646444"/>
            <a:ext cx="3858053" cy="2745153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872320" y="4020675"/>
            <a:ext cx="5373280" cy="2659525"/>
            <a:chOff x="1761240" y="2818873"/>
            <a:chExt cx="4029960" cy="199464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72921" y="2818873"/>
              <a:ext cx="393700" cy="238292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1761240" y="3129699"/>
              <a:ext cx="4029960" cy="1683818"/>
              <a:chOff x="1761240" y="3129699"/>
              <a:chExt cx="4029960" cy="1683818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761240" y="3959436"/>
                <a:ext cx="4029960" cy="8540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rtlCol="0" anchor="t" anchorCtr="0">
                <a:noAutofit/>
              </a:bodyPr>
              <a:lstStyle/>
              <a:p>
                <a:pPr algn="ctr"/>
                <a:r>
                  <a:rPr lang="en-US" sz="2667" b="1" dirty="0">
                    <a:latin typeface="Helvetica Neue Light" charset="0"/>
                    <a:ea typeface="Helvetica Neue Light" charset="0"/>
                    <a:cs typeface="Helvetica Neue Light" charset="0"/>
                    <a:sym typeface="Open Sans"/>
                  </a:rPr>
                  <a:t>Need to define a loss function on the </a:t>
                </a:r>
                <a:r>
                  <a:rPr lang="en-US" sz="2667" b="1" dirty="0" err="1">
                    <a:latin typeface="Helvetica Neue Light" charset="0"/>
                    <a:ea typeface="Helvetica Neue Light" charset="0"/>
                    <a:cs typeface="Helvetica Neue Light" charset="0"/>
                    <a:sym typeface="Open Sans"/>
                  </a:rPr>
                  <a:t>embeddings</a:t>
                </a:r>
                <a:r>
                  <a:rPr lang="en-US" sz="2667" b="1" dirty="0">
                    <a:latin typeface="Helvetica Neue Light" charset="0"/>
                    <a:ea typeface="Helvetica Neue Light" charset="0"/>
                    <a:cs typeface="Helvetica Neue Light" charset="0"/>
                    <a:sym typeface="Open Sans"/>
                  </a:rPr>
                  <a:t>, </a:t>
                </a:r>
                <a:r>
                  <a:rPr lang="en-US" sz="2667" b="1" dirty="0">
                    <a:latin typeface="Apple Chancery" charset="0"/>
                    <a:ea typeface="Apple Chancery" charset="0"/>
                    <a:cs typeface="Apple Chancery" charset="0"/>
                    <a:sym typeface="Open Sans"/>
                  </a:rPr>
                  <a:t>L(</a:t>
                </a:r>
                <a:r>
                  <a:rPr lang="en-US" sz="2667" b="1" dirty="0" err="1">
                    <a:latin typeface="Cambria Math" charset="0"/>
                    <a:ea typeface="Cambria Math" charset="0"/>
                    <a:cs typeface="Cambria Math" charset="0"/>
                    <a:sym typeface="Open Sans"/>
                  </a:rPr>
                  <a:t>z</a:t>
                </a:r>
                <a:r>
                  <a:rPr lang="en-US" sz="2667" b="1" baseline="-25000" dirty="0" err="1">
                    <a:latin typeface="Cambria Math" charset="0"/>
                    <a:ea typeface="Cambria Math" charset="0"/>
                    <a:cs typeface="Cambria Math" charset="0"/>
                    <a:sym typeface="Open Sans"/>
                  </a:rPr>
                  <a:t>u</a:t>
                </a:r>
                <a:r>
                  <a:rPr lang="en-US" sz="2667" b="1" dirty="0">
                    <a:latin typeface="Apple Chancery" charset="0"/>
                    <a:ea typeface="Apple Chancery" charset="0"/>
                    <a:cs typeface="Apple Chancery" charset="0"/>
                    <a:sym typeface="Open Sans"/>
                  </a:rPr>
                  <a:t>)!</a:t>
                </a:r>
              </a:p>
            </p:txBody>
          </p:sp>
          <p:cxnSp>
            <p:nvCxnSpPr>
              <p:cNvPr id="27" name="Straight Arrow Connector 26"/>
              <p:cNvCxnSpPr/>
              <p:nvPr/>
            </p:nvCxnSpPr>
            <p:spPr>
              <a:xfrm flipH="1" flipV="1">
                <a:off x="2960016" y="3129699"/>
                <a:ext cx="471341" cy="829559"/>
              </a:xfrm>
              <a:prstGeom prst="straightConnector1">
                <a:avLst/>
              </a:prstGeom>
              <a:ln w="50800">
                <a:solidFill>
                  <a:schemeClr val="accent1">
                    <a:shade val="95000"/>
                    <a:satMod val="105000"/>
                    <a:alpha val="49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906" y="2834206"/>
            <a:ext cx="2527431" cy="2557391"/>
          </a:xfrm>
          <a:prstGeom prst="rect">
            <a:avLst/>
          </a:prstGeom>
        </p:spPr>
      </p:pic>
      <p:sp>
        <p:nvSpPr>
          <p:cNvPr id="29" name="Content Placeholder 2"/>
          <p:cNvSpPr txBox="1">
            <a:spLocks/>
          </p:cNvSpPr>
          <p:nvPr/>
        </p:nvSpPr>
        <p:spPr>
          <a:xfrm>
            <a:off x="1524000" y="1498601"/>
            <a:ext cx="8936736" cy="1422400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 lang="en-US" sz="2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Wingdings" charset="2"/>
              <a:buChar char="§"/>
              <a:defRPr lang="en-US" sz="24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Wingdings" charset="2"/>
              <a:buChar char="§"/>
              <a:defRPr lang="en-US" sz="20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en-US" sz="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b="1" dirty="0">
                <a:solidFill>
                  <a:schemeClr val="accent2"/>
                </a:solidFill>
              </a:rPr>
              <a:t>How do we train the model to generate “high-quality” </a:t>
            </a:r>
            <a:r>
              <a:rPr lang="en-CA" sz="3200" b="1" dirty="0" err="1">
                <a:solidFill>
                  <a:schemeClr val="accent2"/>
                </a:solidFill>
              </a:rPr>
              <a:t>embeddings</a:t>
            </a:r>
            <a:r>
              <a:rPr lang="en-CA" sz="3200" b="1" dirty="0">
                <a:solidFill>
                  <a:schemeClr val="accent2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1736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873504" y="3617493"/>
            <a:ext cx="1381760" cy="552171"/>
          </a:xfrm>
          <a:prstGeom prst="rect">
            <a:avLst/>
          </a:prstGeom>
          <a:solidFill>
            <a:schemeClr val="accent2">
              <a:alpha val="60000"/>
            </a:schemeClr>
          </a:solidFill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Rectangle 16"/>
          <p:cNvSpPr/>
          <p:nvPr/>
        </p:nvSpPr>
        <p:spPr>
          <a:xfrm>
            <a:off x="3291840" y="2621280"/>
            <a:ext cx="585216" cy="585216"/>
          </a:xfrm>
          <a:prstGeom prst="rect">
            <a:avLst/>
          </a:prstGeom>
          <a:solidFill>
            <a:schemeClr val="accent1">
              <a:alpha val="60000"/>
            </a:schemeClr>
          </a:solidFill>
          <a:ln w="2222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Rectangle 18"/>
          <p:cNvSpPr/>
          <p:nvPr/>
        </p:nvSpPr>
        <p:spPr>
          <a:xfrm>
            <a:off x="6400800" y="2621280"/>
            <a:ext cx="548640" cy="560832"/>
          </a:xfrm>
          <a:prstGeom prst="rect">
            <a:avLst/>
          </a:prstGeom>
          <a:solidFill>
            <a:schemeClr val="accent1">
              <a:alpha val="60000"/>
            </a:schemeClr>
          </a:solidFill>
          <a:ln w="2222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140423"/>
            <a:ext cx="9347200" cy="1143000"/>
          </a:xfrm>
        </p:spPr>
        <p:txBody>
          <a:bodyPr/>
          <a:lstStyle/>
          <a:p>
            <a:r>
              <a:rPr lang="en-US" dirty="0" smtClean="0"/>
              <a:t>Training the Model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26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4241800"/>
            <a:ext cx="8867648" cy="2468501"/>
          </a:xfrm>
        </p:spPr>
        <p:txBody>
          <a:bodyPr>
            <a:normAutofit/>
          </a:bodyPr>
          <a:lstStyle/>
          <a:p>
            <a:r>
              <a:rPr lang="en-CA" dirty="0" smtClean="0">
                <a:solidFill>
                  <a:schemeClr val="accent2"/>
                </a:solidFill>
              </a:rPr>
              <a:t>After K-layers of neighborhood aggregation, we get output </a:t>
            </a:r>
            <a:r>
              <a:rPr lang="en-CA" dirty="0" err="1" smtClean="0">
                <a:solidFill>
                  <a:schemeClr val="accent2"/>
                </a:solidFill>
              </a:rPr>
              <a:t>embeddings</a:t>
            </a:r>
            <a:r>
              <a:rPr lang="en-CA" dirty="0" smtClean="0">
                <a:solidFill>
                  <a:schemeClr val="accent2"/>
                </a:solidFill>
              </a:rPr>
              <a:t> for each node.</a:t>
            </a:r>
          </a:p>
          <a:p>
            <a:r>
              <a:rPr lang="en-CA" b="1" dirty="0" smtClean="0"/>
              <a:t>We can feed these </a:t>
            </a:r>
            <a:r>
              <a:rPr lang="en-CA" b="1" dirty="0" err="1" smtClean="0"/>
              <a:t>embeddings</a:t>
            </a:r>
            <a:r>
              <a:rPr lang="en-CA" b="1" dirty="0" smtClean="0"/>
              <a:t> into any loss function</a:t>
            </a:r>
            <a:r>
              <a:rPr lang="en-CA" dirty="0" smtClean="0"/>
              <a:t> and run stochastic gradient descent to train the </a:t>
            </a:r>
            <a:r>
              <a:rPr lang="en-CA" dirty="0" smtClean="0">
                <a:solidFill>
                  <a:schemeClr val="accent1"/>
                </a:solidFill>
              </a:rPr>
              <a:t>aggregation parameters.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55008" y="1292248"/>
            <a:ext cx="2987040" cy="8686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trainable matrices (i.e., what we learn) </a:t>
            </a:r>
            <a:endParaRPr lang="en-US" sz="2400" i="1" dirty="0">
              <a:solidFill>
                <a:schemeClr val="accent1"/>
              </a:solidFill>
              <a:latin typeface="Cambria Math" charset="0"/>
              <a:ea typeface="Cambria Math" charset="0"/>
              <a:cs typeface="Cambria Math" charset="0"/>
              <a:sym typeface="Open Sans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3730752" y="2121408"/>
            <a:ext cx="1072896" cy="41452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364480" y="2121408"/>
            <a:ext cx="1219200" cy="41452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3348736" y="3921760"/>
            <a:ext cx="516128" cy="284480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184" y="1701801"/>
            <a:ext cx="8814816" cy="240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25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140423"/>
            <a:ext cx="9347200" cy="1143000"/>
          </a:xfrm>
        </p:spPr>
        <p:txBody>
          <a:bodyPr/>
          <a:lstStyle/>
          <a:p>
            <a:r>
              <a:rPr lang="en-US" dirty="0" smtClean="0"/>
              <a:t>Training the Model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27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9800" y="1527048"/>
            <a:ext cx="9829800" cy="5110101"/>
          </a:xfrm>
        </p:spPr>
        <p:txBody>
          <a:bodyPr>
            <a:normAutofit/>
          </a:bodyPr>
          <a:lstStyle/>
          <a:p>
            <a:r>
              <a:rPr lang="en-US" sz="3200" dirty="0"/>
              <a:t>Train in an </a:t>
            </a:r>
            <a:r>
              <a:rPr lang="en-US" sz="3200" b="1" dirty="0"/>
              <a:t>unsupervised manner </a:t>
            </a:r>
            <a:r>
              <a:rPr lang="en-US" sz="3200" dirty="0"/>
              <a:t>using only the graph structure.</a:t>
            </a:r>
          </a:p>
          <a:p>
            <a:r>
              <a:rPr lang="en-US" sz="3200" dirty="0"/>
              <a:t>Unsupervised loss function can be anything from the last section, e.g., based on</a:t>
            </a:r>
          </a:p>
          <a:p>
            <a:pPr lvl="1"/>
            <a:r>
              <a:rPr lang="en-US" sz="2667" dirty="0">
                <a:solidFill>
                  <a:schemeClr val="accent2"/>
                </a:solidFill>
              </a:rPr>
              <a:t>Random walks (node2vec, </a:t>
            </a:r>
            <a:r>
              <a:rPr lang="en-US" sz="2667" dirty="0" err="1">
                <a:solidFill>
                  <a:schemeClr val="accent2"/>
                </a:solidFill>
              </a:rPr>
              <a:t>DeepWalk</a:t>
            </a:r>
            <a:r>
              <a:rPr lang="en-US" sz="2667" dirty="0">
                <a:solidFill>
                  <a:schemeClr val="accent2"/>
                </a:solidFill>
              </a:rPr>
              <a:t>)</a:t>
            </a:r>
          </a:p>
          <a:p>
            <a:pPr lvl="1"/>
            <a:r>
              <a:rPr lang="en-US" sz="2667" dirty="0" smtClean="0">
                <a:solidFill>
                  <a:schemeClr val="accent2"/>
                </a:solidFill>
              </a:rPr>
              <a:t>Adjacent neighbor similarity</a:t>
            </a:r>
            <a:endParaRPr lang="en-US" sz="2667" dirty="0">
              <a:solidFill>
                <a:schemeClr val="accent2"/>
              </a:solidFill>
            </a:endParaRPr>
          </a:p>
          <a:p>
            <a:pPr lvl="2"/>
            <a:r>
              <a:rPr lang="en-US" sz="2267" dirty="0">
                <a:solidFill>
                  <a:schemeClr val="accent2"/>
                </a:solidFill>
              </a:rPr>
              <a:t>i.e., train the model so that “similar” nodes have similar </a:t>
            </a:r>
            <a:r>
              <a:rPr lang="en-US" sz="2267" dirty="0" err="1">
                <a:solidFill>
                  <a:schemeClr val="accent2"/>
                </a:solidFill>
              </a:rPr>
              <a:t>embeddings</a:t>
            </a:r>
            <a:r>
              <a:rPr lang="en-US" sz="2267" dirty="0">
                <a:solidFill>
                  <a:schemeClr val="accent2"/>
                </a:solidFill>
              </a:rPr>
              <a:t>.</a:t>
            </a:r>
            <a:endParaRPr lang="en-US" sz="2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15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140423"/>
            <a:ext cx="9347200" cy="1143000"/>
          </a:xfrm>
        </p:spPr>
        <p:txBody>
          <a:bodyPr/>
          <a:lstStyle/>
          <a:p>
            <a:r>
              <a:rPr lang="en-US" dirty="0" smtClean="0"/>
              <a:t>Training the Model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28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5289" y="1478494"/>
            <a:ext cx="8867648" cy="5110101"/>
          </a:xfrm>
        </p:spPr>
        <p:txBody>
          <a:bodyPr>
            <a:normAutofit/>
          </a:bodyPr>
          <a:lstStyle/>
          <a:p>
            <a:r>
              <a:rPr lang="en-US" sz="3200" b="1" dirty="0"/>
              <a:t>Alternative</a:t>
            </a:r>
            <a:r>
              <a:rPr lang="en-US" sz="3200" dirty="0"/>
              <a:t>: Directly train the model for a supervised task (e.g., node classification):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578" y="3766468"/>
            <a:ext cx="2306685" cy="260432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6835" y="2717801"/>
            <a:ext cx="3441829" cy="3482628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2117890" y="2847681"/>
            <a:ext cx="4841185" cy="1424676"/>
            <a:chOff x="445417" y="2135760"/>
            <a:chExt cx="3630889" cy="1068507"/>
          </a:xfrm>
        </p:grpSpPr>
        <p:sp>
          <p:nvSpPr>
            <p:cNvPr id="45" name="TextBox 44"/>
            <p:cNvSpPr txBox="1"/>
            <p:nvPr/>
          </p:nvSpPr>
          <p:spPr>
            <a:xfrm>
              <a:off x="445417" y="2237883"/>
              <a:ext cx="1234126" cy="6372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pPr algn="ctr"/>
              <a:r>
                <a:rPr lang="en-US" sz="2400" b="1" dirty="0">
                  <a:solidFill>
                    <a:schemeClr val="accent2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Human or bot?</a:t>
              </a:r>
              <a:endParaRPr lang="en-US" sz="2400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3466706" y="2619670"/>
              <a:ext cx="609600" cy="584597"/>
            </a:xfrm>
            <a:prstGeom prst="ellipse">
              <a:avLst/>
            </a:prstGeom>
            <a:noFill/>
            <a:ln w="44450">
              <a:solidFill>
                <a:schemeClr val="accent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511458" y="2135760"/>
              <a:ext cx="1234126" cy="4707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pPr algn="ctr"/>
              <a:r>
                <a:rPr lang="en-US" sz="2400" b="1" dirty="0">
                  <a:solidFill>
                    <a:schemeClr val="accent2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Human or bot?</a:t>
              </a:r>
              <a:endParaRPr lang="en-US" sz="2400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endParaRPr>
            </a:p>
          </p:txBody>
        </p:sp>
      </p:grpSp>
      <p:sp>
        <p:nvSpPr>
          <p:cNvPr id="50" name="Rectangle 49"/>
          <p:cNvSpPr/>
          <p:nvPr/>
        </p:nvSpPr>
        <p:spPr>
          <a:xfrm>
            <a:off x="6604000" y="5969001"/>
            <a:ext cx="1828800" cy="401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1" name="TextBox 50"/>
          <p:cNvSpPr txBox="1"/>
          <p:nvPr/>
        </p:nvSpPr>
        <p:spPr>
          <a:xfrm>
            <a:off x="5354949" y="5544798"/>
            <a:ext cx="4165600" cy="85070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sz="2667" b="1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e.g., an online social network </a:t>
            </a:r>
          </a:p>
        </p:txBody>
      </p:sp>
    </p:spTree>
    <p:extLst>
      <p:ext uri="{BB962C8B-B14F-4D97-AF65-F5344CB8AC3E}">
        <p14:creationId xmlns:p14="http://schemas.microsoft.com/office/powerpoint/2010/main" val="2091429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140423"/>
            <a:ext cx="9347200" cy="1143000"/>
          </a:xfrm>
        </p:spPr>
        <p:txBody>
          <a:bodyPr/>
          <a:lstStyle/>
          <a:p>
            <a:r>
              <a:rPr lang="en-US" dirty="0" smtClean="0"/>
              <a:t>Training the Model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29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5289" y="1478494"/>
            <a:ext cx="8867648" cy="5110101"/>
          </a:xfrm>
        </p:spPr>
        <p:txBody>
          <a:bodyPr>
            <a:normAutofit/>
          </a:bodyPr>
          <a:lstStyle/>
          <a:p>
            <a:r>
              <a:rPr lang="en-US" sz="3200" b="1" dirty="0"/>
              <a:t>Alternative</a:t>
            </a:r>
            <a:r>
              <a:rPr lang="en-US" sz="3200" dirty="0"/>
              <a:t>: Directly train the model for a supervised task (e.g., node classification):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570" y="3474173"/>
            <a:ext cx="6952229" cy="7311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11725" y="3530600"/>
            <a:ext cx="368275" cy="387933"/>
          </a:xfrm>
          <a:prstGeom prst="rect">
            <a:avLst/>
          </a:prstGeom>
          <a:solidFill>
            <a:schemeClr val="accent1">
              <a:alpha val="60000"/>
            </a:schemeClr>
          </a:solidFill>
          <a:ln w="2222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/>
          <p:cNvSpPr txBox="1"/>
          <p:nvPr/>
        </p:nvSpPr>
        <p:spPr>
          <a:xfrm>
            <a:off x="3917714" y="4848866"/>
            <a:ext cx="2820625" cy="119309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sz="2400" dirty="0">
                <a:solidFill>
                  <a:schemeClr val="accent4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output node embedding</a:t>
            </a:r>
            <a:endParaRPr lang="en-US" sz="2400" i="1" dirty="0">
              <a:solidFill>
                <a:schemeClr val="accent4"/>
              </a:solidFill>
              <a:latin typeface="Cambria Math" charset="0"/>
              <a:ea typeface="Cambria Math" charset="0"/>
              <a:cs typeface="Cambria Math" charset="0"/>
              <a:sym typeface="Open 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06735" y="3529437"/>
            <a:ext cx="345440" cy="423672"/>
          </a:xfrm>
          <a:prstGeom prst="rect">
            <a:avLst/>
          </a:prstGeom>
          <a:solidFill>
            <a:schemeClr val="accent1">
              <a:alpha val="60000"/>
            </a:schemeClr>
          </a:solidFill>
          <a:ln w="2222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8034781" y="4084948"/>
            <a:ext cx="892404" cy="130718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325387" y="3481632"/>
            <a:ext cx="221216" cy="401633"/>
          </a:xfrm>
          <a:prstGeom prst="rect">
            <a:avLst/>
          </a:prstGeom>
          <a:solidFill>
            <a:schemeClr val="accent2">
              <a:alpha val="60000"/>
            </a:schemeClr>
          </a:solidFill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6589338" y="3217683"/>
            <a:ext cx="1872791" cy="263951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0096107" y="3506772"/>
            <a:ext cx="226244" cy="364504"/>
          </a:xfrm>
          <a:prstGeom prst="rect">
            <a:avLst/>
          </a:prstGeom>
          <a:solidFill>
            <a:schemeClr val="accent2">
              <a:alpha val="60000"/>
            </a:schemeClr>
          </a:solidFill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9869864" y="3179975"/>
            <a:ext cx="251381" cy="213675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147188" y="2548244"/>
            <a:ext cx="2175256" cy="86637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classification weights</a:t>
            </a:r>
            <a:endParaRPr lang="en-US" sz="2400" i="1" dirty="0">
              <a:solidFill>
                <a:schemeClr val="accent2"/>
              </a:solidFill>
              <a:latin typeface="Cambria Math" charset="0"/>
              <a:ea typeface="Cambria Math" charset="0"/>
              <a:cs typeface="Cambria Math" charset="0"/>
              <a:sym typeface="Open San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872" y="3977159"/>
            <a:ext cx="2306685" cy="2604323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 flipV="1">
            <a:off x="5332430" y="3959257"/>
            <a:ext cx="4311191" cy="955248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950409" y="3534002"/>
            <a:ext cx="312131" cy="401633"/>
          </a:xfrm>
          <a:prstGeom prst="rect">
            <a:avLst/>
          </a:prstGeom>
          <a:solidFill>
            <a:schemeClr val="accent4">
              <a:alpha val="6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0" name="Rectangle 29"/>
          <p:cNvSpPr/>
          <p:nvPr/>
        </p:nvSpPr>
        <p:spPr>
          <a:xfrm>
            <a:off x="9710657" y="3548666"/>
            <a:ext cx="312131" cy="401633"/>
          </a:xfrm>
          <a:prstGeom prst="rect">
            <a:avLst/>
          </a:prstGeom>
          <a:solidFill>
            <a:schemeClr val="accent4">
              <a:alpha val="6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1" name="TextBox 30"/>
          <p:cNvSpPr txBox="1"/>
          <p:nvPr/>
        </p:nvSpPr>
        <p:spPr>
          <a:xfrm>
            <a:off x="7685000" y="5369825"/>
            <a:ext cx="2820625" cy="119309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node class label</a:t>
            </a:r>
            <a:endParaRPr lang="en-US" sz="2400" i="1" dirty="0">
              <a:solidFill>
                <a:schemeClr val="accent1"/>
              </a:solidFill>
              <a:latin typeface="Cambria Math" charset="0"/>
              <a:ea typeface="Cambria Math" charset="0"/>
              <a:cs typeface="Cambria Math" charset="0"/>
              <a:sym typeface="Open Sans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H="1" flipV="1">
            <a:off x="4980495" y="4034675"/>
            <a:ext cx="3808429" cy="142030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5183695" y="4022103"/>
            <a:ext cx="814895" cy="881928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 flipV="1">
            <a:off x="2994581" y="4185502"/>
            <a:ext cx="2002672" cy="720625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954491" y="3172380"/>
            <a:ext cx="1645501" cy="84972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Human or bot?</a:t>
            </a:r>
            <a:endParaRPr lang="en-US" sz="2400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123938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Link Prediction</a:t>
            </a:r>
            <a:endParaRPr lang="en-US" dirty="0"/>
          </a:p>
        </p:txBody>
      </p:sp>
      <p:sp>
        <p:nvSpPr>
          <p:cNvPr id="47" name="Oval 46"/>
          <p:cNvSpPr>
            <a:spLocks/>
          </p:cNvSpPr>
          <p:nvPr/>
        </p:nvSpPr>
        <p:spPr>
          <a:xfrm>
            <a:off x="3706217" y="2294551"/>
            <a:ext cx="365760" cy="3690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8" name="Oval 47"/>
          <p:cNvSpPr>
            <a:spLocks/>
          </p:cNvSpPr>
          <p:nvPr/>
        </p:nvSpPr>
        <p:spPr>
          <a:xfrm>
            <a:off x="3149600" y="2884705"/>
            <a:ext cx="365760" cy="3690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9" name="Oval 48"/>
          <p:cNvSpPr>
            <a:spLocks/>
          </p:cNvSpPr>
          <p:nvPr/>
        </p:nvSpPr>
        <p:spPr>
          <a:xfrm>
            <a:off x="3958431" y="3783231"/>
            <a:ext cx="365760" cy="3690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0" name="Oval 49"/>
          <p:cNvSpPr>
            <a:spLocks/>
          </p:cNvSpPr>
          <p:nvPr/>
        </p:nvSpPr>
        <p:spPr>
          <a:xfrm>
            <a:off x="2607468" y="3658215"/>
            <a:ext cx="365760" cy="3690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1" name="Oval 50"/>
          <p:cNvSpPr>
            <a:spLocks/>
          </p:cNvSpPr>
          <p:nvPr/>
        </p:nvSpPr>
        <p:spPr>
          <a:xfrm>
            <a:off x="2264568" y="2428697"/>
            <a:ext cx="365760" cy="3690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2" name="Oval 51"/>
          <p:cNvSpPr>
            <a:spLocks/>
          </p:cNvSpPr>
          <p:nvPr/>
        </p:nvSpPr>
        <p:spPr>
          <a:xfrm>
            <a:off x="4377531" y="2884705"/>
            <a:ext cx="365760" cy="3690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cxnSp>
        <p:nvCxnSpPr>
          <p:cNvPr id="54" name="Straight Connector 53"/>
          <p:cNvCxnSpPr>
            <a:stCxn id="58" idx="6"/>
          </p:cNvCxnSpPr>
          <p:nvPr/>
        </p:nvCxnSpPr>
        <p:spPr>
          <a:xfrm>
            <a:off x="2607471" y="2613241"/>
            <a:ext cx="592347" cy="32551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58" idx="4"/>
            <a:endCxn id="57" idx="0"/>
          </p:cNvCxnSpPr>
          <p:nvPr/>
        </p:nvCxnSpPr>
        <p:spPr>
          <a:xfrm>
            <a:off x="2436021" y="2797789"/>
            <a:ext cx="342900" cy="8604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57" idx="6"/>
            <a:endCxn id="56" idx="2"/>
          </p:cNvCxnSpPr>
          <p:nvPr/>
        </p:nvCxnSpPr>
        <p:spPr>
          <a:xfrm>
            <a:off x="2950371" y="3842760"/>
            <a:ext cx="1008063" cy="125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56" idx="6"/>
          </p:cNvCxnSpPr>
          <p:nvPr/>
        </p:nvCxnSpPr>
        <p:spPr>
          <a:xfrm flipV="1">
            <a:off x="4301333" y="3788708"/>
            <a:ext cx="690179" cy="1790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endCxn id="57" idx="7"/>
          </p:cNvCxnSpPr>
          <p:nvPr/>
        </p:nvCxnSpPr>
        <p:spPr>
          <a:xfrm flipH="1">
            <a:off x="2900157" y="3199748"/>
            <a:ext cx="299663" cy="5125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57" idx="3"/>
          </p:cNvCxnSpPr>
          <p:nvPr/>
        </p:nvCxnSpPr>
        <p:spPr>
          <a:xfrm flipH="1">
            <a:off x="2296322" y="3973258"/>
            <a:ext cx="361367" cy="4307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62"/>
          <p:cNvSpPr>
            <a:spLocks/>
          </p:cNvSpPr>
          <p:nvPr/>
        </p:nvSpPr>
        <p:spPr>
          <a:xfrm>
            <a:off x="3149600" y="4416402"/>
            <a:ext cx="365760" cy="3690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cxnSp>
        <p:nvCxnSpPr>
          <p:cNvPr id="64" name="Straight Connector 63"/>
          <p:cNvCxnSpPr>
            <a:stCxn id="57" idx="5"/>
          </p:cNvCxnSpPr>
          <p:nvPr/>
        </p:nvCxnSpPr>
        <p:spPr>
          <a:xfrm>
            <a:off x="2900157" y="3973256"/>
            <a:ext cx="420897" cy="44314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5530470" y="3857273"/>
            <a:ext cx="1578132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2" name="Picture 7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7919" y="3183879"/>
            <a:ext cx="627380" cy="627380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5633820" y="3903323"/>
            <a:ext cx="1601776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solidFill>
                  <a:srgbClr val="9611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Machine Learning</a:t>
            </a:r>
          </a:p>
        </p:txBody>
      </p:sp>
      <p:cxnSp>
        <p:nvCxnSpPr>
          <p:cNvPr id="73" name="Straight Connector 72"/>
          <p:cNvCxnSpPr>
            <a:stCxn id="47" idx="3"/>
            <a:endCxn id="48" idx="7"/>
          </p:cNvCxnSpPr>
          <p:nvPr/>
        </p:nvCxnSpPr>
        <p:spPr>
          <a:xfrm flipH="1">
            <a:off x="3461798" y="2609593"/>
            <a:ext cx="297985" cy="3291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49" idx="1"/>
            <a:endCxn id="48" idx="5"/>
          </p:cNvCxnSpPr>
          <p:nvPr/>
        </p:nvCxnSpPr>
        <p:spPr>
          <a:xfrm flipH="1" flipV="1">
            <a:off x="3461798" y="3199745"/>
            <a:ext cx="550199" cy="63753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>
            <a:stCxn id="47" idx="5"/>
            <a:endCxn id="52" idx="1"/>
          </p:cNvCxnSpPr>
          <p:nvPr/>
        </p:nvCxnSpPr>
        <p:spPr>
          <a:xfrm>
            <a:off x="4018416" y="2609593"/>
            <a:ext cx="412681" cy="3291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1" name="Oval 280"/>
          <p:cNvSpPr>
            <a:spLocks/>
          </p:cNvSpPr>
          <p:nvPr/>
        </p:nvSpPr>
        <p:spPr>
          <a:xfrm>
            <a:off x="4886713" y="3590699"/>
            <a:ext cx="365760" cy="3690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3</a:t>
            </a:fld>
            <a:endParaRPr lang="en-US"/>
          </a:p>
        </p:txBody>
      </p:sp>
      <p:sp>
        <p:nvSpPr>
          <p:cNvPr id="61" name="Oval 60"/>
          <p:cNvSpPr>
            <a:spLocks/>
          </p:cNvSpPr>
          <p:nvPr/>
        </p:nvSpPr>
        <p:spPr>
          <a:xfrm>
            <a:off x="2037748" y="4290677"/>
            <a:ext cx="365760" cy="3690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3" name="TextBox 52"/>
          <p:cNvSpPr txBox="1"/>
          <p:nvPr/>
        </p:nvSpPr>
        <p:spPr>
          <a:xfrm>
            <a:off x="2801583" y="2274571"/>
            <a:ext cx="356188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b="1" dirty="0">
                <a:latin typeface="Times New Roman" charset="0"/>
                <a:ea typeface="Times New Roman" charset="0"/>
                <a:cs typeface="Times New Roman" charset="0"/>
              </a:rPr>
              <a:t>?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675343" y="3136139"/>
            <a:ext cx="356188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b="1" dirty="0">
                <a:latin typeface="Times New Roman" charset="0"/>
                <a:ea typeface="Times New Roman" charset="0"/>
                <a:cs typeface="Times New Roman" charset="0"/>
              </a:rPr>
              <a:t>?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073871" y="3875787"/>
            <a:ext cx="356188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b="1" dirty="0">
                <a:latin typeface="Times New Roman" charset="0"/>
                <a:ea typeface="Times New Roman" charset="0"/>
                <a:cs typeface="Times New Roman" charset="0"/>
              </a:rPr>
              <a:t>?</a:t>
            </a:r>
          </a:p>
        </p:txBody>
      </p:sp>
      <p:sp>
        <p:nvSpPr>
          <p:cNvPr id="78" name="Oval 77"/>
          <p:cNvSpPr>
            <a:spLocks/>
          </p:cNvSpPr>
          <p:nvPr/>
        </p:nvSpPr>
        <p:spPr>
          <a:xfrm>
            <a:off x="9006901" y="2294551"/>
            <a:ext cx="365760" cy="3690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79" name="Oval 78"/>
          <p:cNvSpPr>
            <a:spLocks/>
          </p:cNvSpPr>
          <p:nvPr/>
        </p:nvSpPr>
        <p:spPr>
          <a:xfrm>
            <a:off x="8450284" y="2884705"/>
            <a:ext cx="365760" cy="3690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80" name="Oval 79"/>
          <p:cNvSpPr>
            <a:spLocks/>
          </p:cNvSpPr>
          <p:nvPr/>
        </p:nvSpPr>
        <p:spPr>
          <a:xfrm>
            <a:off x="9259115" y="3783231"/>
            <a:ext cx="365760" cy="3690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81" name="Oval 80"/>
          <p:cNvSpPr>
            <a:spLocks/>
          </p:cNvSpPr>
          <p:nvPr/>
        </p:nvSpPr>
        <p:spPr>
          <a:xfrm>
            <a:off x="7908152" y="3658215"/>
            <a:ext cx="365760" cy="3690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82" name="Oval 81"/>
          <p:cNvSpPr>
            <a:spLocks/>
          </p:cNvSpPr>
          <p:nvPr/>
        </p:nvSpPr>
        <p:spPr>
          <a:xfrm>
            <a:off x="7565252" y="2428697"/>
            <a:ext cx="365760" cy="3690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83" name="Oval 82"/>
          <p:cNvSpPr>
            <a:spLocks/>
          </p:cNvSpPr>
          <p:nvPr/>
        </p:nvSpPr>
        <p:spPr>
          <a:xfrm>
            <a:off x="9678215" y="2884705"/>
            <a:ext cx="365760" cy="3690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cxnSp>
        <p:nvCxnSpPr>
          <p:cNvPr id="84" name="Straight Connector 83"/>
          <p:cNvCxnSpPr/>
          <p:nvPr/>
        </p:nvCxnSpPr>
        <p:spPr>
          <a:xfrm>
            <a:off x="7908155" y="2613241"/>
            <a:ext cx="592347" cy="325515"/>
          </a:xfrm>
          <a:prstGeom prst="line">
            <a:avLst/>
          </a:prstGeom>
          <a:ln w="1905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7736705" y="2797789"/>
            <a:ext cx="342900" cy="8604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8251055" y="3842760"/>
            <a:ext cx="1008063" cy="125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V="1">
            <a:off x="9602017" y="3788708"/>
            <a:ext cx="690179" cy="1790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H="1">
            <a:off x="8200841" y="3199748"/>
            <a:ext cx="299663" cy="5125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H="1">
            <a:off x="7597006" y="3973258"/>
            <a:ext cx="361367" cy="4307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Oval 89"/>
          <p:cNvSpPr>
            <a:spLocks/>
          </p:cNvSpPr>
          <p:nvPr/>
        </p:nvSpPr>
        <p:spPr>
          <a:xfrm>
            <a:off x="8450284" y="4416402"/>
            <a:ext cx="365760" cy="3690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cxnSp>
        <p:nvCxnSpPr>
          <p:cNvPr id="91" name="Straight Connector 90"/>
          <p:cNvCxnSpPr/>
          <p:nvPr/>
        </p:nvCxnSpPr>
        <p:spPr>
          <a:xfrm>
            <a:off x="8200841" y="3973256"/>
            <a:ext cx="420897" cy="443144"/>
          </a:xfrm>
          <a:prstGeom prst="line">
            <a:avLst/>
          </a:prstGeom>
          <a:ln w="1905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H="1">
            <a:off x="8762482" y="2609593"/>
            <a:ext cx="297985" cy="3291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9319100" y="2609593"/>
            <a:ext cx="412681" cy="3291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Oval 94"/>
          <p:cNvSpPr>
            <a:spLocks/>
          </p:cNvSpPr>
          <p:nvPr/>
        </p:nvSpPr>
        <p:spPr>
          <a:xfrm>
            <a:off x="10187397" y="3590699"/>
            <a:ext cx="365760" cy="3690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96" name="Oval 95"/>
          <p:cNvSpPr>
            <a:spLocks/>
          </p:cNvSpPr>
          <p:nvPr/>
        </p:nvSpPr>
        <p:spPr>
          <a:xfrm>
            <a:off x="7338432" y="4290677"/>
            <a:ext cx="365760" cy="3690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Box 4"/>
          <p:cNvSpPr txBox="1"/>
          <p:nvPr/>
        </p:nvSpPr>
        <p:spPr>
          <a:xfrm>
            <a:off x="5486400" y="2865120"/>
            <a:ext cx="1219200" cy="12192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t" anchorCtr="0">
            <a:noAutofit/>
          </a:bodyPr>
          <a:lstStyle/>
          <a:p>
            <a:endParaRPr lang="en-US" sz="2400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6552" y="2499360"/>
            <a:ext cx="249936" cy="249936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7288" y="4043680"/>
            <a:ext cx="249936" cy="2499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27375" y="3156449"/>
            <a:ext cx="764253" cy="60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r>
              <a:rPr lang="en-US" sz="3200" b="1" dirty="0">
                <a:latin typeface="Bangla Sangam MN" charset="0"/>
                <a:ea typeface="Bangla Sangam MN" charset="0"/>
                <a:cs typeface="Bangla Sangam MN" charset="0"/>
                <a:sym typeface="Open Sans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62387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140423"/>
            <a:ext cx="9347200" cy="1143000"/>
          </a:xfrm>
        </p:spPr>
        <p:txBody>
          <a:bodyPr/>
          <a:lstStyle/>
          <a:p>
            <a:r>
              <a:rPr lang="en-US" dirty="0" smtClean="0"/>
              <a:t>Overview of Model Design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30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2384266"/>
            <a:ext cx="3858053" cy="27451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2906" y="2572029"/>
            <a:ext cx="2527431" cy="255739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697165" y="1462804"/>
            <a:ext cx="4902464" cy="3363721"/>
            <a:chOff x="2379874" y="1097102"/>
            <a:chExt cx="3676848" cy="2522791"/>
          </a:xfrm>
        </p:grpSpPr>
        <p:sp>
          <p:nvSpPr>
            <p:cNvPr id="7" name="TextBox 6"/>
            <p:cNvSpPr txBox="1"/>
            <p:nvPr/>
          </p:nvSpPr>
          <p:spPr>
            <a:xfrm>
              <a:off x="2379874" y="1097102"/>
              <a:ext cx="3676848" cy="7338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pPr algn="ctr"/>
              <a:r>
                <a:rPr lang="en-US" sz="2667" b="1" dirty="0"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1) Define a neighborhood aggregation function.</a:t>
              </a:r>
            </a:p>
          </p:txBody>
        </p:sp>
        <p:cxnSp>
          <p:nvCxnSpPr>
            <p:cNvPr id="8" name="Straight Arrow Connector 7"/>
            <p:cNvCxnSpPr>
              <a:stCxn id="7" idx="2"/>
            </p:cNvCxnSpPr>
            <p:nvPr/>
          </p:nvCxnSpPr>
          <p:spPr>
            <a:xfrm>
              <a:off x="4218298" y="1830960"/>
              <a:ext cx="1051286" cy="176949"/>
            </a:xfrm>
            <a:prstGeom prst="straightConnector1">
              <a:avLst/>
            </a:prstGeom>
            <a:ln w="50800">
              <a:solidFill>
                <a:schemeClr val="accent1">
                  <a:shade val="95000"/>
                  <a:satMod val="105000"/>
                  <a:alpha val="49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>
              <a:stCxn id="7" idx="2"/>
            </p:cNvCxnSpPr>
            <p:nvPr/>
          </p:nvCxnSpPr>
          <p:spPr>
            <a:xfrm flipH="1">
              <a:off x="3822400" y="1830960"/>
              <a:ext cx="395898" cy="830329"/>
            </a:xfrm>
            <a:prstGeom prst="straightConnector1">
              <a:avLst/>
            </a:prstGeom>
            <a:ln w="50800">
              <a:solidFill>
                <a:schemeClr val="accent1">
                  <a:shade val="95000"/>
                  <a:satMod val="105000"/>
                  <a:alpha val="49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4217955" y="1840546"/>
              <a:ext cx="1155323" cy="996922"/>
            </a:xfrm>
            <a:prstGeom prst="straightConnector1">
              <a:avLst/>
            </a:prstGeom>
            <a:ln w="50800">
              <a:solidFill>
                <a:schemeClr val="accent1">
                  <a:shade val="95000"/>
                  <a:satMod val="105000"/>
                  <a:alpha val="49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4210099" y="1832691"/>
              <a:ext cx="1125472" cy="1787202"/>
            </a:xfrm>
            <a:prstGeom prst="straightConnector1">
              <a:avLst/>
            </a:prstGeom>
            <a:ln w="50800">
              <a:solidFill>
                <a:schemeClr val="accent1">
                  <a:shade val="95000"/>
                  <a:satMod val="105000"/>
                  <a:alpha val="49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3872320" y="3758498"/>
            <a:ext cx="4902464" cy="2499229"/>
            <a:chOff x="1761240" y="2818873"/>
            <a:chExt cx="3676848" cy="187442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72921" y="2818873"/>
              <a:ext cx="393700" cy="238292"/>
            </a:xfrm>
            <a:prstGeom prst="rect">
              <a:avLst/>
            </a:prstGeom>
          </p:spPr>
        </p:pic>
        <p:grpSp>
          <p:nvGrpSpPr>
            <p:cNvPr id="27" name="Group 26"/>
            <p:cNvGrpSpPr/>
            <p:nvPr/>
          </p:nvGrpSpPr>
          <p:grpSpPr>
            <a:xfrm>
              <a:off x="1761240" y="3129699"/>
              <a:ext cx="3676848" cy="1563596"/>
              <a:chOff x="1761240" y="3129699"/>
              <a:chExt cx="3676848" cy="1563596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1761240" y="3959437"/>
                <a:ext cx="3676848" cy="7338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rtlCol="0" anchor="t" anchorCtr="0">
                <a:noAutofit/>
              </a:bodyPr>
              <a:lstStyle/>
              <a:p>
                <a:pPr algn="ctr"/>
                <a:r>
                  <a:rPr lang="en-US" sz="2667" b="1" dirty="0">
                    <a:latin typeface="Helvetica Neue Light" charset="0"/>
                    <a:ea typeface="Helvetica Neue Light" charset="0"/>
                    <a:cs typeface="Helvetica Neue Light" charset="0"/>
                    <a:sym typeface="Open Sans"/>
                  </a:rPr>
                  <a:t>2) Define a loss function on the </a:t>
                </a:r>
                <a:r>
                  <a:rPr lang="en-US" sz="2667" b="1" dirty="0" err="1">
                    <a:latin typeface="Helvetica Neue Light" charset="0"/>
                    <a:ea typeface="Helvetica Neue Light" charset="0"/>
                    <a:cs typeface="Helvetica Neue Light" charset="0"/>
                    <a:sym typeface="Open Sans"/>
                  </a:rPr>
                  <a:t>embeddings</a:t>
                </a:r>
                <a:r>
                  <a:rPr lang="en-US" sz="2667" b="1" dirty="0">
                    <a:latin typeface="Helvetica Neue Light" charset="0"/>
                    <a:ea typeface="Helvetica Neue Light" charset="0"/>
                    <a:cs typeface="Helvetica Neue Light" charset="0"/>
                    <a:sym typeface="Open Sans"/>
                  </a:rPr>
                  <a:t>, </a:t>
                </a:r>
                <a:r>
                  <a:rPr lang="en-US" sz="2667" b="1" dirty="0">
                    <a:latin typeface="Apple Chancery" charset="0"/>
                    <a:ea typeface="Apple Chancery" charset="0"/>
                    <a:cs typeface="Apple Chancery" charset="0"/>
                    <a:sym typeface="Open Sans"/>
                  </a:rPr>
                  <a:t>L(</a:t>
                </a:r>
                <a:r>
                  <a:rPr lang="en-US" sz="2667" b="1" dirty="0" err="1">
                    <a:latin typeface="Cambria Math" charset="0"/>
                    <a:ea typeface="Cambria Math" charset="0"/>
                    <a:cs typeface="Cambria Math" charset="0"/>
                    <a:sym typeface="Open Sans"/>
                  </a:rPr>
                  <a:t>z</a:t>
                </a:r>
                <a:r>
                  <a:rPr lang="en-US" sz="2667" b="1" baseline="-25000" dirty="0" err="1">
                    <a:latin typeface="Cambria Math" charset="0"/>
                    <a:ea typeface="Cambria Math" charset="0"/>
                    <a:cs typeface="Cambria Math" charset="0"/>
                    <a:sym typeface="Open Sans"/>
                  </a:rPr>
                  <a:t>u</a:t>
                </a:r>
                <a:r>
                  <a:rPr lang="en-US" sz="2667" b="1" dirty="0">
                    <a:latin typeface="Apple Chancery" charset="0"/>
                    <a:ea typeface="Apple Chancery" charset="0"/>
                    <a:cs typeface="Apple Chancery" charset="0"/>
                    <a:sym typeface="Open Sans"/>
                  </a:rPr>
                  <a:t>)</a:t>
                </a:r>
              </a:p>
            </p:txBody>
          </p:sp>
          <p:cxnSp>
            <p:nvCxnSpPr>
              <p:cNvPr id="20" name="Straight Arrow Connector 19"/>
              <p:cNvCxnSpPr/>
              <p:nvPr/>
            </p:nvCxnSpPr>
            <p:spPr>
              <a:xfrm flipH="1" flipV="1">
                <a:off x="2960016" y="3129699"/>
                <a:ext cx="471341" cy="829559"/>
              </a:xfrm>
              <a:prstGeom prst="straightConnector1">
                <a:avLst/>
              </a:prstGeom>
              <a:ln w="50800">
                <a:solidFill>
                  <a:schemeClr val="accent1">
                    <a:shade val="95000"/>
                    <a:satMod val="105000"/>
                    <a:alpha val="49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69219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140423"/>
            <a:ext cx="9347200" cy="1143000"/>
          </a:xfrm>
        </p:spPr>
        <p:txBody>
          <a:bodyPr/>
          <a:lstStyle/>
          <a:p>
            <a:r>
              <a:rPr lang="en-US" dirty="0" smtClean="0"/>
              <a:t>Overview of Model Design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470" y="1563542"/>
            <a:ext cx="2527431" cy="25573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8066" y="4300499"/>
            <a:ext cx="6830789" cy="2191776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540001" y="4300499"/>
            <a:ext cx="7091052" cy="2335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TextBox 20"/>
          <p:cNvSpPr txBox="1"/>
          <p:nvPr/>
        </p:nvSpPr>
        <p:spPr>
          <a:xfrm>
            <a:off x="4783577" y="2076596"/>
            <a:ext cx="5617331" cy="91484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sz="2667" b="1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3) Train on a set of nodes, i.e., a batch of compute graphs</a:t>
            </a:r>
            <a:endParaRPr lang="en-US" sz="2667" b="1" dirty="0">
              <a:latin typeface="Apple Chancery" charset="0"/>
              <a:ea typeface="Apple Chancery" charset="0"/>
              <a:cs typeface="Apple Chancery" charset="0"/>
              <a:sym typeface="Open Sans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6032911" y="2991439"/>
            <a:ext cx="983773" cy="1159816"/>
          </a:xfrm>
          <a:prstGeom prst="straightConnector1">
            <a:avLst/>
          </a:prstGeom>
          <a:ln w="50800">
            <a:solidFill>
              <a:schemeClr val="accent1">
                <a:shade val="95000"/>
                <a:satMod val="105000"/>
                <a:alpha val="49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>
            <a:spLocks noChangeAspect="1"/>
          </p:cNvSpPr>
          <p:nvPr/>
        </p:nvSpPr>
        <p:spPr>
          <a:xfrm>
            <a:off x="2492864" y="2242272"/>
            <a:ext cx="365760" cy="36544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3588468" y="1540499"/>
            <a:ext cx="365760" cy="36544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3942497" y="2334446"/>
            <a:ext cx="365760" cy="36544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83180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140423"/>
            <a:ext cx="9347200" cy="1143000"/>
          </a:xfrm>
        </p:spPr>
        <p:txBody>
          <a:bodyPr/>
          <a:lstStyle/>
          <a:p>
            <a:r>
              <a:rPr lang="en-US" dirty="0" smtClean="0"/>
              <a:t>Overview of Model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470" y="1563542"/>
            <a:ext cx="2527431" cy="255739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067140" y="1837784"/>
            <a:ext cx="5617331" cy="91484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sz="2667" b="1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4) Generate </a:t>
            </a:r>
            <a:r>
              <a:rPr lang="en-US" sz="2667" b="1" dirty="0" err="1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embeddings</a:t>
            </a:r>
            <a:r>
              <a:rPr lang="en-US" sz="2667" b="1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 for nodes as needed</a:t>
            </a:r>
            <a:endParaRPr lang="en-US" sz="2667" b="1" dirty="0">
              <a:latin typeface="Apple Chancery" charset="0"/>
              <a:ea typeface="Apple Chancery" charset="0"/>
              <a:cs typeface="Apple Chancery" charset="0"/>
              <a:sym typeface="Open Sans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5898038" y="2802903"/>
            <a:ext cx="389641" cy="1483151"/>
          </a:xfrm>
          <a:prstGeom prst="straightConnector1">
            <a:avLst/>
          </a:prstGeom>
          <a:ln w="50800">
            <a:solidFill>
              <a:schemeClr val="accent1">
                <a:shade val="95000"/>
                <a:satMod val="105000"/>
                <a:alpha val="49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117" y="4675294"/>
            <a:ext cx="8772084" cy="1531593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625913" y="4633867"/>
            <a:ext cx="8949179" cy="174153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2" name="Group 11"/>
          <p:cNvGrpSpPr/>
          <p:nvPr/>
        </p:nvGrpSpPr>
        <p:grpSpPr>
          <a:xfrm>
            <a:off x="6290730" y="2880431"/>
            <a:ext cx="4299671" cy="3444692"/>
            <a:chOff x="3575047" y="2160323"/>
            <a:chExt cx="3224753" cy="2583519"/>
          </a:xfrm>
        </p:grpSpPr>
        <p:sp>
          <p:nvSpPr>
            <p:cNvPr id="18" name="TextBox 17"/>
            <p:cNvSpPr txBox="1"/>
            <p:nvPr/>
          </p:nvSpPr>
          <p:spPr>
            <a:xfrm>
              <a:off x="3575047" y="2160323"/>
              <a:ext cx="3224753" cy="6861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pPr algn="ctr"/>
              <a:r>
                <a:rPr lang="en-US" sz="2667" b="1" dirty="0">
                  <a:solidFill>
                    <a:schemeClr val="accent2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Even for nodes we never trained on!!!!</a:t>
              </a:r>
              <a:endParaRPr lang="en-US" sz="2667" b="1" dirty="0">
                <a:solidFill>
                  <a:schemeClr val="accent2"/>
                </a:solidFill>
                <a:latin typeface="Apple Chancery" charset="0"/>
                <a:ea typeface="Apple Chancery" charset="0"/>
                <a:cs typeface="Apple Chancery" charset="0"/>
                <a:sym typeface="Open Sans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3864989" y="3518802"/>
              <a:ext cx="2854476" cy="1225040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2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5092047" y="2782478"/>
              <a:ext cx="190754" cy="679763"/>
            </a:xfrm>
            <a:prstGeom prst="straightConnector1">
              <a:avLst/>
            </a:prstGeom>
            <a:ln w="50800">
              <a:solidFill>
                <a:schemeClr val="accent2">
                  <a:alpha val="49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4528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140423"/>
            <a:ext cx="9347200" cy="1143000"/>
          </a:xfrm>
        </p:spPr>
        <p:txBody>
          <a:bodyPr/>
          <a:lstStyle/>
          <a:p>
            <a:r>
              <a:rPr lang="en-US" dirty="0" smtClean="0"/>
              <a:t>Inductive Capability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33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122" y="3733800"/>
            <a:ext cx="8858879" cy="2711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2698" y="4697429"/>
            <a:ext cx="669413" cy="3640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8773" y="4704403"/>
            <a:ext cx="547627" cy="39480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511431" y="1548220"/>
            <a:ext cx="8867648" cy="2468501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 lang="en-US" sz="2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Wingdings" charset="2"/>
              <a:buChar char="§"/>
              <a:defRPr lang="en-US" sz="24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Wingdings" charset="2"/>
              <a:buChar char="§"/>
              <a:defRPr lang="en-US" sz="20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en-US" sz="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733" dirty="0">
                <a:solidFill>
                  <a:schemeClr val="accent2"/>
                </a:solidFill>
              </a:rPr>
              <a:t>The same aggregation parameters are shared for all nodes</a:t>
            </a:r>
            <a:r>
              <a:rPr lang="en-CA" sz="3733" dirty="0" smtClean="0">
                <a:solidFill>
                  <a:schemeClr val="accent2"/>
                </a:solidFill>
              </a:rPr>
              <a:t>.</a:t>
            </a:r>
            <a:endParaRPr lang="en-CA" sz="3733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2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Rectangle"/>
          <p:cNvSpPr/>
          <p:nvPr/>
        </p:nvSpPr>
        <p:spPr>
          <a:xfrm>
            <a:off x="6519279" y="1694173"/>
            <a:ext cx="3540439" cy="3206355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bevel/>
          </a:ln>
        </p:spPr>
        <p:txBody>
          <a:bodyPr lIns="35719" tIns="35719" rIns="35719" bIns="35719" anchor="ctr"/>
          <a:lstStyle/>
          <a:p>
            <a:endParaRPr sz="1265"/>
          </a:p>
        </p:txBody>
      </p:sp>
      <p:sp>
        <p:nvSpPr>
          <p:cNvPr id="186" name="Rectangle"/>
          <p:cNvSpPr/>
          <p:nvPr/>
        </p:nvSpPr>
        <p:spPr>
          <a:xfrm>
            <a:off x="2044991" y="1694173"/>
            <a:ext cx="3540439" cy="3206355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bevel/>
          </a:ln>
        </p:spPr>
        <p:txBody>
          <a:bodyPr lIns="35719" tIns="35719" rIns="35719" bIns="35719" anchor="ctr"/>
          <a:lstStyle/>
          <a:p>
            <a:endParaRPr sz="1265"/>
          </a:p>
        </p:txBody>
      </p:sp>
      <p:sp>
        <p:nvSpPr>
          <p:cNvPr id="187" name="This work: Learning to embed nodes, inductively (across distinct graphs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Inductive Capability</a:t>
            </a:r>
            <a:endParaRPr dirty="0"/>
          </a:p>
        </p:txBody>
      </p:sp>
      <p:sp>
        <p:nvSpPr>
          <p:cNvPr id="188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34</a:t>
            </a:fld>
            <a:endParaRPr/>
          </a:p>
        </p:txBody>
      </p:sp>
      <p:sp>
        <p:nvSpPr>
          <p:cNvPr id="190" name="Line"/>
          <p:cNvSpPr/>
          <p:nvPr/>
        </p:nvSpPr>
        <p:spPr>
          <a:xfrm flipV="1">
            <a:off x="9079533" y="2852928"/>
            <a:ext cx="320499" cy="615109"/>
          </a:xfrm>
          <a:prstGeom prst="line">
            <a:avLst/>
          </a:prstGeom>
          <a:ln w="25400">
            <a:solidFill>
              <a:srgbClr val="000000"/>
            </a:solidFill>
            <a:bevel/>
            <a:tailEnd type="triangle"/>
          </a:ln>
        </p:spPr>
        <p:txBody>
          <a:bodyPr lIns="32145" tIns="32145" rIns="32145" bIns="32145"/>
          <a:lstStyle/>
          <a:p>
            <a:pPr defTabSz="321435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844"/>
          </a:p>
        </p:txBody>
      </p:sp>
      <p:sp>
        <p:nvSpPr>
          <p:cNvPr id="191" name="Inductive node embedding          generalize to entirely unseen graphs"/>
          <p:cNvSpPr txBox="1"/>
          <p:nvPr/>
        </p:nvSpPr>
        <p:spPr>
          <a:xfrm>
            <a:off x="1828800" y="5273474"/>
            <a:ext cx="8620951" cy="407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>
              <a:defRPr sz="3100"/>
            </a:lvl1pPr>
          </a:lstStyle>
          <a:p>
            <a:r>
              <a:rPr sz="2180">
                <a:latin typeface="Helvetica Neue Light" charset="0"/>
                <a:ea typeface="Helvetica Neue Light" charset="0"/>
                <a:cs typeface="Helvetica Neue Light" charset="0"/>
              </a:rPr>
              <a:t>Inductive node embedding          generalize to entirely unseen graphs</a:t>
            </a:r>
          </a:p>
        </p:txBody>
      </p:sp>
      <p:sp>
        <p:nvSpPr>
          <p:cNvPr id="192" name="e.g., train on protein interaction graph from model organism A and generate embeddings on newly collected data about organism B"/>
          <p:cNvSpPr txBox="1"/>
          <p:nvPr/>
        </p:nvSpPr>
        <p:spPr>
          <a:xfrm>
            <a:off x="1809629" y="5825317"/>
            <a:ext cx="8874948" cy="74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sz="3100">
                <a:solidFill>
                  <a:srgbClr val="535353"/>
                </a:solidFill>
              </a:defRPr>
            </a:lvl1pPr>
          </a:lstStyle>
          <a:p>
            <a:r>
              <a:rPr sz="2180" dirty="0">
                <a:solidFill>
                  <a:schemeClr val="accent2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e.g., train on protein interaction graph from model organism A and generate embeddings on newly collected data about organism B</a:t>
            </a:r>
          </a:p>
        </p:txBody>
      </p:sp>
      <p:sp>
        <p:nvSpPr>
          <p:cNvPr id="257" name="train on one graph"/>
          <p:cNvSpPr txBox="1"/>
          <p:nvPr/>
        </p:nvSpPr>
        <p:spPr>
          <a:xfrm>
            <a:off x="2043489" y="4526635"/>
            <a:ext cx="2769990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b="1" dirty="0">
                <a:latin typeface="Helvetica Neue Light" charset="0"/>
                <a:ea typeface="Helvetica Neue Light" charset="0"/>
                <a:cs typeface="Helvetica Neue Light" charset="0"/>
              </a:rPr>
              <a:t>train on one graph</a:t>
            </a:r>
          </a:p>
        </p:txBody>
      </p:sp>
      <p:sp>
        <p:nvSpPr>
          <p:cNvPr id="258" name="generalize to an entirely new graph"/>
          <p:cNvSpPr txBox="1"/>
          <p:nvPr/>
        </p:nvSpPr>
        <p:spPr>
          <a:xfrm>
            <a:off x="6510350" y="4511534"/>
            <a:ext cx="3574698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b="1" dirty="0">
                <a:latin typeface="Helvetica Neue Light" charset="0"/>
                <a:ea typeface="Helvetica Neue Light" charset="0"/>
                <a:cs typeface="Helvetica Neue Light" charset="0"/>
              </a:rPr>
              <a:t>generalize to new graph</a:t>
            </a:r>
          </a:p>
        </p:txBody>
      </p:sp>
      <p:sp>
        <p:nvSpPr>
          <p:cNvPr id="259" name="Line"/>
          <p:cNvSpPr/>
          <p:nvPr/>
        </p:nvSpPr>
        <p:spPr>
          <a:xfrm>
            <a:off x="5181600" y="5525501"/>
            <a:ext cx="402515" cy="1"/>
          </a:xfrm>
          <a:prstGeom prst="line">
            <a:avLst/>
          </a:prstGeom>
          <a:ln w="50800">
            <a:solidFill>
              <a:schemeClr val="accent1"/>
            </a:solidFill>
            <a:bevel/>
            <a:tailEnd type="triangle"/>
          </a:ln>
        </p:spPr>
        <p:txBody>
          <a:bodyPr lIns="32145" tIns="32145" rIns="32145" bIns="32145"/>
          <a:lstStyle/>
          <a:p>
            <a:pPr defTabSz="321435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844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1894" y="2466171"/>
            <a:ext cx="575733" cy="389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9360" y="1975597"/>
            <a:ext cx="2473369" cy="23464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9386" y="2478024"/>
            <a:ext cx="2073263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02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Rectangle"/>
          <p:cNvSpPr/>
          <p:nvPr/>
        </p:nvSpPr>
        <p:spPr>
          <a:xfrm>
            <a:off x="4781908" y="1675120"/>
            <a:ext cx="2628184" cy="3177297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bevel/>
          </a:ln>
        </p:spPr>
        <p:txBody>
          <a:bodyPr lIns="35719" tIns="35719" rIns="35719" bIns="35719" anchor="ctr"/>
          <a:lstStyle/>
          <a:p>
            <a:endParaRPr sz="1265"/>
          </a:p>
        </p:txBody>
      </p:sp>
      <p:sp>
        <p:nvSpPr>
          <p:cNvPr id="262" name="Rectangle"/>
          <p:cNvSpPr/>
          <p:nvPr/>
        </p:nvSpPr>
        <p:spPr>
          <a:xfrm>
            <a:off x="1645652" y="1699504"/>
            <a:ext cx="2628185" cy="3152913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bevel/>
          </a:ln>
        </p:spPr>
        <p:txBody>
          <a:bodyPr lIns="35719" tIns="35719" rIns="35719" bIns="35719" anchor="ctr"/>
          <a:lstStyle/>
          <a:p>
            <a:endParaRPr sz="1265"/>
          </a:p>
        </p:txBody>
      </p:sp>
      <p:sp>
        <p:nvSpPr>
          <p:cNvPr id="263" name="Rectangle"/>
          <p:cNvSpPr/>
          <p:nvPr/>
        </p:nvSpPr>
        <p:spPr>
          <a:xfrm>
            <a:off x="7817115" y="1687312"/>
            <a:ext cx="2719085" cy="3177297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bevel/>
          </a:ln>
        </p:spPr>
        <p:txBody>
          <a:bodyPr lIns="35719" tIns="35719" rIns="35719" bIns="35719" anchor="ctr"/>
          <a:lstStyle/>
          <a:p>
            <a:endParaRPr sz="1265"/>
          </a:p>
        </p:txBody>
      </p:sp>
      <p:sp>
        <p:nvSpPr>
          <p:cNvPr id="264" name="This work: Learning to embed nodes, inductively (on evolving graphs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Inductive C</a:t>
            </a:r>
            <a:r>
              <a:rPr lang="en-US" dirty="0" smtClean="0"/>
              <a:t>apability</a:t>
            </a:r>
            <a:endParaRPr dirty="0"/>
          </a:p>
        </p:txBody>
      </p:sp>
      <p:sp>
        <p:nvSpPr>
          <p:cNvPr id="265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35</a:t>
            </a:fld>
            <a:endParaRPr/>
          </a:p>
        </p:txBody>
      </p:sp>
      <p:sp>
        <p:nvSpPr>
          <p:cNvPr id="377" name="Line"/>
          <p:cNvSpPr/>
          <p:nvPr/>
        </p:nvSpPr>
        <p:spPr>
          <a:xfrm flipV="1">
            <a:off x="10021824" y="2011679"/>
            <a:ext cx="12192" cy="207263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bevel/>
            <a:tailEnd type="triangle" w="med" len="med"/>
          </a:ln>
          <a:effectLst/>
        </p:spPr>
        <p:txBody>
          <a:bodyPr wrap="square" lIns="32145" tIns="32145" rIns="32145" bIns="32145" numCol="1" anchor="t">
            <a:noAutofit/>
          </a:bodyPr>
          <a:lstStyle/>
          <a:p>
            <a:pPr defTabSz="321435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844"/>
          </a:p>
        </p:txBody>
      </p:sp>
      <p:sp>
        <p:nvSpPr>
          <p:cNvPr id="379" name="train at t=0"/>
          <p:cNvSpPr txBox="1"/>
          <p:nvPr/>
        </p:nvSpPr>
        <p:spPr>
          <a:xfrm>
            <a:off x="1624529" y="4445033"/>
            <a:ext cx="2576026" cy="400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sz="2133" b="1" dirty="0">
                <a:latin typeface="Helvetica Neue" charset="0"/>
                <a:ea typeface="Helvetica Neue" charset="0"/>
                <a:cs typeface="Helvetica Neue" charset="0"/>
              </a:rPr>
              <a:t>train </a:t>
            </a:r>
            <a:r>
              <a:rPr lang="en-CA" sz="2133" b="1" dirty="0">
                <a:latin typeface="Helvetica Neue" charset="0"/>
                <a:ea typeface="Helvetica Neue" charset="0"/>
                <a:cs typeface="Helvetica Neue" charset="0"/>
              </a:rPr>
              <a:t>with snapshot</a:t>
            </a:r>
            <a:endParaRPr sz="2133" b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80" name="new node arrives at t=1"/>
          <p:cNvSpPr txBox="1"/>
          <p:nvPr/>
        </p:nvSpPr>
        <p:spPr>
          <a:xfrm>
            <a:off x="4785172" y="4445033"/>
            <a:ext cx="2427136" cy="400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sz="2133" b="1" dirty="0">
                <a:latin typeface="Helvetica Neue" charset="0"/>
                <a:ea typeface="Helvetica Neue" charset="0"/>
                <a:cs typeface="Helvetica Neue" charset="0"/>
              </a:rPr>
              <a:t>new node arrives</a:t>
            </a:r>
          </a:p>
        </p:txBody>
      </p:sp>
      <p:sp>
        <p:nvSpPr>
          <p:cNvPr id="381" name="generate embedding for new node at t=2"/>
          <p:cNvSpPr txBox="1"/>
          <p:nvPr/>
        </p:nvSpPr>
        <p:spPr>
          <a:xfrm>
            <a:off x="7819827" y="4140264"/>
            <a:ext cx="2746573" cy="728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>
              <a:defRPr sz="2400"/>
            </a:lvl1pPr>
          </a:lstStyle>
          <a:p>
            <a:r>
              <a:rPr sz="2133" b="1" dirty="0">
                <a:latin typeface="Helvetica Neue" charset="0"/>
                <a:ea typeface="Helvetica Neue" charset="0"/>
                <a:cs typeface="Helvetica Neue" charset="0"/>
              </a:rPr>
              <a:t>generate embedding for new node</a:t>
            </a:r>
          </a:p>
        </p:txBody>
      </p:sp>
      <p:sp>
        <p:nvSpPr>
          <p:cNvPr id="382" name="Many application settings constantly encounter previously unseen nodes."/>
          <p:cNvSpPr txBox="1"/>
          <p:nvPr/>
        </p:nvSpPr>
        <p:spPr>
          <a:xfrm>
            <a:off x="1624529" y="5019547"/>
            <a:ext cx="9105058" cy="407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l">
              <a:defRPr sz="3100"/>
            </a:pPr>
            <a:r>
              <a:rPr sz="2180" dirty="0">
                <a:solidFill>
                  <a:schemeClr val="accent2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Many application settings constantly encounter previously </a:t>
            </a:r>
            <a:r>
              <a:rPr sz="2180" dirty="0">
                <a:solidFill>
                  <a:schemeClr val="accent2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"/>
              </a:rPr>
              <a:t>unseen nodes.</a:t>
            </a:r>
          </a:p>
        </p:txBody>
      </p:sp>
      <p:sp>
        <p:nvSpPr>
          <p:cNvPr id="383" name="e.g., Reddit, YouTube, GoogleScholar, …."/>
          <p:cNvSpPr txBox="1"/>
          <p:nvPr/>
        </p:nvSpPr>
        <p:spPr>
          <a:xfrm>
            <a:off x="1633459" y="5395172"/>
            <a:ext cx="5244577" cy="407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>
              <a:defRPr sz="3100">
                <a:solidFill>
                  <a:srgbClr val="535353"/>
                </a:solidFill>
              </a:defRPr>
            </a:lvl1pPr>
          </a:lstStyle>
          <a:p>
            <a:r>
              <a:rPr sz="2180" dirty="0">
                <a:latin typeface="Helvetica Neue Light" charset="0"/>
                <a:ea typeface="Helvetica Neue Light" charset="0"/>
                <a:cs typeface="Helvetica Neue Light" charset="0"/>
              </a:rPr>
              <a:t>e.g., Reddit, YouTube, GoogleScholar, ….</a:t>
            </a:r>
          </a:p>
        </p:txBody>
      </p:sp>
      <p:sp>
        <p:nvSpPr>
          <p:cNvPr id="384" name="Need to generate new embeddings “on the fly”"/>
          <p:cNvSpPr txBox="1"/>
          <p:nvPr/>
        </p:nvSpPr>
        <p:spPr>
          <a:xfrm>
            <a:off x="1614556" y="5912516"/>
            <a:ext cx="5814092" cy="407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l">
              <a:defRPr sz="3100"/>
            </a:pPr>
            <a:r>
              <a:rPr sz="2180" dirty="0">
                <a:solidFill>
                  <a:schemeClr val="accent2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Need to generate new embeddings </a:t>
            </a:r>
            <a:r>
              <a:rPr sz="2180" dirty="0">
                <a:solidFill>
                  <a:schemeClr val="accent2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"/>
              </a:rPr>
              <a:t>“on the fly”</a:t>
            </a:r>
          </a:p>
        </p:txBody>
      </p:sp>
      <p:pic>
        <p:nvPicPr>
          <p:cNvPr id="127" name="Picture 1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8070" y="1722459"/>
            <a:ext cx="575733" cy="389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056" y="2301613"/>
            <a:ext cx="1817840" cy="19107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6267" y="2259342"/>
            <a:ext cx="1873263" cy="18920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8651" y="2160828"/>
            <a:ext cx="1970799" cy="199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47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140423"/>
            <a:ext cx="9347200" cy="1143000"/>
          </a:xfrm>
        </p:spPr>
        <p:txBody>
          <a:bodyPr/>
          <a:lstStyle/>
          <a:p>
            <a:r>
              <a:rPr lang="en-US" dirty="0" smtClean="0"/>
              <a:t>Quick Recap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36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723717"/>
            <a:ext cx="8940800" cy="4448483"/>
          </a:xfrm>
        </p:spPr>
        <p:txBody>
          <a:bodyPr>
            <a:normAutofit/>
          </a:bodyPr>
          <a:lstStyle/>
          <a:p>
            <a:r>
              <a:rPr lang="en-CA" b="1" dirty="0" smtClean="0">
                <a:solidFill>
                  <a:schemeClr val="accent2"/>
                </a:solidFill>
              </a:rPr>
              <a:t>Recap: </a:t>
            </a:r>
            <a:r>
              <a:rPr lang="en-CA" dirty="0"/>
              <a:t>Generate node </a:t>
            </a:r>
            <a:r>
              <a:rPr lang="en-CA" dirty="0" err="1"/>
              <a:t>embeddings</a:t>
            </a:r>
            <a:r>
              <a:rPr lang="en-CA" dirty="0"/>
              <a:t> </a:t>
            </a:r>
            <a:r>
              <a:rPr lang="en-CA" dirty="0" smtClean="0"/>
              <a:t>by aggregating neighborhood information.</a:t>
            </a:r>
          </a:p>
          <a:p>
            <a:pPr lvl="1"/>
            <a:r>
              <a:rPr lang="en-CA" dirty="0" smtClean="0">
                <a:solidFill>
                  <a:schemeClr val="accent2"/>
                </a:solidFill>
              </a:rPr>
              <a:t>Allows for parameter sharing in the encoder.</a:t>
            </a:r>
          </a:p>
          <a:p>
            <a:pPr lvl="1"/>
            <a:r>
              <a:rPr lang="en-CA" dirty="0" smtClean="0">
                <a:solidFill>
                  <a:schemeClr val="accent2"/>
                </a:solidFill>
              </a:rPr>
              <a:t>Allows for inductive </a:t>
            </a:r>
            <a:r>
              <a:rPr lang="en-CA" smtClean="0">
                <a:solidFill>
                  <a:schemeClr val="accent2"/>
                </a:solidFill>
              </a:rPr>
              <a:t>learning.</a:t>
            </a:r>
            <a:endParaRPr lang="en-CA" dirty="0" smtClean="0">
              <a:solidFill>
                <a:schemeClr val="accent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1600" y="3124200"/>
            <a:ext cx="508000" cy="60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endParaRPr lang="en-US" sz="2400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44938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140423"/>
            <a:ext cx="9347200" cy="1143000"/>
          </a:xfrm>
        </p:spPr>
        <p:txBody>
          <a:bodyPr/>
          <a:lstStyle/>
          <a:p>
            <a:r>
              <a:rPr lang="en-US" dirty="0" smtClean="0"/>
              <a:t>Neighborhood Aggregation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37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2921002"/>
            <a:ext cx="8193959" cy="32641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81600" y="3124200"/>
            <a:ext cx="508000" cy="60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endParaRPr lang="en-US" sz="2400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218432" y="2847850"/>
            <a:ext cx="5575809" cy="3169919"/>
            <a:chOff x="2020823" y="2135887"/>
            <a:chExt cx="4181857" cy="2377439"/>
          </a:xfrm>
        </p:grpSpPr>
        <p:sp>
          <p:nvSpPr>
            <p:cNvPr id="6" name="TextBox 5"/>
            <p:cNvSpPr txBox="1"/>
            <p:nvPr/>
          </p:nvSpPr>
          <p:spPr>
            <a:xfrm>
              <a:off x="3630167" y="3278887"/>
              <a:ext cx="795528" cy="4571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r>
                <a:rPr lang="en-US" sz="3200" b="1" dirty="0">
                  <a:solidFill>
                    <a:schemeClr val="accent5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???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519927" y="2324863"/>
              <a:ext cx="682753" cy="4571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r>
                <a:rPr lang="en-US" sz="3200" b="1" dirty="0">
                  <a:solidFill>
                    <a:schemeClr val="accent5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?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516879" y="3217927"/>
              <a:ext cx="682753" cy="4571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r>
                <a:rPr lang="en-US" sz="3200" b="1" dirty="0">
                  <a:solidFill>
                    <a:schemeClr val="accent5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?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58967" y="4056127"/>
              <a:ext cx="682753" cy="4571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r>
                <a:rPr lang="en-US" sz="3200" b="1" dirty="0">
                  <a:solidFill>
                    <a:schemeClr val="accent5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?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020823" y="2135887"/>
              <a:ext cx="3316225" cy="9016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pPr algn="ctr"/>
              <a:r>
                <a:rPr lang="en-US" sz="3200" b="1" dirty="0">
                  <a:solidFill>
                    <a:schemeClr val="accent5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What else can we put in the box?</a:t>
              </a:r>
            </a:p>
          </p:txBody>
        </p:sp>
      </p:grp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524000" y="1466089"/>
            <a:ext cx="9144000" cy="1287529"/>
          </a:xfrm>
        </p:spPr>
        <p:txBody>
          <a:bodyPr>
            <a:normAutofit/>
          </a:bodyPr>
          <a:lstStyle/>
          <a:p>
            <a:r>
              <a:rPr lang="en-CA" sz="3467" dirty="0">
                <a:solidFill>
                  <a:schemeClr val="accent1"/>
                </a:solidFill>
              </a:rPr>
              <a:t>Key distinctions are in how different approaches aggregate messages</a:t>
            </a:r>
          </a:p>
        </p:txBody>
      </p:sp>
    </p:spTree>
    <p:extLst>
      <p:ext uri="{BB962C8B-B14F-4D97-AF65-F5344CB8AC3E}">
        <p14:creationId xmlns:p14="http://schemas.microsoft.com/office/powerpoint/2010/main" val="53912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38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36064" y="1397000"/>
            <a:ext cx="8174736" cy="340156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Helvetica Neue Light" charset="0"/>
                <a:ea typeface="Helvetica Neue Light" charset="0"/>
                <a:cs typeface="Helvetica Neue Light" charset="0"/>
              </a:rPr>
              <a:t>GraphSAGE</a:t>
            </a:r>
            <a:endParaRPr lang="en-US" sz="48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36064" y="5094225"/>
            <a:ext cx="8174736" cy="11162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Based on material from:</a:t>
            </a:r>
          </a:p>
          <a:p>
            <a:pPr marL="380990" indent="-380990">
              <a:buFont typeface="Arial" charset="0"/>
              <a:buChar char="•"/>
            </a:pPr>
            <a:r>
              <a:rPr lang="en-US" sz="1867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Hamilton et al., 2017. </a:t>
            </a:r>
            <a:r>
              <a:rPr lang="en-US" sz="1867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  <a:hlinkClick r:id="rId2"/>
              </a:rPr>
              <a:t>Inductive Representation Learning on Large Graphs</a:t>
            </a:r>
            <a:r>
              <a:rPr lang="en-US" sz="1867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. </a:t>
            </a:r>
            <a:r>
              <a:rPr lang="en-US" sz="1867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NIPS.</a:t>
            </a:r>
            <a:endParaRPr lang="en-US" sz="1867" dirty="0">
              <a:solidFill>
                <a:schemeClr val="tx1">
                  <a:lumMod val="50000"/>
                  <a:lumOff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94629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140423"/>
            <a:ext cx="9347200" cy="1143000"/>
          </a:xfrm>
        </p:spPr>
        <p:txBody>
          <a:bodyPr/>
          <a:lstStyle/>
          <a:p>
            <a:r>
              <a:rPr lang="en-US" dirty="0" err="1" smtClean="0"/>
              <a:t>GraphSAGE</a:t>
            </a:r>
            <a:r>
              <a:rPr lang="en-US" dirty="0" smtClean="0"/>
              <a:t> Idea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39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873" y="2981962"/>
            <a:ext cx="8193959" cy="32641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81600" y="3124200"/>
            <a:ext cx="508000" cy="60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endParaRPr lang="en-US" sz="2400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54496" y="4432810"/>
            <a:ext cx="1042416" cy="6095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r>
              <a:rPr lang="en-US" sz="3200" b="1" dirty="0">
                <a:solidFill>
                  <a:schemeClr val="accent5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???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74176" y="3160778"/>
            <a:ext cx="910337" cy="6095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r>
              <a:rPr lang="en-US" sz="3200" b="1" dirty="0">
                <a:solidFill>
                  <a:schemeClr val="accent5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70112" y="4351530"/>
            <a:ext cx="910337" cy="6095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r>
              <a:rPr lang="en-US" sz="3200" b="1" dirty="0">
                <a:solidFill>
                  <a:schemeClr val="accent5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92896" y="5469130"/>
            <a:ext cx="910337" cy="6095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r>
              <a:rPr lang="en-US" sz="3200" b="1" dirty="0">
                <a:solidFill>
                  <a:schemeClr val="accent5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?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524000" y="1466088"/>
            <a:ext cx="9144000" cy="1618488"/>
          </a:xfrm>
        </p:spPr>
        <p:txBody>
          <a:bodyPr>
            <a:normAutofit/>
          </a:bodyPr>
          <a:lstStyle/>
          <a:p>
            <a:r>
              <a:rPr lang="en-CA" sz="3467" dirty="0">
                <a:solidFill>
                  <a:schemeClr val="accent1"/>
                </a:solidFill>
              </a:rPr>
              <a:t>So far we have aggregated the neighbor messages by taking their (weighted) average, can we do better?</a:t>
            </a:r>
          </a:p>
        </p:txBody>
      </p:sp>
    </p:spTree>
    <p:extLst>
      <p:ext uri="{BB962C8B-B14F-4D97-AF65-F5344CB8AC3E}">
        <p14:creationId xmlns:p14="http://schemas.microsoft.com/office/powerpoint/2010/main" val="29496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Machine Learning Lifecycle</a:t>
            </a:r>
            <a:endParaRPr lang="en-GB" dirty="0"/>
          </a:p>
        </p:txBody>
      </p:sp>
      <p:sp>
        <p:nvSpPr>
          <p:cNvPr id="128" name="Shape 128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4</a:t>
            </a:fld>
            <a:endParaRPr lang="en-GB"/>
          </a:p>
        </p:txBody>
      </p:sp>
      <p:cxnSp>
        <p:nvCxnSpPr>
          <p:cNvPr id="119" name="Shape 119"/>
          <p:cNvCxnSpPr>
            <a:stCxn id="120" idx="3"/>
            <a:endCxn id="121" idx="1"/>
          </p:cNvCxnSpPr>
          <p:nvPr/>
        </p:nvCxnSpPr>
        <p:spPr>
          <a:xfrm>
            <a:off x="2946400" y="4571251"/>
            <a:ext cx="933125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122" name="Shape 122"/>
          <p:cNvCxnSpPr>
            <a:stCxn id="121" idx="3"/>
            <a:endCxn id="123" idx="1"/>
          </p:cNvCxnSpPr>
          <p:nvPr/>
        </p:nvCxnSpPr>
        <p:spPr>
          <a:xfrm>
            <a:off x="5823527" y="4571251"/>
            <a:ext cx="7995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124" name="Shape 124"/>
          <p:cNvCxnSpPr>
            <a:stCxn id="123" idx="3"/>
            <a:endCxn id="125" idx="1"/>
          </p:cNvCxnSpPr>
          <p:nvPr/>
        </p:nvCxnSpPr>
        <p:spPr>
          <a:xfrm>
            <a:off x="8432800" y="4571251"/>
            <a:ext cx="7112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126" name="Shape 126"/>
          <p:cNvCxnSpPr/>
          <p:nvPr/>
        </p:nvCxnSpPr>
        <p:spPr>
          <a:xfrm rot="5400000">
            <a:off x="2655919" y="4832667"/>
            <a:ext cx="918820" cy="541052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lg" len="lg"/>
            <a:tailEnd type="stealth" w="lg" len="lg"/>
          </a:ln>
        </p:spPr>
      </p:cxnSp>
      <p:sp>
        <p:nvSpPr>
          <p:cNvPr id="127" name="Shape 127"/>
          <p:cNvSpPr/>
          <p:nvPr/>
        </p:nvSpPr>
        <p:spPr>
          <a:xfrm>
            <a:off x="1744302" y="5257802"/>
            <a:ext cx="2218100" cy="1403825"/>
          </a:xfrm>
          <a:prstGeom prst="mathMultiply">
            <a:avLst>
              <a:gd name="adj1" fmla="val 5973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 sz="240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20" name="Shape 120"/>
          <p:cNvSpPr/>
          <p:nvPr/>
        </p:nvSpPr>
        <p:spPr>
          <a:xfrm>
            <a:off x="1687302" y="4038602"/>
            <a:ext cx="1259100" cy="10653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457178" algn="ctr"/>
            <a:r>
              <a:rPr lang="en-GB" sz="240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  </a:t>
            </a:r>
          </a:p>
          <a:p>
            <a:pPr algn="ctr"/>
            <a:r>
              <a:rPr lang="en-GB" sz="2400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Raw Data</a:t>
            </a:r>
          </a:p>
          <a:p>
            <a:pPr algn="ctr"/>
            <a:endParaRPr sz="2400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sp>
        <p:nvSpPr>
          <p:cNvPr id="121" name="Shape 121"/>
          <p:cNvSpPr/>
          <p:nvPr/>
        </p:nvSpPr>
        <p:spPr>
          <a:xfrm>
            <a:off x="3879525" y="4038602"/>
            <a:ext cx="1944000" cy="10653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-GB" sz="2400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Structured Data</a:t>
            </a:r>
            <a:endParaRPr sz="2400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sp>
        <p:nvSpPr>
          <p:cNvPr id="123" name="Shape 123"/>
          <p:cNvSpPr/>
          <p:nvPr/>
        </p:nvSpPr>
        <p:spPr>
          <a:xfrm>
            <a:off x="6623027" y="4038602"/>
            <a:ext cx="1809775" cy="10653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457178" algn="ctr"/>
            <a:endParaRPr sz="240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  <a:p>
            <a:pPr algn="ctr"/>
            <a:endParaRPr sz="240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  <a:p>
            <a:pPr algn="ctr"/>
            <a:r>
              <a:rPr lang="en-GB" sz="240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Learning Algorithm  </a:t>
            </a:r>
          </a:p>
          <a:p>
            <a:pPr algn="ctr"/>
            <a:endParaRPr sz="240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  <a:p>
            <a:pPr algn="ctr"/>
            <a:endParaRPr sz="240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sp>
        <p:nvSpPr>
          <p:cNvPr id="125" name="Shape 125"/>
          <p:cNvSpPr/>
          <p:nvPr/>
        </p:nvSpPr>
        <p:spPr>
          <a:xfrm>
            <a:off x="9144002" y="4038602"/>
            <a:ext cx="1320951" cy="10653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457178" algn="ctr"/>
            <a:r>
              <a:rPr lang="en-GB" sz="240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  </a:t>
            </a:r>
          </a:p>
          <a:p>
            <a:pPr algn="ctr"/>
            <a:r>
              <a:rPr lang="en-GB" sz="240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Model</a:t>
            </a:r>
          </a:p>
          <a:p>
            <a:pPr algn="ctr"/>
            <a:endParaRPr sz="240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cxnSp>
        <p:nvCxnSpPr>
          <p:cNvPr id="129" name="Shape 129"/>
          <p:cNvCxnSpPr/>
          <p:nvPr/>
        </p:nvCxnSpPr>
        <p:spPr>
          <a:xfrm flipV="1">
            <a:off x="7112002" y="5442477"/>
            <a:ext cx="2949825" cy="18523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stealth" w="lg" len="lg"/>
            <a:tailEnd type="stealth" w="lg" len="lg"/>
          </a:ln>
        </p:spPr>
      </p:cxnSp>
      <p:sp>
        <p:nvSpPr>
          <p:cNvPr id="130" name="Shape 130"/>
          <p:cNvSpPr txBox="1"/>
          <p:nvPr/>
        </p:nvSpPr>
        <p:spPr>
          <a:xfrm>
            <a:off x="7010402" y="5461002"/>
            <a:ext cx="3250500" cy="106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-GB" sz="2400">
                <a:solidFill>
                  <a:schemeClr val="dk2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Downstream </a:t>
            </a:r>
            <a:br>
              <a:rPr lang="en-GB" sz="2400">
                <a:solidFill>
                  <a:schemeClr val="dk2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</a:br>
            <a:r>
              <a:rPr lang="en-GB" sz="2400">
                <a:solidFill>
                  <a:schemeClr val="dk2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prediction task</a:t>
            </a:r>
          </a:p>
        </p:txBody>
      </p:sp>
      <p:sp>
        <p:nvSpPr>
          <p:cNvPr id="131" name="Shape 131"/>
          <p:cNvSpPr txBox="1"/>
          <p:nvPr/>
        </p:nvSpPr>
        <p:spPr>
          <a:xfrm>
            <a:off x="1930400" y="5461002"/>
            <a:ext cx="1837525" cy="106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-GB" sz="2400">
                <a:solidFill>
                  <a:schemeClr val="dk2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Feature Engineering</a:t>
            </a:r>
          </a:p>
        </p:txBody>
      </p:sp>
      <p:sp>
        <p:nvSpPr>
          <p:cNvPr id="132" name="Shape 132"/>
          <p:cNvSpPr txBox="1"/>
          <p:nvPr/>
        </p:nvSpPr>
        <p:spPr>
          <a:xfrm>
            <a:off x="3545702" y="5411702"/>
            <a:ext cx="3159900" cy="106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-GB" sz="2667">
                <a:solidFill>
                  <a:srgbClr val="C00000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Automatically </a:t>
            </a:r>
            <a:br>
              <a:rPr lang="en-GB" sz="2667">
                <a:solidFill>
                  <a:srgbClr val="C00000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</a:br>
            <a:r>
              <a:rPr lang="en-GB" sz="2667">
                <a:solidFill>
                  <a:srgbClr val="C00000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learn the features</a:t>
            </a:r>
            <a:endParaRPr lang="en-GB" sz="2667" dirty="0">
              <a:solidFill>
                <a:srgbClr val="C00000"/>
              </a:solidFill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2129183"/>
          </a:xfrm>
        </p:spPr>
        <p:txBody>
          <a:bodyPr>
            <a:normAutofit/>
          </a:bodyPr>
          <a:lstStyle/>
          <a:p>
            <a:r>
              <a:rPr lang="en-US" dirty="0"/>
              <a:t>(Supervised) Machine Learning </a:t>
            </a:r>
            <a:r>
              <a:rPr lang="en-US" dirty="0" smtClean="0"/>
              <a:t>Lifecycle: </a:t>
            </a:r>
            <a:r>
              <a:rPr lang="en-GB" dirty="0" smtClean="0"/>
              <a:t>This </a:t>
            </a:r>
            <a:r>
              <a:rPr lang="en-GB" dirty="0"/>
              <a:t>feature, that feature. </a:t>
            </a:r>
            <a:r>
              <a:rPr lang="en-GB" dirty="0">
                <a:solidFill>
                  <a:srgbClr val="C00000"/>
                </a:solidFill>
              </a:rPr>
              <a:t>Every single </a:t>
            </a:r>
            <a:r>
              <a:rPr lang="en-GB" dirty="0" smtClean="0">
                <a:solidFill>
                  <a:srgbClr val="C00000"/>
                </a:solidFill>
              </a:rPr>
              <a:t>time!</a:t>
            </a:r>
            <a:endParaRPr lang="en-US" dirty="0">
              <a:solidFill>
                <a:srgbClr val="C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624787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913" y="1555498"/>
            <a:ext cx="8193959" cy="326415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252976" y="5767643"/>
            <a:ext cx="4013200" cy="506157"/>
          </a:xfrm>
          <a:prstGeom prst="rect">
            <a:avLst/>
          </a:prstGeom>
          <a:solidFill>
            <a:schemeClr val="accent1">
              <a:alpha val="60000"/>
            </a:schemeClr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140423"/>
            <a:ext cx="9347200" cy="1143000"/>
          </a:xfrm>
        </p:spPr>
        <p:txBody>
          <a:bodyPr/>
          <a:lstStyle/>
          <a:p>
            <a:r>
              <a:rPr lang="en-CA" dirty="0" err="1" smtClean="0"/>
              <a:t>GraphSAGE</a:t>
            </a:r>
            <a:r>
              <a:rPr lang="en-CA" dirty="0" smtClean="0"/>
              <a:t> Idea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40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688" y="5765800"/>
            <a:ext cx="8026400" cy="475792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6312816" y="3425952"/>
            <a:ext cx="283056" cy="57101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051808" y="3992944"/>
            <a:ext cx="4086352" cy="118439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Any differentiable function that maps set of vectors to a single vector.</a:t>
            </a:r>
            <a:endParaRPr lang="en-US" sz="2400" i="1" dirty="0">
              <a:solidFill>
                <a:schemeClr val="accent1"/>
              </a:solidFill>
              <a:latin typeface="Cambria Math" charset="0"/>
              <a:ea typeface="Cambria Math" charset="0"/>
              <a:cs typeface="Cambria Math" charset="0"/>
              <a:sym typeface="Open Sans"/>
            </a:endParaRPr>
          </a:p>
        </p:txBody>
      </p:sp>
      <p:cxnSp>
        <p:nvCxnSpPr>
          <p:cNvPr id="17" name="Straight Arrow Connector 16"/>
          <p:cNvCxnSpPr>
            <a:stCxn id="11" idx="2"/>
          </p:cNvCxnSpPr>
          <p:nvPr/>
        </p:nvCxnSpPr>
        <p:spPr>
          <a:xfrm>
            <a:off x="6094984" y="5177337"/>
            <a:ext cx="378968" cy="57125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323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524000" y="1466088"/>
            <a:ext cx="9144000" cy="5244213"/>
          </a:xfrm>
        </p:spPr>
        <p:txBody>
          <a:bodyPr>
            <a:normAutofit/>
          </a:bodyPr>
          <a:lstStyle/>
          <a:p>
            <a:r>
              <a:rPr lang="en-CA" sz="3467" dirty="0">
                <a:solidFill>
                  <a:schemeClr val="accent2"/>
                </a:solidFill>
              </a:rPr>
              <a:t>Simple neighborhood aggregation:</a:t>
            </a:r>
          </a:p>
          <a:p>
            <a:endParaRPr lang="en-CA" sz="3467" dirty="0">
              <a:solidFill>
                <a:schemeClr val="accent1"/>
              </a:solidFill>
            </a:endParaRPr>
          </a:p>
          <a:p>
            <a:endParaRPr lang="en-CA" sz="3467" dirty="0">
              <a:solidFill>
                <a:schemeClr val="accent1"/>
              </a:solidFill>
            </a:endParaRPr>
          </a:p>
          <a:p>
            <a:endParaRPr lang="en-CA" sz="3467" dirty="0">
              <a:solidFill>
                <a:schemeClr val="accent1"/>
              </a:solidFill>
            </a:endParaRPr>
          </a:p>
          <a:p>
            <a:r>
              <a:rPr lang="en-CA" sz="3467" dirty="0" err="1">
                <a:solidFill>
                  <a:schemeClr val="accent2"/>
                </a:solidFill>
              </a:rPr>
              <a:t>GraphSAGE</a:t>
            </a:r>
            <a:r>
              <a:rPr lang="en-CA" sz="3467" dirty="0">
                <a:solidFill>
                  <a:schemeClr val="accent2"/>
                </a:solidFill>
              </a:rPr>
              <a:t>: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460240" y="5158043"/>
            <a:ext cx="4074160" cy="506157"/>
          </a:xfrm>
          <a:prstGeom prst="rect">
            <a:avLst/>
          </a:prstGeom>
          <a:solidFill>
            <a:schemeClr val="accent1">
              <a:alpha val="60000"/>
            </a:schemeClr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140423"/>
            <a:ext cx="9347200" cy="1143000"/>
          </a:xfrm>
        </p:spPr>
        <p:txBody>
          <a:bodyPr/>
          <a:lstStyle/>
          <a:p>
            <a:r>
              <a:rPr lang="en-CA" dirty="0" err="1" smtClean="0"/>
              <a:t>GraphSAGE</a:t>
            </a:r>
            <a:r>
              <a:rPr lang="en-CA" dirty="0" smtClean="0"/>
              <a:t> Differences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41</a:t>
            </a:fld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900928" y="5691925"/>
            <a:ext cx="243840" cy="41452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919728" y="6046218"/>
            <a:ext cx="3712464" cy="51134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generalized aggregation</a:t>
            </a:r>
            <a:endParaRPr lang="en-US" sz="2400" i="1" dirty="0">
              <a:solidFill>
                <a:schemeClr val="accent1"/>
              </a:solidFill>
              <a:latin typeface="Cambria Math" charset="0"/>
              <a:ea typeface="Cambria Math" charset="0"/>
              <a:cs typeface="Cambria Math" charset="0"/>
              <a:sym typeface="Open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03600" y="2321564"/>
            <a:ext cx="1219200" cy="1219200"/>
          </a:xfrm>
          <a:prstGeom prst="rect">
            <a:avLst/>
          </a:prstGeom>
          <a:noFill/>
          <a:ln>
            <a:noFill/>
          </a:ln>
        </p:spPr>
        <p:txBody>
          <a:bodyPr wrap="none" lIns="91425" tIns="91425" rIns="91425" bIns="91425" rtlCol="0" anchor="t" anchorCtr="0">
            <a:noAutofit/>
          </a:bodyPr>
          <a:lstStyle/>
          <a:p>
            <a:endParaRPr lang="en-US" sz="2400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33600" y="1755648"/>
            <a:ext cx="1219200" cy="1219200"/>
          </a:xfrm>
          <a:prstGeom prst="rect">
            <a:avLst/>
          </a:prstGeom>
          <a:noFill/>
          <a:ln>
            <a:noFill/>
          </a:ln>
        </p:spPr>
        <p:txBody>
          <a:bodyPr wrap="none" lIns="91425" tIns="91425" rIns="91425" bIns="91425" rtlCol="0" anchor="t" anchorCtr="0">
            <a:noAutofit/>
          </a:bodyPr>
          <a:lstStyle/>
          <a:p>
            <a:endParaRPr lang="en-US" sz="2400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34736" y="3835401"/>
            <a:ext cx="4594352" cy="7470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sz="2400" dirty="0">
                <a:solidFill>
                  <a:schemeClr val="accent4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concatenate self embedding and neighbor embedding </a:t>
            </a:r>
            <a:endParaRPr lang="en-US" sz="2400" i="1" dirty="0">
              <a:solidFill>
                <a:schemeClr val="accent4"/>
              </a:solidFill>
              <a:latin typeface="Cambria Math" charset="0"/>
              <a:ea typeface="Cambria Math" charset="0"/>
              <a:cs typeface="Cambria Math" charset="0"/>
              <a:sym typeface="Open Sans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5205984" y="4679989"/>
            <a:ext cx="1621536" cy="414528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7977087" y="4679612"/>
            <a:ext cx="1243584" cy="438912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454" y="5197175"/>
            <a:ext cx="8171468" cy="46810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453" y="2287285"/>
            <a:ext cx="7023256" cy="148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3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140423"/>
            <a:ext cx="9347200" cy="1143000"/>
          </a:xfrm>
        </p:spPr>
        <p:txBody>
          <a:bodyPr/>
          <a:lstStyle/>
          <a:p>
            <a:r>
              <a:rPr lang="en-CA" dirty="0" err="1" smtClean="0"/>
              <a:t>GraphSAGE</a:t>
            </a:r>
            <a:r>
              <a:rPr lang="en-CA" dirty="0" smtClean="0"/>
              <a:t> Variants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42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6691" y="1459312"/>
            <a:ext cx="9021309" cy="5412915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Mean:</a:t>
            </a:r>
          </a:p>
          <a:p>
            <a:endParaRPr lang="en-US" b="1" dirty="0">
              <a:solidFill>
                <a:schemeClr val="accent1"/>
              </a:solidFill>
            </a:endParaRPr>
          </a:p>
          <a:p>
            <a:r>
              <a:rPr lang="en-US" sz="3200" b="1" dirty="0">
                <a:solidFill>
                  <a:schemeClr val="accent1"/>
                </a:solidFill>
              </a:rPr>
              <a:t>Pool</a:t>
            </a:r>
          </a:p>
          <a:p>
            <a:pPr lvl="1"/>
            <a:r>
              <a:rPr lang="en-US" sz="2667" dirty="0">
                <a:solidFill>
                  <a:schemeClr val="accent2"/>
                </a:solidFill>
              </a:rPr>
              <a:t>Transform neighbor vectors and apply symmetric vector function.</a:t>
            </a:r>
          </a:p>
          <a:p>
            <a:endParaRPr lang="en-US" b="1" dirty="0">
              <a:solidFill>
                <a:schemeClr val="accent1"/>
              </a:solidFill>
            </a:endParaRPr>
          </a:p>
          <a:p>
            <a:r>
              <a:rPr lang="en-US" sz="3200" b="1" dirty="0">
                <a:solidFill>
                  <a:schemeClr val="accent1"/>
                </a:solidFill>
              </a:rPr>
              <a:t>LSTM:</a:t>
            </a:r>
          </a:p>
          <a:p>
            <a:pPr lvl="1"/>
            <a:r>
              <a:rPr lang="en-US" sz="2667" dirty="0">
                <a:solidFill>
                  <a:schemeClr val="accent2"/>
                </a:solidFill>
              </a:rPr>
              <a:t>Apply LSTM to random permutation of neighbors.</a:t>
            </a:r>
          </a:p>
          <a:p>
            <a:pPr lvl="1"/>
            <a:endParaRPr lang="en-US" b="1" dirty="0" smtClean="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134" y="1627734"/>
            <a:ext cx="3032083" cy="10044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4109" y="4043234"/>
            <a:ext cx="5175067" cy="4828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9406" y="5997376"/>
            <a:ext cx="6089117" cy="47962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803648" y="4103445"/>
            <a:ext cx="268224" cy="422656"/>
          </a:xfrm>
          <a:prstGeom prst="rect">
            <a:avLst/>
          </a:prstGeom>
          <a:solidFill>
            <a:schemeClr val="accent1">
              <a:alpha val="60000"/>
            </a:schemeClr>
          </a:solidFill>
          <a:ln w="2222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937760" y="4174443"/>
            <a:ext cx="560832" cy="18288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157216" y="3546959"/>
            <a:ext cx="4031488" cy="45171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sz="240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element-wise </a:t>
            </a:r>
            <a:r>
              <a:rPr lang="en-US" sz="2400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mean/max</a:t>
            </a:r>
            <a:endParaRPr lang="en-US" sz="2400" i="1" dirty="0">
              <a:solidFill>
                <a:schemeClr val="accent1"/>
              </a:solidFill>
              <a:latin typeface="Cambria Math" charset="0"/>
              <a:ea typeface="Cambria Math" charset="0"/>
              <a:cs typeface="Cambria Math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75700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140423"/>
            <a:ext cx="9347200" cy="1143000"/>
          </a:xfrm>
        </p:spPr>
        <p:txBody>
          <a:bodyPr/>
          <a:lstStyle/>
          <a:p>
            <a:r>
              <a:rPr lang="en-US" dirty="0" smtClean="0"/>
              <a:t>Summary so far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43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5105" y="1712275"/>
            <a:ext cx="8534400" cy="4978399"/>
          </a:xfrm>
        </p:spPr>
        <p:txBody>
          <a:bodyPr>
            <a:normAutofit/>
          </a:bodyPr>
          <a:lstStyle/>
          <a:p>
            <a:pPr marL="228600" lvl="1">
              <a:spcBef>
                <a:spcPts val="1000"/>
              </a:spcBef>
            </a:pPr>
            <a:r>
              <a:rPr lang="en-US" sz="2800" b="1" dirty="0">
                <a:solidFill>
                  <a:schemeClr val="accent2"/>
                </a:solidFill>
              </a:rPr>
              <a:t>The Basics</a:t>
            </a:r>
          </a:p>
          <a:p>
            <a:r>
              <a:rPr lang="en-CA" b="1" dirty="0" err="1">
                <a:solidFill>
                  <a:schemeClr val="accent2"/>
                </a:solidFill>
              </a:rPr>
              <a:t>GraphSAGE</a:t>
            </a:r>
            <a:endParaRPr lang="en-CA" b="1" dirty="0">
              <a:solidFill>
                <a:schemeClr val="accent2"/>
              </a:solidFill>
            </a:endParaRPr>
          </a:p>
          <a:p>
            <a:pPr lvl="1"/>
            <a:r>
              <a:rPr lang="en-CA" dirty="0" smtClean="0"/>
              <a:t>Generalized neighborhood aggregation.</a:t>
            </a:r>
          </a:p>
          <a:p>
            <a:endParaRPr lang="en-CA" b="1" dirty="0" smtClean="0">
              <a:solidFill>
                <a:schemeClr val="accent2"/>
              </a:solidFill>
            </a:endParaRPr>
          </a:p>
          <a:p>
            <a:pPr lvl="1"/>
            <a:endParaRPr lang="en-CA" b="1" dirty="0">
              <a:solidFill>
                <a:schemeClr val="accent2"/>
              </a:solidFill>
            </a:endParaRPr>
          </a:p>
          <a:p>
            <a:r>
              <a:rPr lang="en-CA" b="1" dirty="0" smtClean="0">
                <a:solidFill>
                  <a:schemeClr val="accent2"/>
                </a:solidFill>
              </a:rPr>
              <a:t>Still a very active research field</a:t>
            </a:r>
            <a:endParaRPr lang="en-CA" dirty="0" smtClean="0"/>
          </a:p>
          <a:p>
            <a:endParaRPr lang="en-CA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13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Feature Learning in Graphs</a:t>
            </a:r>
            <a:endParaRPr lang="en-US" dirty="0"/>
          </a:p>
        </p:txBody>
      </p:sp>
      <p:sp>
        <p:nvSpPr>
          <p:cNvPr id="30" name="Content Placeholder 29"/>
          <p:cNvSpPr>
            <a:spLocks noGrp="1"/>
          </p:cNvSpPr>
          <p:nvPr>
            <p:ph idx="1"/>
          </p:nvPr>
        </p:nvSpPr>
        <p:spPr>
          <a:xfrm>
            <a:off x="838200" y="1825625"/>
            <a:ext cx="10619232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C00000"/>
                </a:solidFill>
              </a:rPr>
              <a:t>Goal: </a:t>
            </a:r>
            <a:r>
              <a:rPr lang="en-US" dirty="0" smtClean="0"/>
              <a:t>Efficient </a:t>
            </a:r>
            <a:r>
              <a:rPr lang="en-US" dirty="0"/>
              <a:t>task-independent feature learning </a:t>
            </a:r>
            <a:r>
              <a:rPr lang="en-US" dirty="0" smtClean="0"/>
              <a:t>for </a:t>
            </a:r>
            <a:r>
              <a:rPr lang="en-US" dirty="0"/>
              <a:t>machine learning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 </a:t>
            </a:r>
            <a:r>
              <a:rPr lang="en-US" dirty="0"/>
              <a:t>networks!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7213603" y="4522752"/>
          <a:ext cx="3158184" cy="4225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6364">
                  <a:extLst>
                    <a:ext uri="{9D8B030D-6E8A-4147-A177-3AD203B41FA5}">
                      <a16:colId xmlns:a16="http://schemas.microsoft.com/office/drawing/2014/main" val="3703208760"/>
                    </a:ext>
                  </a:extLst>
                </a:gridCol>
                <a:gridCol w="526364">
                  <a:extLst>
                    <a:ext uri="{9D8B030D-6E8A-4147-A177-3AD203B41FA5}">
                      <a16:colId xmlns:a16="http://schemas.microsoft.com/office/drawing/2014/main" val="1110494183"/>
                    </a:ext>
                  </a:extLst>
                </a:gridCol>
                <a:gridCol w="526364">
                  <a:extLst>
                    <a:ext uri="{9D8B030D-6E8A-4147-A177-3AD203B41FA5}">
                      <a16:colId xmlns:a16="http://schemas.microsoft.com/office/drawing/2014/main" val="1479563801"/>
                    </a:ext>
                  </a:extLst>
                </a:gridCol>
                <a:gridCol w="526364">
                  <a:extLst>
                    <a:ext uri="{9D8B030D-6E8A-4147-A177-3AD203B41FA5}">
                      <a16:colId xmlns:a16="http://schemas.microsoft.com/office/drawing/2014/main" val="820344764"/>
                    </a:ext>
                  </a:extLst>
                </a:gridCol>
                <a:gridCol w="526364">
                  <a:extLst>
                    <a:ext uri="{9D8B030D-6E8A-4147-A177-3AD203B41FA5}">
                      <a16:colId xmlns:a16="http://schemas.microsoft.com/office/drawing/2014/main" val="2234997218"/>
                    </a:ext>
                  </a:extLst>
                </a:gridCol>
                <a:gridCol w="526364">
                  <a:extLst>
                    <a:ext uri="{9D8B030D-6E8A-4147-A177-3AD203B41FA5}">
                      <a16:colId xmlns:a16="http://schemas.microsoft.com/office/drawing/2014/main" val="1232618174"/>
                    </a:ext>
                  </a:extLst>
                </a:gridCol>
              </a:tblGrid>
              <a:tr h="422553"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68580" marR="68580" marT="34291" marB="34291"/>
                </a:tc>
                <a:extLst>
                  <a:ext uri="{0D108BD9-81ED-4DB2-BD59-A6C34878D82A}">
                    <a16:rowId xmlns:a16="http://schemas.microsoft.com/office/drawing/2014/main" val="3256009930"/>
                  </a:ext>
                </a:extLst>
              </a:tr>
            </a:tbl>
          </a:graphicData>
        </a:graphic>
      </p:graphicFrame>
      <p:cxnSp>
        <p:nvCxnSpPr>
          <p:cNvPr id="24" name="Straight Arrow Connector 23"/>
          <p:cNvCxnSpPr>
            <a:endCxn id="2" idx="1"/>
          </p:cNvCxnSpPr>
          <p:nvPr/>
        </p:nvCxnSpPr>
        <p:spPr>
          <a:xfrm flipV="1">
            <a:off x="4572004" y="4734025"/>
            <a:ext cx="2641601" cy="115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Left Brace 27"/>
          <p:cNvSpPr/>
          <p:nvPr/>
        </p:nvSpPr>
        <p:spPr>
          <a:xfrm rot="16200000">
            <a:off x="8598806" y="3576733"/>
            <a:ext cx="387785" cy="3158184"/>
          </a:xfrm>
          <a:prstGeom prst="leftBrace">
            <a:avLst>
              <a:gd name="adj1" fmla="val 48348"/>
              <a:gd name="adj2" fmla="val 50264"/>
            </a:avLst>
          </a:prstGeom>
          <a:ln>
            <a:solidFill>
              <a:srgbClr val="961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1">
              <a:solidFill>
                <a:srgbClr val="9611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063529" y="3919389"/>
            <a:ext cx="7729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961100"/>
                </a:solidFill>
                <a:latin typeface="Georgia" panose="02040502050405020303" pitchFamily="18" charset="0"/>
              </a:rPr>
              <a:t>vec</a:t>
            </a:r>
            <a:endParaRPr lang="en-US" sz="3200" dirty="0">
              <a:solidFill>
                <a:srgbClr val="961100"/>
              </a:solidFill>
              <a:latin typeface="Georgia" panose="02040502050405020303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831025" y="3968290"/>
            <a:ext cx="10823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961100"/>
                </a:solidFill>
                <a:latin typeface="Georgia" panose="02040502050405020303" pitchFamily="18" charset="0"/>
              </a:rPr>
              <a:t>node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357040" y="4023555"/>
            <a:ext cx="4138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961100"/>
                </a:solidFill>
                <a:latin typeface="Georgia" panose="02040502050405020303" pitchFamily="18" charset="0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775202" y="4735128"/>
                <a:ext cx="2035365" cy="5936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𝑓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:</m:t>
                      </m:r>
                      <m:r>
                        <a:rPr lang="en-US" sz="3200" i="1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𝑢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→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ℝ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𝑑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5202" y="4735128"/>
                <a:ext cx="2035365" cy="59362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8484571" y="5340408"/>
                <a:ext cx="801117" cy="5936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ℝ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𝑑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4571" y="5340408"/>
                <a:ext cx="801117" cy="59362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6714088" y="5837954"/>
            <a:ext cx="3953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Helvetica Neue Light" charset="0"/>
                <a:ea typeface="Helvetica Neue Light" charset="0"/>
                <a:cs typeface="Helvetica Neue Light" charset="0"/>
              </a:rPr>
              <a:t>Feature representation, embedding</a:t>
            </a:r>
            <a:endParaRPr lang="en-US" sz="24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3352800" y="3986057"/>
            <a:ext cx="365760" cy="369095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2751932" y="4576211"/>
            <a:ext cx="365760" cy="369095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solidFill>
                <a:srgbClr val="961100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3560763" y="5474737"/>
            <a:ext cx="365760" cy="369095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9" name="Oval 38"/>
          <p:cNvSpPr/>
          <p:nvPr/>
        </p:nvSpPr>
        <p:spPr>
          <a:xfrm>
            <a:off x="2209801" y="5349721"/>
            <a:ext cx="365760" cy="369095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0" name="Oval 39"/>
          <p:cNvSpPr/>
          <p:nvPr/>
        </p:nvSpPr>
        <p:spPr>
          <a:xfrm>
            <a:off x="1866901" y="4120202"/>
            <a:ext cx="365760" cy="369095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3979864" y="4576211"/>
            <a:ext cx="365760" cy="369095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dirty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u</a:t>
            </a:r>
          </a:p>
        </p:txBody>
      </p:sp>
      <p:sp>
        <p:nvSpPr>
          <p:cNvPr id="42" name="Oval 41"/>
          <p:cNvSpPr/>
          <p:nvPr/>
        </p:nvSpPr>
        <p:spPr>
          <a:xfrm>
            <a:off x="4206241" y="5193507"/>
            <a:ext cx="365760" cy="369095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cxnSp>
        <p:nvCxnSpPr>
          <p:cNvPr id="43" name="Straight Connector 42"/>
          <p:cNvCxnSpPr/>
          <p:nvPr/>
        </p:nvCxnSpPr>
        <p:spPr>
          <a:xfrm>
            <a:off x="2232661" y="4304750"/>
            <a:ext cx="572835" cy="32551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2049783" y="4489295"/>
            <a:ext cx="342900" cy="8604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2575564" y="5534267"/>
            <a:ext cx="985201" cy="12501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3926524" y="5508550"/>
            <a:ext cx="333283" cy="15073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2521997" y="4891254"/>
            <a:ext cx="283499" cy="51251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 flipV="1">
            <a:off x="3535681" y="4355152"/>
            <a:ext cx="207963" cy="111958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664996" y="4301099"/>
            <a:ext cx="368432" cy="32916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1727200" y="6095527"/>
            <a:ext cx="365760" cy="369095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cxnSp>
        <p:nvCxnSpPr>
          <p:cNvPr id="51" name="Straight Connector 50"/>
          <p:cNvCxnSpPr/>
          <p:nvPr/>
        </p:nvCxnSpPr>
        <p:spPr>
          <a:xfrm flipH="1">
            <a:off x="1910080" y="5664763"/>
            <a:ext cx="353285" cy="43076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2844801" y="6107907"/>
            <a:ext cx="365760" cy="369095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cxnSp>
        <p:nvCxnSpPr>
          <p:cNvPr id="53" name="Straight Connector 52"/>
          <p:cNvCxnSpPr/>
          <p:nvPr/>
        </p:nvCxnSpPr>
        <p:spPr>
          <a:xfrm>
            <a:off x="2521997" y="5664761"/>
            <a:ext cx="401387" cy="4431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3064130" y="4301099"/>
            <a:ext cx="342236" cy="32916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3064130" y="4891254"/>
            <a:ext cx="550199" cy="63753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85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924800" y="5461000"/>
            <a:ext cx="1676400" cy="812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r>
              <a:rPr lang="en-US" sz="3200" b="1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Output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844800" y="5461000"/>
            <a:ext cx="1379728" cy="812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r>
              <a:rPr lang="en-US" sz="3200" b="1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Input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761744" y="2259584"/>
            <a:ext cx="8861552" cy="3099816"/>
            <a:chOff x="178308" y="1694688"/>
            <a:chExt cx="6646164" cy="2324862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308" y="1780364"/>
              <a:ext cx="6646164" cy="2239186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3733800" y="1694688"/>
              <a:ext cx="3810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178308" y="1733550"/>
              <a:ext cx="3810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59" name="Content Placeholder 2"/>
          <p:cNvSpPr>
            <a:spLocks noGrp="1"/>
          </p:cNvSpPr>
          <p:nvPr>
            <p:ph idx="1"/>
          </p:nvPr>
        </p:nvSpPr>
        <p:spPr>
          <a:xfrm>
            <a:off x="1568704" y="1412051"/>
            <a:ext cx="9200896" cy="2220149"/>
          </a:xfrm>
        </p:spPr>
        <p:txBody>
          <a:bodyPr>
            <a:normAutofit/>
          </a:bodyPr>
          <a:lstStyle/>
          <a:p>
            <a:pPr marL="457189" lvl="1" indent="-457189">
              <a:spcBef>
                <a:spcPts val="0"/>
              </a:spcBef>
              <a:buClr>
                <a:schemeClr val="accent2"/>
              </a:buClr>
            </a:pPr>
            <a:r>
              <a:rPr lang="en-US" sz="4267" dirty="0"/>
              <a:t>Zachary’s Karate Club Network: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97052" y="6185572"/>
            <a:ext cx="10744200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67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Image from: </a:t>
            </a:r>
            <a:r>
              <a:rPr lang="en-US" sz="1867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  <a:hlinkClick r:id="rId4"/>
              </a:rPr>
              <a:t>Perozzi et al. 2014</a:t>
            </a:r>
            <a:r>
              <a:rPr lang="en-US" sz="1867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. </a:t>
            </a:r>
            <a:r>
              <a:rPr lang="en-US" sz="1867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DeepWalk</a:t>
            </a:r>
            <a:r>
              <a:rPr lang="en-US" sz="1867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: Online Learning of Social Representations. </a:t>
            </a:r>
            <a:r>
              <a:rPr lang="en-US" sz="1867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KDD.</a:t>
            </a:r>
          </a:p>
        </p:txBody>
      </p:sp>
    </p:spTree>
    <p:extLst>
      <p:ext uri="{BB962C8B-B14F-4D97-AF65-F5344CB8AC3E}">
        <p14:creationId xmlns:p14="http://schemas.microsoft.com/office/powerpoint/2010/main" val="34144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It Hard?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17320"/>
            <a:ext cx="11049000" cy="5080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Modern deep learning toolbox is designed for simple sequences or grids.</a:t>
            </a:r>
          </a:p>
          <a:p>
            <a:pPr lvl="1"/>
            <a:r>
              <a:rPr lang="en-US" dirty="0" smtClean="0"/>
              <a:t>CNNs for fixed-size images/grids</a:t>
            </a:r>
            <a:r>
              <a:rPr lang="mr-IN" dirty="0" smtClean="0"/>
              <a:t>…</a:t>
            </a:r>
            <a:r>
              <a:rPr lang="en-CA" dirty="0" smtClean="0"/>
              <a:t>.</a:t>
            </a:r>
          </a:p>
          <a:p>
            <a:pPr lvl="1"/>
            <a:endParaRPr lang="en-CA" dirty="0">
              <a:solidFill>
                <a:srgbClr val="C00000"/>
              </a:solidFill>
            </a:endParaRPr>
          </a:p>
          <a:p>
            <a:pPr lvl="1"/>
            <a:endParaRPr lang="en-CA" dirty="0" smtClean="0">
              <a:solidFill>
                <a:srgbClr val="C00000"/>
              </a:solidFill>
            </a:endParaRPr>
          </a:p>
          <a:p>
            <a:pPr lvl="1"/>
            <a:endParaRPr lang="en-CA" dirty="0">
              <a:solidFill>
                <a:srgbClr val="C00000"/>
              </a:solidFill>
            </a:endParaRPr>
          </a:p>
          <a:p>
            <a:pPr lvl="1"/>
            <a:endParaRPr lang="en-CA" dirty="0" smtClean="0">
              <a:solidFill>
                <a:srgbClr val="C00000"/>
              </a:solidFill>
            </a:endParaRPr>
          </a:p>
          <a:p>
            <a:pPr lvl="1"/>
            <a:endParaRPr lang="en-CA" dirty="0" smtClean="0">
              <a:solidFill>
                <a:srgbClr val="C00000"/>
              </a:solidFill>
            </a:endParaRPr>
          </a:p>
          <a:p>
            <a:pPr lvl="1"/>
            <a:r>
              <a:rPr lang="en-CA" dirty="0" smtClean="0"/>
              <a:t>RNNs or word2vec for text/sequences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1984" y="2704954"/>
            <a:ext cx="4771136" cy="12337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1984" y="4953000"/>
            <a:ext cx="4897120" cy="114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9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It Hard?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5256" y="1458597"/>
            <a:ext cx="10448544" cy="499706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But networks are far more complex!</a:t>
            </a:r>
          </a:p>
          <a:p>
            <a:pPr lvl="1"/>
            <a:r>
              <a:rPr lang="en-CA" dirty="0" smtClean="0"/>
              <a:t>Complex topographical structure (i.e., no spatial locality like grids)</a:t>
            </a:r>
          </a:p>
          <a:p>
            <a:pPr lvl="1"/>
            <a:endParaRPr lang="en-CA" dirty="0" smtClean="0"/>
          </a:p>
          <a:p>
            <a:pPr lvl="1"/>
            <a:endParaRPr lang="en-CA" dirty="0"/>
          </a:p>
          <a:p>
            <a:pPr lvl="1"/>
            <a:endParaRPr lang="en-CA" dirty="0" smtClean="0"/>
          </a:p>
          <a:p>
            <a:pPr lvl="1"/>
            <a:endParaRPr lang="en-CA" dirty="0"/>
          </a:p>
          <a:p>
            <a:pPr lvl="1"/>
            <a:endParaRPr lang="en-CA" dirty="0" smtClean="0"/>
          </a:p>
          <a:p>
            <a:pPr lvl="1"/>
            <a:endParaRPr lang="en-CA" dirty="0" smtClean="0"/>
          </a:p>
          <a:p>
            <a:pPr lvl="1"/>
            <a:r>
              <a:rPr lang="en-CA" dirty="0" smtClean="0"/>
              <a:t>No fixed node ordering or reference point  (i.e., the isomorphism problem)</a:t>
            </a:r>
            <a:endParaRPr lang="en-CA" dirty="0"/>
          </a:p>
          <a:p>
            <a:pPr lvl="1"/>
            <a:r>
              <a:rPr lang="en-CA" dirty="0" smtClean="0"/>
              <a:t>Often dynamic and have multimodal features.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8</a:t>
            </a:fld>
            <a:endParaRPr lang="en-US" dirty="0"/>
          </a:p>
        </p:txBody>
      </p:sp>
      <p:pic>
        <p:nvPicPr>
          <p:cNvPr id="10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01392" y="2503950"/>
            <a:ext cx="7010400" cy="171784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1376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422400" y="1283423"/>
            <a:ext cx="8861552" cy="3099816"/>
            <a:chOff x="178308" y="1694688"/>
            <a:chExt cx="6646164" cy="232486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308" y="1780364"/>
              <a:ext cx="6646164" cy="2239186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3733800" y="1694688"/>
              <a:ext cx="3810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78308" y="1733550"/>
              <a:ext cx="3810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140423"/>
            <a:ext cx="9347200" cy="1143000"/>
          </a:xfrm>
        </p:spPr>
        <p:txBody>
          <a:bodyPr/>
          <a:lstStyle/>
          <a:p>
            <a:r>
              <a:rPr lang="en-US" dirty="0"/>
              <a:t>Embedding Nodes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437376" y="2633472"/>
            <a:ext cx="1219200" cy="1219200"/>
          </a:xfrm>
          <a:prstGeom prst="rect">
            <a:avLst/>
          </a:prstGeom>
          <a:noFill/>
          <a:ln>
            <a:noFill/>
          </a:ln>
        </p:spPr>
        <p:txBody>
          <a:bodyPr wrap="none" lIns="91425" tIns="91425" rIns="91425" bIns="91425" rtlCol="0" anchor="t" anchorCtr="0">
            <a:noAutofit/>
          </a:bodyPr>
          <a:lstStyle/>
          <a:p>
            <a:endParaRPr lang="en-US" sz="3809" dirty="0">
              <a:ea typeface="Helvetica Neue Light" charset="0"/>
              <a:cs typeface="Helvetica Neue Light" charset="0"/>
              <a:sym typeface="Open 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25600" y="5129465"/>
            <a:ext cx="9042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srgbClr val="C00000"/>
                </a:solidFill>
                <a:ea typeface="Helvetica Neue" charset="0"/>
                <a:cs typeface="Helvetica Neue" charset="0"/>
              </a:rPr>
              <a:t>Intuition:</a:t>
            </a:r>
            <a:r>
              <a:rPr lang="en-US" sz="3200" dirty="0">
                <a:ea typeface="Helvetica Neue" charset="0"/>
                <a:cs typeface="Helvetica Neue" charset="0"/>
              </a:rPr>
              <a:t> </a:t>
            </a:r>
            <a:r>
              <a:rPr lang="en-GB" sz="3200" dirty="0">
                <a:ea typeface="Helvetica Neue Light" charset="0"/>
                <a:cs typeface="Helvetica Neue Light" charset="0"/>
              </a:rPr>
              <a:t>Find embedding of nodes to d-dimensions so that “similar” nodes in the graph have </a:t>
            </a:r>
            <a:r>
              <a:rPr lang="en-GB" sz="3200" dirty="0" err="1">
                <a:ea typeface="Helvetica Neue Light" charset="0"/>
                <a:cs typeface="Helvetica Neue Light" charset="0"/>
              </a:rPr>
              <a:t>embeddings</a:t>
            </a:r>
            <a:r>
              <a:rPr lang="en-GB" sz="3200" dirty="0">
                <a:ea typeface="Helvetica Neue Light" charset="0"/>
                <a:cs typeface="Helvetica Neue Light" charset="0"/>
              </a:rPr>
              <a:t> that are close together.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924800" y="4445000"/>
            <a:ext cx="1676400" cy="812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r>
              <a:rPr lang="en-US" sz="3200" b="1" dirty="0">
                <a:ea typeface="Helvetica Neue Light" charset="0"/>
                <a:cs typeface="Helvetica Neue Light" charset="0"/>
                <a:sym typeface="Open Sans"/>
              </a:rPr>
              <a:t>Output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44800" y="4445000"/>
            <a:ext cx="1379728" cy="812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r>
              <a:rPr lang="en-US" sz="3200" b="1" dirty="0">
                <a:ea typeface="Helvetica Neue Light" charset="0"/>
                <a:cs typeface="Helvetica Neue Light" charset="0"/>
                <a:sym typeface="Open Sans"/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72462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17375</TotalTime>
  <Words>1248</Words>
  <Application>Microsoft Office PowerPoint</Application>
  <PresentationFormat>Widescreen</PresentationFormat>
  <Paragraphs>288</Paragraphs>
  <Slides>43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60" baseType="lpstr">
      <vt:lpstr>Apple Chancery</vt:lpstr>
      <vt:lpstr>Bangla Sangam MN</vt:lpstr>
      <vt:lpstr>Helvetica Neue</vt:lpstr>
      <vt:lpstr>Helvetica Neue Light</vt:lpstr>
      <vt:lpstr>Mangal</vt:lpstr>
      <vt:lpstr>等线</vt:lpstr>
      <vt:lpstr>等线 Light</vt:lpstr>
      <vt:lpstr>Arial</vt:lpstr>
      <vt:lpstr>Calibri</vt:lpstr>
      <vt:lpstr>Calibri Light</vt:lpstr>
      <vt:lpstr>Cambria Math</vt:lpstr>
      <vt:lpstr>Georgia</vt:lpstr>
      <vt:lpstr>Helvetica</vt:lpstr>
      <vt:lpstr>Open Sans</vt:lpstr>
      <vt:lpstr>Times New Roman</vt:lpstr>
      <vt:lpstr>Wingdings</vt:lpstr>
      <vt:lpstr>Office Theme</vt:lpstr>
      <vt:lpstr>Statistical Learning Models for Text and Graph Data</vt:lpstr>
      <vt:lpstr>Example: Node Classification</vt:lpstr>
      <vt:lpstr>Example: Link Prediction</vt:lpstr>
      <vt:lpstr>Machine Learning Lifecycle</vt:lpstr>
      <vt:lpstr>Feature Learning in Graphs</vt:lpstr>
      <vt:lpstr>Example</vt:lpstr>
      <vt:lpstr>Why Is It Hard?</vt:lpstr>
      <vt:lpstr>Why Is It Hard?</vt:lpstr>
      <vt:lpstr>Embedding Nodes</vt:lpstr>
      <vt:lpstr>Embedding Nodes</vt:lpstr>
      <vt:lpstr>Embedding Nodes</vt:lpstr>
      <vt:lpstr>From “Shallow” to “Deep”</vt:lpstr>
      <vt:lpstr>From “Shallow” to “Deep”</vt:lpstr>
      <vt:lpstr>Outline for this Section</vt:lpstr>
      <vt:lpstr>PowerPoint Presentation</vt:lpstr>
      <vt:lpstr>Setup</vt:lpstr>
      <vt:lpstr>Neighborhood Aggregation</vt:lpstr>
      <vt:lpstr>Neighborhood Aggregation</vt:lpstr>
      <vt:lpstr>Neighborhood Aggregation</vt:lpstr>
      <vt:lpstr>Neighborhood Aggregation</vt:lpstr>
      <vt:lpstr>Neighborhood “Convolutions”</vt:lpstr>
      <vt:lpstr>Neighborhood Aggregation</vt:lpstr>
      <vt:lpstr>Neighborhood Aggregation</vt:lpstr>
      <vt:lpstr>The Math</vt:lpstr>
      <vt:lpstr>Training the Model</vt:lpstr>
      <vt:lpstr>Training the Model</vt:lpstr>
      <vt:lpstr>Training the Model</vt:lpstr>
      <vt:lpstr>Training the Model</vt:lpstr>
      <vt:lpstr>Training the Model</vt:lpstr>
      <vt:lpstr>Overview of Model Design</vt:lpstr>
      <vt:lpstr>Overview of Model Design</vt:lpstr>
      <vt:lpstr>Overview of Model</vt:lpstr>
      <vt:lpstr>Inductive Capability</vt:lpstr>
      <vt:lpstr>Inductive Capability</vt:lpstr>
      <vt:lpstr>Inductive Capability</vt:lpstr>
      <vt:lpstr>Quick Recap</vt:lpstr>
      <vt:lpstr>Neighborhood Aggregation</vt:lpstr>
      <vt:lpstr>PowerPoint Presentation</vt:lpstr>
      <vt:lpstr>GraphSAGE Idea</vt:lpstr>
      <vt:lpstr>GraphSAGE Idea</vt:lpstr>
      <vt:lpstr>GraphSAGE Differences</vt:lpstr>
      <vt:lpstr>GraphSAGE Variants</vt:lpstr>
      <vt:lpstr>Summary so far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 4332 / RMBI 4310 Big Data Mining (Spring 2019)</dc:title>
  <dc:creator>yqsong</dc:creator>
  <cp:lastModifiedBy>yqsong</cp:lastModifiedBy>
  <cp:revision>129</cp:revision>
  <dcterms:created xsi:type="dcterms:W3CDTF">2019-02-10T12:30:51Z</dcterms:created>
  <dcterms:modified xsi:type="dcterms:W3CDTF">2019-11-08T04:56:53Z</dcterms:modified>
</cp:coreProperties>
</file>