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387" r:id="rId2"/>
    <p:sldId id="521" r:id="rId3"/>
    <p:sldId id="522" r:id="rId4"/>
    <p:sldId id="523" r:id="rId5"/>
    <p:sldId id="524" r:id="rId6"/>
    <p:sldId id="459" r:id="rId7"/>
    <p:sldId id="460" r:id="rId8"/>
    <p:sldId id="461" r:id="rId9"/>
    <p:sldId id="462" r:id="rId10"/>
    <p:sldId id="463" r:id="rId11"/>
    <p:sldId id="464" r:id="rId12"/>
    <p:sldId id="466" r:id="rId13"/>
    <p:sldId id="467" r:id="rId14"/>
    <p:sldId id="468" r:id="rId15"/>
    <p:sldId id="469" r:id="rId16"/>
    <p:sldId id="470" r:id="rId17"/>
    <p:sldId id="471" r:id="rId18"/>
    <p:sldId id="472" r:id="rId19"/>
    <p:sldId id="475" r:id="rId20"/>
    <p:sldId id="476" r:id="rId21"/>
    <p:sldId id="477" r:id="rId22"/>
    <p:sldId id="478" r:id="rId23"/>
    <p:sldId id="479" r:id="rId24"/>
    <p:sldId id="480" r:id="rId25"/>
    <p:sldId id="481" r:id="rId26"/>
    <p:sldId id="389" r:id="rId27"/>
    <p:sldId id="390" r:id="rId28"/>
    <p:sldId id="392" r:id="rId29"/>
    <p:sldId id="394" r:id="rId30"/>
    <p:sldId id="395" r:id="rId31"/>
    <p:sldId id="396" r:id="rId32"/>
    <p:sldId id="397" r:id="rId33"/>
    <p:sldId id="398" r:id="rId34"/>
    <p:sldId id="399" r:id="rId35"/>
    <p:sldId id="458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9" r:id="rId45"/>
    <p:sldId id="410" r:id="rId46"/>
    <p:sldId id="411" r:id="rId47"/>
    <p:sldId id="412" r:id="rId48"/>
    <p:sldId id="413" r:id="rId49"/>
    <p:sldId id="414" r:id="rId50"/>
    <p:sldId id="421" r:id="rId51"/>
    <p:sldId id="422" r:id="rId52"/>
    <p:sldId id="445" r:id="rId53"/>
    <p:sldId id="446" r:id="rId54"/>
    <p:sldId id="447" r:id="rId55"/>
    <p:sldId id="423" r:id="rId56"/>
    <p:sldId id="424" r:id="rId57"/>
    <p:sldId id="433" r:id="rId58"/>
    <p:sldId id="434" r:id="rId59"/>
    <p:sldId id="435" r:id="rId60"/>
    <p:sldId id="436" r:id="rId61"/>
    <p:sldId id="437" r:id="rId62"/>
    <p:sldId id="439" r:id="rId63"/>
    <p:sldId id="525" r:id="rId64"/>
    <p:sldId id="526" r:id="rId65"/>
    <p:sldId id="527" r:id="rId66"/>
    <p:sldId id="528" r:id="rId67"/>
    <p:sldId id="529" r:id="rId68"/>
    <p:sldId id="530" r:id="rId69"/>
    <p:sldId id="531" r:id="rId70"/>
    <p:sldId id="532" r:id="rId71"/>
    <p:sldId id="533" r:id="rId72"/>
    <p:sldId id="534" r:id="rId73"/>
    <p:sldId id="448" r:id="rId74"/>
    <p:sldId id="449" r:id="rId75"/>
    <p:sldId id="451" r:id="rId76"/>
    <p:sldId id="452" r:id="rId77"/>
    <p:sldId id="453" r:id="rId78"/>
    <p:sldId id="454" r:id="rId79"/>
    <p:sldId id="455" r:id="rId80"/>
    <p:sldId id="456" r:id="rId81"/>
    <p:sldId id="457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83726" autoAdjust="0"/>
  </p:normalViewPr>
  <p:slideViewPr>
    <p:cSldViewPr snapToGrid="0">
      <p:cViewPr varScale="1">
        <p:scale>
          <a:sx n="84" d="100"/>
          <a:sy n="84" d="100"/>
        </p:scale>
        <p:origin x="42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75901-20B8-448F-B864-930A52E30A8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A252E-29CF-4F6E-AE47-25D810079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A252E-29CF-4F6E-AE47-25D8100797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64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30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8C8D-18FA-4929-908F-A988049F88B2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2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8C8D-18FA-4929-908F-A988049F88B2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17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92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83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44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</a:t>
            </a:r>
            <a:r>
              <a:rPr lang="en-US" dirty="0"/>
              <a:t>that other</a:t>
            </a:r>
            <a:r>
              <a:rPr lang="en-US" baseline="0" dirty="0"/>
              <a:t> distance measures other than dot products could be used (e.g., Euclidean distance), but the dot product is the standard measure of similarity used.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24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again that other</a:t>
            </a:r>
            <a:r>
              <a:rPr lang="en-US" baseline="0" dirty="0"/>
              <a:t> distance measures other than dot products could be used (e.g., Euclidean distance), but the dot product is the standard measure of similarity used.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2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3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92825B99-920E-4902-B513-E7389D96984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0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DD7EF008-8B92-4A90-9405-07E50B07A56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4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6CB5F634-6D69-42ED-9109-9E06F417D31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42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73F7283E-00BE-4A18-9704-1A922BFDBED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67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AE027B21-CB28-455B-8A91-605899070AD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72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AAC9910F-1E40-4CAE-A197-93AD6E25529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1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09C8F1E3-4514-425B-BAE9-F7EB7574F79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2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ADC7F500-08CC-4C71-9043-4DDD3815C4E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1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5892-9929-4761-BBA4-0AF79EA0B24E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AF54-293E-45B9-B92B-47B336FB5E11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0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74D6-E8AE-4006-A442-F1CB6C92479C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68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553A2-49E9-47E1-ADCC-89BB4C0F96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64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741A-DF57-4F44-96F8-D6E2DF5D109F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7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226E-3AF7-4C9D-92D0-A3DCB116D1A1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35277-0E0C-44B6-8787-DD3820AFFB1E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D1B8-B445-4106-9DF5-AAB0AE116F23}" type="datetime1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2E63-86FF-4F96-90B2-C118A6752317}" type="datetime1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9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C1BC-29DB-4A53-9E8D-7C1474C70ACE}" type="datetime1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5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0951-7F1F-461C-8564-E8809E8587FD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1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D037-9F27-4B9C-A03F-C3FCDBA22B8C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4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F23DB-1BB7-43CC-A24D-85A9FC1F7A7C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ordnet.princeton.edu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403.6652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09.05584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static.googleusercontent.com/media/research.google.com/en/pubs/archive/40839.pdf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hyperlink" Target="https://static.googleusercontent.com/media/research.google.com/en/pubs/archive/4083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~jure/pubs/node2vec-kdd16.pdf" TargetMode="External"/><Relationship Id="rId2" Type="http://schemas.openxmlformats.org/officeDocument/2006/relationships/hyperlink" Target="https://arxiv.org/pdf/1403.6652.pdf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403.6652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hyperlink" Target="https://cs.stanford.edu/~jure/pubs/node2vec-kdd16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4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7" Type="http://schemas.openxmlformats.org/officeDocument/2006/relationships/image" Target="../media/image510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1.png"/><Relationship Id="rId5" Type="http://schemas.openxmlformats.org/officeDocument/2006/relationships/image" Target="../media/image491.png"/><Relationship Id="rId4" Type="http://schemas.openxmlformats.org/officeDocument/2006/relationships/image" Target="../media/image4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centerknowledge.com/archives/2012/02/02/facebooks-1-billion-data-center-networ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0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9.png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Statistical Learning Models for Text and Graph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altLang="zh-CN" dirty="0" smtClean="0"/>
              <a:t>Network Representation Learning</a:t>
            </a:r>
          </a:p>
          <a:p>
            <a:r>
              <a:rPr lang="en-US" dirty="0" smtClean="0"/>
              <a:t>Instructor: </a:t>
            </a:r>
            <a:r>
              <a:rPr lang="en-US" dirty="0" err="1" smtClean="0"/>
              <a:t>Yangqiu</a:t>
            </a:r>
            <a:r>
              <a:rPr lang="en-US" dirty="0" smtClean="0"/>
              <a:t> Song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Slides credits: 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Lada </a:t>
            </a:r>
            <a:r>
              <a:rPr lang="en-US" altLang="en-US" sz="1600" dirty="0" err="1">
                <a:solidFill>
                  <a:schemeClr val="bg1">
                    <a:lumMod val="65000"/>
                  </a:schemeClr>
                </a:solidFill>
              </a:rPr>
              <a:t>Adamic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 and James Moody, Mehmet H </a:t>
            </a:r>
            <a:r>
              <a:rPr lang="en-US" altLang="en-US" sz="1600" dirty="0" err="1">
                <a:solidFill>
                  <a:schemeClr val="bg1">
                    <a:lumMod val="65000"/>
                  </a:schemeClr>
                </a:solidFill>
              </a:rPr>
              <a:t>Gunes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Bing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Liu, Jure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Leskovec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, William L. Hamilton, Rex Ying,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Rok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Sosic</a:t>
            </a:r>
            <a:endParaRPr lang="en-US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0352" y="228600"/>
            <a:ext cx="10460736" cy="750888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Networks of scientists</a:t>
            </a:r>
            <a:r>
              <a:rPr lang="ja-JP" altLang="en-US" sz="3600" dirty="0"/>
              <a:t>’</a:t>
            </a:r>
            <a:r>
              <a:rPr lang="en-US" altLang="ja-JP" sz="3600" dirty="0"/>
              <a:t> co-authorship of papers</a:t>
            </a:r>
            <a:endParaRPr lang="en-US" altLang="en-US" sz="3600" dirty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9050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endParaRPr lang="en-US" altLang="en-US" sz="1800"/>
          </a:p>
        </p:txBody>
      </p:sp>
      <p:pic>
        <p:nvPicPr>
          <p:cNvPr id="13316" name="Picture 7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936" y="1236170"/>
            <a:ext cx="6760464" cy="5407518"/>
          </a:xfr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81" y="3925731"/>
            <a:ext cx="2834164" cy="284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0969"/>
          </a:xfrm>
        </p:spPr>
        <p:txBody>
          <a:bodyPr/>
          <a:lstStyle/>
          <a:p>
            <a:r>
              <a:rPr lang="en-US" altLang="en-US" dirty="0" smtClean="0"/>
              <a:t>Funding Networks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740322" y="842314"/>
          <a:ext cx="3748087" cy="1381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8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Organization Network Characteristics</a:t>
                      </a:r>
                      <a:endParaRPr lang="en-US" sz="1800" dirty="0"/>
                    </a:p>
                  </a:txBody>
                  <a:tcPr marL="91417" marR="91417" marT="45686" marB="4568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55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# of Nodes</a:t>
                      </a:r>
                      <a:endParaRPr lang="en-US" sz="1800" dirty="0"/>
                    </a:p>
                  </a:txBody>
                  <a:tcPr marL="91417" marR="91417" marT="45686" marB="4568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3.5K</a:t>
                      </a:r>
                      <a:endParaRPr lang="en-US" sz="1800" dirty="0"/>
                    </a:p>
                  </a:txBody>
                  <a:tcPr marL="91417" marR="91417" marT="45686" marB="4568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5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# of Edges</a:t>
                      </a:r>
                      <a:endParaRPr lang="en-US" sz="1800" dirty="0"/>
                    </a:p>
                  </a:txBody>
                  <a:tcPr marL="91417" marR="91417" marT="45686" marB="4568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27K</a:t>
                      </a:r>
                      <a:endParaRPr lang="en-US" sz="1800" dirty="0"/>
                    </a:p>
                  </a:txBody>
                  <a:tcPr marL="91417" marR="91417" marT="45686" marB="4568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740322" y="2229789"/>
          <a:ext cx="3748087" cy="736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33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Diameter</a:t>
                      </a:r>
                      <a:endParaRPr lang="en-US" dirty="0"/>
                    </a:p>
                  </a:txBody>
                  <a:tcPr marL="91417" marR="9141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6.5</a:t>
                      </a:r>
                      <a:endParaRPr lang="en-US" dirty="0"/>
                    </a:p>
                  </a:txBody>
                  <a:tcPr marL="91417" marR="914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Path Length</a:t>
                      </a:r>
                      <a:endParaRPr lang="en-US" dirty="0"/>
                    </a:p>
                  </a:txBody>
                  <a:tcPr marL="91417" marR="9141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3.07</a:t>
                      </a:r>
                      <a:endParaRPr lang="en-US" dirty="0"/>
                    </a:p>
                  </a:txBody>
                  <a:tcPr marL="91417" marR="914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63" y="754299"/>
            <a:ext cx="4572000" cy="2938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35" y="2966389"/>
            <a:ext cx="3567815" cy="38039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Knowledge (Information) Networks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mtClean="0"/>
              <a:t>Nodes store information, links associate information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smtClean="0"/>
              <a:t>Citation network (directed acyclic)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smtClean="0"/>
              <a:t>The Web (directed)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smtClean="0"/>
              <a:t>Peer-to-Peer networks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smtClean="0"/>
              <a:t>Word networks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smtClean="0"/>
              <a:t>Networks of Trust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smtClean="0"/>
              <a:t>Software graphs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97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 smtClean="0"/>
              <a:t>Natural </a:t>
            </a:r>
            <a:r>
              <a:rPr lang="en-US" altLang="en-US" sz="4800" dirty="0"/>
              <a:t>language processing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Wordnet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904999"/>
            <a:ext cx="8613709" cy="438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5506211" y="6366002"/>
            <a:ext cx="2935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200" b="1" dirty="0"/>
              <a:t>Source: </a:t>
            </a:r>
            <a:r>
              <a:rPr lang="en-US" altLang="en-US" sz="1200" b="1" dirty="0">
                <a:hlinkClick r:id="rId3"/>
              </a:rPr>
              <a:t>http://wordnet.princeton.edu</a:t>
            </a:r>
            <a:r>
              <a:rPr lang="en-US" altLang="en-US" sz="1200" b="1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76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World Wide Web</a:t>
            </a:r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2514" y="1236664"/>
            <a:ext cx="8040687" cy="5316537"/>
          </a:xfr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18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Networks of personal homepages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76" y="1873898"/>
            <a:ext cx="870743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3436777" y="5383862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/>
              <a:t>Stanford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8031002" y="5383862"/>
            <a:ext cx="58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 dirty="0"/>
              <a:t>MIT</a:t>
            </a: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1676400" y="6172201"/>
            <a:ext cx="899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Source: Lada A. Adamic and Eytan Adar, </a:t>
            </a:r>
            <a:r>
              <a:rPr lang="ja-JP" altLang="en-US" sz="1200" b="1"/>
              <a:t>‘</a:t>
            </a:r>
            <a:r>
              <a:rPr lang="en-US" altLang="ja-JP" sz="1200" b="1"/>
              <a:t>Friends and neighbors on the web</a:t>
            </a:r>
            <a:r>
              <a:rPr lang="ja-JP" altLang="en-US" sz="1200" b="1"/>
              <a:t>’</a:t>
            </a:r>
            <a:r>
              <a:rPr lang="en-US" altLang="ja-JP" sz="1200" b="1"/>
              <a:t>, </a:t>
            </a:r>
            <a:r>
              <a:rPr lang="en-US" altLang="ja-JP" sz="1200" b="1" i="1"/>
              <a:t>Social Networks</a:t>
            </a:r>
            <a:r>
              <a:rPr lang="en-US" altLang="ja-JP" sz="1200" b="1"/>
              <a:t>, 25(3):211-230, July 2003 </a:t>
            </a:r>
            <a:endParaRPr lang="en-US" altLang="en-US" sz="1200" b="1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7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28" y="233110"/>
            <a:ext cx="5381625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 smtClean="0"/>
              <a:t>HP e-mail communication</a:t>
            </a:r>
            <a:endParaRPr lang="en-US" alt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55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38200" y="-10287"/>
            <a:ext cx="10515600" cy="1325563"/>
          </a:xfrm>
        </p:spPr>
        <p:txBody>
          <a:bodyPr/>
          <a:lstStyle/>
          <a:p>
            <a:r>
              <a:rPr lang="en-US" altLang="en-US" b="1" dirty="0" smtClean="0"/>
              <a:t>Links among blogs (</a:t>
            </a:r>
            <a:r>
              <a:rPr lang="en-US" altLang="en-US" dirty="0" smtClean="0"/>
              <a:t>2004 presidential election</a:t>
            </a:r>
            <a:r>
              <a:rPr lang="en-US" altLang="en-US" b="1" dirty="0" smtClean="0"/>
              <a:t>)</a:t>
            </a:r>
            <a:endParaRPr lang="en-US" altLang="en-US" dirty="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74" y="1327892"/>
            <a:ext cx="8132826" cy="53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1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en-US" b="1" dirty="0" smtClean="0"/>
              <a:t>Product recommendations</a:t>
            </a:r>
            <a:endParaRPr lang="en-US" altLang="en-US" dirty="0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77" y="1057275"/>
            <a:ext cx="714375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2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Technological networks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mtClean="0"/>
              <a:t>Networks built for distribution of commodity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i="1" smtClean="0"/>
              <a:t>The Internet</a:t>
            </a:r>
          </a:p>
          <a:p>
            <a:pPr marL="987425" lvl="2" indent="-293688">
              <a:spcBef>
                <a:spcPts val="1200"/>
              </a:spcBef>
            </a:pPr>
            <a:r>
              <a:rPr lang="en-US" altLang="en-US" i="1" smtClean="0"/>
              <a:t>router level, AS level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i="1" smtClean="0"/>
              <a:t>Power Grids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i="1" smtClean="0"/>
              <a:t>Airline networks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i="1" smtClean="0"/>
              <a:t>Telephone networks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i="1" smtClean="0"/>
              <a:t>Transportation Networks</a:t>
            </a:r>
          </a:p>
          <a:p>
            <a:pPr marL="987425" lvl="2" indent="-293688">
              <a:spcBef>
                <a:spcPts val="1200"/>
              </a:spcBef>
            </a:pPr>
            <a:r>
              <a:rPr lang="en-US" altLang="en-US" i="1" smtClean="0"/>
              <a:t>roads, railways, pedestrian traffic</a:t>
            </a:r>
          </a:p>
          <a:p>
            <a:pPr marL="692150" lvl="1" indent="-347663">
              <a:spcBef>
                <a:spcPts val="1200"/>
              </a:spcBef>
            </a:pPr>
            <a:endParaRPr lang="en-US" altLang="en-US" smtClean="0"/>
          </a:p>
        </p:txBody>
      </p:sp>
      <p:pic>
        <p:nvPicPr>
          <p:cNvPr id="38916" name="Picture 4" descr="is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708276"/>
            <a:ext cx="331311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45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76601" y="381000"/>
            <a:ext cx="4792301" cy="7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4400">
                <a:solidFill>
                  <a:schemeClr val="hlink"/>
                </a:solidFill>
                <a:latin typeface="+mn-lt"/>
              </a:rPr>
              <a:t>What is a Network?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897188" y="1524001"/>
            <a:ext cx="5968008" cy="10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3333FF"/>
              </a:buClr>
              <a:buSzTx/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+mn-lt"/>
              </a:rPr>
              <a:t>Network is a mathematical structure </a:t>
            </a:r>
          </a:p>
          <a:p>
            <a:pPr eaLnBrk="1" hangingPunct="1">
              <a:buClr>
                <a:srgbClr val="3333FF"/>
              </a:buClr>
              <a:buSzTx/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+mn-lt"/>
              </a:rPr>
              <a:t>composed of points connected by lines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733800" y="2895600"/>
            <a:ext cx="3502717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latin typeface="+mn-lt"/>
              </a:rPr>
              <a:t>Network Theory</a:t>
            </a:r>
            <a:r>
              <a:rPr lang="en-US" altLang="en-US" sz="1800">
                <a:solidFill>
                  <a:srgbClr val="CC3300"/>
                </a:solidFill>
                <a:latin typeface="+mn-lt"/>
              </a:rPr>
              <a:t> </a:t>
            </a:r>
            <a:r>
              <a:rPr lang="en-US" altLang="en-US" sz="1800">
                <a:latin typeface="+mn-lt"/>
              </a:rPr>
              <a:t>&lt;-&gt;</a:t>
            </a:r>
            <a:r>
              <a:rPr lang="en-US" altLang="en-US" sz="1800">
                <a:solidFill>
                  <a:srgbClr val="CC3300"/>
                </a:solidFill>
                <a:latin typeface="+mn-lt"/>
              </a:rPr>
              <a:t>  Graph Theory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419600" y="3505200"/>
            <a:ext cx="44196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latin typeface="+mn-lt"/>
              </a:rPr>
              <a:t>Network    </a:t>
            </a:r>
            <a:r>
              <a:rPr lang="en-US" altLang="en-US" sz="1800">
                <a:latin typeface="+mn-lt"/>
                <a:sym typeface="Symbol" panose="05050102010706020507" pitchFamily="18" charset="2"/>
              </a:rPr>
              <a:t>   </a:t>
            </a:r>
            <a:r>
              <a:rPr lang="en-US" altLang="en-US" sz="1800">
                <a:solidFill>
                  <a:srgbClr val="CC3300"/>
                </a:solidFill>
                <a:latin typeface="+mn-lt"/>
                <a:sym typeface="Symbol" panose="05050102010706020507" pitchFamily="18" charset="2"/>
              </a:rPr>
              <a:t>Graph</a:t>
            </a:r>
          </a:p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CC3300"/>
              </a:solidFill>
              <a:latin typeface="+mn-lt"/>
              <a:sym typeface="Symbol" panose="05050102010706020507" pitchFamily="18" charset="2"/>
            </a:endParaRPr>
          </a:p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latin typeface="+mn-lt"/>
                <a:sym typeface="Symbol" panose="05050102010706020507" pitchFamily="18" charset="2"/>
              </a:rPr>
              <a:t>Nodes          </a:t>
            </a:r>
            <a:r>
              <a:rPr lang="en-US" altLang="en-US" sz="1800">
                <a:solidFill>
                  <a:srgbClr val="CC3300"/>
                </a:solidFill>
                <a:latin typeface="+mn-lt"/>
                <a:sym typeface="Symbol" panose="05050102010706020507" pitchFamily="18" charset="2"/>
              </a:rPr>
              <a:t>Vertices (points)</a:t>
            </a:r>
          </a:p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CC3300"/>
              </a:solidFill>
              <a:latin typeface="+mn-lt"/>
              <a:sym typeface="Symbol" panose="05050102010706020507" pitchFamily="18" charset="2"/>
            </a:endParaRPr>
          </a:p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latin typeface="+mn-lt"/>
                <a:sym typeface="Symbol" panose="05050102010706020507" pitchFamily="18" charset="2"/>
              </a:rPr>
              <a:t>Links            </a:t>
            </a:r>
            <a:r>
              <a:rPr lang="en-US" altLang="en-US" sz="1800">
                <a:solidFill>
                  <a:srgbClr val="CC3300"/>
                </a:solidFill>
                <a:latin typeface="+mn-lt"/>
                <a:sym typeface="Symbol" panose="05050102010706020507" pitchFamily="18" charset="2"/>
              </a:rPr>
              <a:t>Edges (Lines)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95600" y="5638800"/>
            <a:ext cx="5385028" cy="40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rgbClr val="FF0066"/>
                </a:solidFill>
                <a:latin typeface="+mn-lt"/>
              </a:rPr>
              <a:t>A network can be build for any functional system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352801" y="6019800"/>
            <a:ext cx="4248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rgbClr val="FF3300"/>
                </a:solidFill>
                <a:latin typeface="+mn-lt"/>
              </a:rPr>
              <a:t>System vs. Parts = Networks vs. Nodes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3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  <p:bldP spid="15365" grpId="0"/>
      <p:bldP spid="15366" grpId="0"/>
      <p:bldP spid="153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3"/>
          <p:cNvSpPr>
            <a:spLocks noGrp="1"/>
          </p:cNvSpPr>
          <p:nvPr>
            <p:ph type="title"/>
          </p:nvPr>
        </p:nvSpPr>
        <p:spPr>
          <a:xfrm>
            <a:off x="792480" y="0"/>
            <a:ext cx="10515600" cy="1325563"/>
          </a:xfrm>
        </p:spPr>
        <p:txBody>
          <a:bodyPr/>
          <a:lstStyle/>
          <a:p>
            <a:r>
              <a:rPr lang="en-US" altLang="en-US" b="1" dirty="0" smtClean="0"/>
              <a:t>Power networks</a:t>
            </a:r>
            <a:endParaRPr lang="en-US" altLang="en-US" dirty="0" smtClean="0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80" y="1057275"/>
            <a:ext cx="775335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90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195" y="0"/>
            <a:ext cx="8302751" cy="63500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Transportation </a:t>
            </a:r>
            <a:r>
              <a:rPr lang="en-US" altLang="en-US" sz="4800" dirty="0"/>
              <a:t>networks: airlines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44" y="787401"/>
            <a:ext cx="7610856" cy="585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522788" y="6583364"/>
            <a:ext cx="3956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200" b="1"/>
              <a:t>Source: Northwest Airlines WorldTraveler Magazine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66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55651" y="0"/>
            <a:ext cx="10515600" cy="1325563"/>
          </a:xfrm>
        </p:spPr>
        <p:txBody>
          <a:bodyPr/>
          <a:lstStyle/>
          <a:p>
            <a:r>
              <a:rPr lang="en-US" altLang="en-US" dirty="0" smtClean="0"/>
              <a:t>US railroad network</a:t>
            </a: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4" y="915989"/>
            <a:ext cx="62896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75088"/>
            <a:ext cx="6567488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13" y="-3109"/>
            <a:ext cx="9128449" cy="1219201"/>
          </a:xfrm>
        </p:spPr>
        <p:txBody>
          <a:bodyPr>
            <a:noAutofit/>
          </a:bodyPr>
          <a:lstStyle/>
          <a:p>
            <a:r>
              <a:rPr lang="en-US" altLang="en-US" dirty="0" smtClean="0"/>
              <a:t>Transportation </a:t>
            </a:r>
            <a:r>
              <a:rPr lang="en-US" altLang="en-US" dirty="0"/>
              <a:t>networks: railway maps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19201"/>
            <a:ext cx="9140825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4419600" y="6019801"/>
            <a:ext cx="333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200" b="1"/>
              <a:t>Source: TRTA, March 2003 - Tokyo rail 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42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 smtClean="0"/>
              <a:t>US Migration </a:t>
            </a:r>
            <a:endParaRPr lang="en-US" dirty="0"/>
          </a:p>
        </p:txBody>
      </p:sp>
      <p:pic>
        <p:nvPicPr>
          <p:cNvPr id="4" name="Image3"/>
          <p:cNvPicPr>
            <a:picLocks noChangeAspect="1"/>
          </p:cNvPicPr>
          <p:nvPr/>
        </p:nvPicPr>
        <p:blipFill>
          <a:blip r:embed="rId2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829" y="194758"/>
            <a:ext cx="5798976" cy="5109894"/>
          </a:xfrm>
          <a:prstGeom prst="rect">
            <a:avLst/>
          </a:prstGeom>
        </p:spPr>
      </p:pic>
      <p:pic>
        <p:nvPicPr>
          <p:cNvPr id="5" name="Image2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811" y="1761351"/>
            <a:ext cx="5690119" cy="50882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1332068"/>
            <a:ext cx="2612337" cy="29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  <a:tabLst>
                <a:tab pos="182880" algn="l"/>
              </a:tabLst>
            </a:pPr>
            <a:r>
              <a:rPr lang="x-none" sz="14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Housing Boom (2004-2007)</a:t>
            </a:r>
            <a:endParaRPr lang="en-US" sz="1400" spc="-5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8375" y="5499410"/>
            <a:ext cx="2103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Housing Bust (2008-2011)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rotein_ma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2590800"/>
            <a:ext cx="4291012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Biological networks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4" y="1619250"/>
            <a:ext cx="8423275" cy="4546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dirty="0" smtClean="0"/>
              <a:t>Biological systems represented as networks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dirty="0" smtClean="0"/>
              <a:t>Protein-Protein Interaction Networks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dirty="0" smtClean="0"/>
              <a:t>Gene regulation networks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dirty="0" smtClean="0"/>
              <a:t>Gene co-expression networks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dirty="0" smtClean="0"/>
              <a:t>Metabolic pathways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dirty="0" smtClean="0"/>
              <a:t>The Food Web</a:t>
            </a:r>
          </a:p>
          <a:p>
            <a:pPr marL="692150" lvl="1" indent="-347663">
              <a:spcBef>
                <a:spcPts val="1200"/>
              </a:spcBef>
            </a:pPr>
            <a:r>
              <a:rPr lang="en-US" altLang="en-US" dirty="0" smtClean="0"/>
              <a:t>Neural Networks</a:t>
            </a:r>
          </a:p>
          <a:p>
            <a:pPr marL="692150" lvl="1" indent="-347663">
              <a:spcBef>
                <a:spcPts val="1200"/>
              </a:spcBef>
            </a:pP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2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7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Machine Learning with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Classical ML tasks in </a:t>
            </a:r>
            <a:r>
              <a:rPr lang="en-US" b="1" dirty="0" smtClean="0"/>
              <a:t>networks:</a:t>
            </a:r>
          </a:p>
          <a:p>
            <a:r>
              <a:rPr lang="en-US" dirty="0" smtClean="0"/>
              <a:t>Node </a:t>
            </a:r>
            <a:r>
              <a:rPr lang="en-US" dirty="0"/>
              <a:t>classification</a:t>
            </a:r>
          </a:p>
          <a:p>
            <a:pPr lvl="1"/>
            <a:r>
              <a:rPr lang="en-US" dirty="0" smtClean="0"/>
              <a:t>Predict </a:t>
            </a:r>
            <a:r>
              <a:rPr lang="en-US" dirty="0"/>
              <a:t>a type of a given node</a:t>
            </a:r>
          </a:p>
          <a:p>
            <a:r>
              <a:rPr lang="en-US" dirty="0" smtClean="0"/>
              <a:t>Link </a:t>
            </a:r>
            <a:r>
              <a:rPr lang="en-US" dirty="0"/>
              <a:t>prediction</a:t>
            </a:r>
          </a:p>
          <a:p>
            <a:pPr lvl="1"/>
            <a:r>
              <a:rPr lang="en-US" dirty="0" smtClean="0"/>
              <a:t>Predict </a:t>
            </a:r>
            <a:r>
              <a:rPr lang="en-US" dirty="0"/>
              <a:t>whether two nodes are linked</a:t>
            </a:r>
          </a:p>
          <a:p>
            <a:r>
              <a:rPr lang="en-US" dirty="0" smtClean="0"/>
              <a:t>Community </a:t>
            </a:r>
            <a:r>
              <a:rPr lang="en-US" dirty="0"/>
              <a:t>detection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densely linked clusters of nodes</a:t>
            </a:r>
          </a:p>
          <a:p>
            <a:r>
              <a:rPr lang="en-US" dirty="0" smtClean="0"/>
              <a:t>Network </a:t>
            </a:r>
            <a:r>
              <a:rPr lang="en-US" dirty="0"/>
              <a:t>similarity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similar are two (sub)networks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Node Classification</a:t>
            </a:r>
            <a:endParaRPr lang="en-US" dirty="0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3511748" y="2640058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2955131" y="3230213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961100"/>
              </a:solidFill>
            </a:endParaRPr>
          </a:p>
        </p:txBody>
      </p:sp>
      <p:sp>
        <p:nvSpPr>
          <p:cNvPr id="11" name="Oval 10"/>
          <p:cNvSpPr>
            <a:spLocks/>
          </p:cNvSpPr>
          <p:nvPr/>
        </p:nvSpPr>
        <p:spPr>
          <a:xfrm>
            <a:off x="3763961" y="4128738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2413000" y="4003722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2070100" y="2774203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Oval 13"/>
          <p:cNvSpPr>
            <a:spLocks/>
          </p:cNvSpPr>
          <p:nvPr/>
        </p:nvSpPr>
        <p:spPr>
          <a:xfrm>
            <a:off x="4183063" y="3230213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4746823" y="3819175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17" name="Straight Connector 16"/>
          <p:cNvCxnSpPr>
            <a:stCxn id="13" idx="6"/>
            <a:endCxn id="8" idx="1"/>
          </p:cNvCxnSpPr>
          <p:nvPr/>
        </p:nvCxnSpPr>
        <p:spPr>
          <a:xfrm>
            <a:off x="2435861" y="2958752"/>
            <a:ext cx="572835" cy="325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4"/>
            <a:endCxn id="12" idx="0"/>
          </p:cNvCxnSpPr>
          <p:nvPr/>
        </p:nvCxnSpPr>
        <p:spPr>
          <a:xfrm>
            <a:off x="2252982" y="3143296"/>
            <a:ext cx="342900" cy="86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6"/>
            <a:endCxn id="11" idx="2"/>
          </p:cNvCxnSpPr>
          <p:nvPr/>
        </p:nvCxnSpPr>
        <p:spPr>
          <a:xfrm>
            <a:off x="2778762" y="4188268"/>
            <a:ext cx="985201" cy="125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6"/>
            <a:endCxn id="15" idx="3"/>
          </p:cNvCxnSpPr>
          <p:nvPr/>
        </p:nvCxnSpPr>
        <p:spPr>
          <a:xfrm flipV="1">
            <a:off x="4129724" y="4134218"/>
            <a:ext cx="670665" cy="179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3"/>
            <a:endCxn id="12" idx="7"/>
          </p:cNvCxnSpPr>
          <p:nvPr/>
        </p:nvCxnSpPr>
        <p:spPr>
          <a:xfrm flipH="1">
            <a:off x="2725197" y="3545255"/>
            <a:ext cx="283499" cy="512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0"/>
            <a:endCxn id="7" idx="4"/>
          </p:cNvCxnSpPr>
          <p:nvPr/>
        </p:nvCxnSpPr>
        <p:spPr>
          <a:xfrm flipH="1" flipV="1">
            <a:off x="3694628" y="3009153"/>
            <a:ext cx="252213" cy="1119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5"/>
            <a:endCxn id="14" idx="1"/>
          </p:cNvCxnSpPr>
          <p:nvPr/>
        </p:nvCxnSpPr>
        <p:spPr>
          <a:xfrm>
            <a:off x="3823945" y="2955099"/>
            <a:ext cx="412683" cy="329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/>
          </p:cNvSpPr>
          <p:nvPr/>
        </p:nvSpPr>
        <p:spPr>
          <a:xfrm>
            <a:off x="1930400" y="4749529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38" name="Straight Connector 37"/>
          <p:cNvCxnSpPr>
            <a:stCxn id="12" idx="3"/>
            <a:endCxn id="37" idx="0"/>
          </p:cNvCxnSpPr>
          <p:nvPr/>
        </p:nvCxnSpPr>
        <p:spPr>
          <a:xfrm flipH="1">
            <a:off x="2113282" y="4318763"/>
            <a:ext cx="353284" cy="4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>
            <a:spLocks/>
          </p:cNvSpPr>
          <p:nvPr/>
        </p:nvSpPr>
        <p:spPr>
          <a:xfrm>
            <a:off x="2955131" y="4761909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44" name="Straight Connector 43"/>
          <p:cNvCxnSpPr>
            <a:stCxn id="12" idx="5"/>
          </p:cNvCxnSpPr>
          <p:nvPr/>
        </p:nvCxnSpPr>
        <p:spPr>
          <a:xfrm>
            <a:off x="2725197" y="4318763"/>
            <a:ext cx="401387" cy="443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>
            <a:spLocks/>
          </p:cNvSpPr>
          <p:nvPr/>
        </p:nvSpPr>
        <p:spPr>
          <a:xfrm>
            <a:off x="8816944" y="2678159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8260327" y="3268313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9069157" y="4166839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7718195" y="4041823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7375295" y="28123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2" name="Oval 51"/>
          <p:cNvSpPr>
            <a:spLocks/>
          </p:cNvSpPr>
          <p:nvPr/>
        </p:nvSpPr>
        <p:spPr>
          <a:xfrm>
            <a:off x="9488257" y="3268313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54" name="Straight Connector 53"/>
          <p:cNvCxnSpPr>
            <a:stCxn id="58" idx="6"/>
          </p:cNvCxnSpPr>
          <p:nvPr/>
        </p:nvCxnSpPr>
        <p:spPr>
          <a:xfrm>
            <a:off x="7718197" y="2996849"/>
            <a:ext cx="592347" cy="325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8" idx="4"/>
            <a:endCxn id="57" idx="0"/>
          </p:cNvCxnSpPr>
          <p:nvPr/>
        </p:nvCxnSpPr>
        <p:spPr>
          <a:xfrm>
            <a:off x="7546747" y="3181397"/>
            <a:ext cx="342900" cy="86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7" idx="6"/>
            <a:endCxn id="56" idx="2"/>
          </p:cNvCxnSpPr>
          <p:nvPr/>
        </p:nvCxnSpPr>
        <p:spPr>
          <a:xfrm>
            <a:off x="8061098" y="4226368"/>
            <a:ext cx="1008063" cy="125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6" idx="6"/>
          </p:cNvCxnSpPr>
          <p:nvPr/>
        </p:nvCxnSpPr>
        <p:spPr>
          <a:xfrm flipV="1">
            <a:off x="9412060" y="4172316"/>
            <a:ext cx="690179" cy="179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7" idx="7"/>
          </p:cNvCxnSpPr>
          <p:nvPr/>
        </p:nvCxnSpPr>
        <p:spPr>
          <a:xfrm flipH="1">
            <a:off x="8010883" y="3583356"/>
            <a:ext cx="299663" cy="512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>
            <a:spLocks/>
          </p:cNvSpPr>
          <p:nvPr/>
        </p:nvSpPr>
        <p:spPr>
          <a:xfrm>
            <a:off x="7235595" y="4787629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62" name="Straight Connector 61"/>
          <p:cNvCxnSpPr>
            <a:stCxn id="57" idx="3"/>
          </p:cNvCxnSpPr>
          <p:nvPr/>
        </p:nvCxnSpPr>
        <p:spPr>
          <a:xfrm flipH="1">
            <a:off x="7407049" y="4356866"/>
            <a:ext cx="361367" cy="4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>
            <a:spLocks/>
          </p:cNvSpPr>
          <p:nvPr/>
        </p:nvSpPr>
        <p:spPr>
          <a:xfrm>
            <a:off x="8260327" y="4800010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64" name="Straight Connector 63"/>
          <p:cNvCxnSpPr>
            <a:stCxn id="57" idx="5"/>
          </p:cNvCxnSpPr>
          <p:nvPr/>
        </p:nvCxnSpPr>
        <p:spPr>
          <a:xfrm>
            <a:off x="8010884" y="4356864"/>
            <a:ext cx="420897" cy="443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530470" y="3857273"/>
            <a:ext cx="157813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930400" y="2299248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313647" y="2286763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196568" y="3633404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3502" y="3381121"/>
            <a:ext cx="1931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38554" y="4358957"/>
            <a:ext cx="1931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919" y="3183879"/>
            <a:ext cx="627380" cy="62738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633820" y="3903323"/>
            <a:ext cx="160177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65" name="Straight Connector 64"/>
          <p:cNvCxnSpPr>
            <a:stCxn id="7" idx="3"/>
            <a:endCxn id="8" idx="7"/>
          </p:cNvCxnSpPr>
          <p:nvPr/>
        </p:nvCxnSpPr>
        <p:spPr>
          <a:xfrm flipH="1">
            <a:off x="3267329" y="2955099"/>
            <a:ext cx="297985" cy="329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7" idx="3"/>
            <a:endCxn id="48" idx="7"/>
          </p:cNvCxnSpPr>
          <p:nvPr/>
        </p:nvCxnSpPr>
        <p:spPr>
          <a:xfrm flipH="1">
            <a:off x="8572525" y="2993201"/>
            <a:ext cx="297985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1" idx="1"/>
            <a:endCxn id="8" idx="5"/>
          </p:cNvCxnSpPr>
          <p:nvPr/>
        </p:nvCxnSpPr>
        <p:spPr>
          <a:xfrm flipH="1" flipV="1">
            <a:off x="3267329" y="3545255"/>
            <a:ext cx="550199" cy="637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9" idx="1"/>
            <a:endCxn id="48" idx="5"/>
          </p:cNvCxnSpPr>
          <p:nvPr/>
        </p:nvCxnSpPr>
        <p:spPr>
          <a:xfrm flipH="1" flipV="1">
            <a:off x="8572525" y="3583353"/>
            <a:ext cx="550199" cy="637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47" idx="5"/>
            <a:endCxn id="52" idx="1"/>
          </p:cNvCxnSpPr>
          <p:nvPr/>
        </p:nvCxnSpPr>
        <p:spPr>
          <a:xfrm>
            <a:off x="9129142" y="2993201"/>
            <a:ext cx="412681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>
            <a:spLocks/>
          </p:cNvSpPr>
          <p:nvPr/>
        </p:nvSpPr>
        <p:spPr>
          <a:xfrm>
            <a:off x="9997440" y="3974307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Link Prediction</a:t>
            </a:r>
            <a:endParaRPr lang="en-US" dirty="0"/>
          </a:p>
        </p:txBody>
      </p:sp>
      <p:sp>
        <p:nvSpPr>
          <p:cNvPr id="47" name="Oval 46"/>
          <p:cNvSpPr>
            <a:spLocks/>
          </p:cNvSpPr>
          <p:nvPr/>
        </p:nvSpPr>
        <p:spPr>
          <a:xfrm>
            <a:off x="3706217" y="2294551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3149600" y="28847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3958431" y="3783231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2607468" y="365821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2264568" y="2428697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2" name="Oval 51"/>
          <p:cNvSpPr>
            <a:spLocks/>
          </p:cNvSpPr>
          <p:nvPr/>
        </p:nvSpPr>
        <p:spPr>
          <a:xfrm>
            <a:off x="4377531" y="28847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54" name="Straight Connector 53"/>
          <p:cNvCxnSpPr>
            <a:stCxn id="58" idx="6"/>
          </p:cNvCxnSpPr>
          <p:nvPr/>
        </p:nvCxnSpPr>
        <p:spPr>
          <a:xfrm>
            <a:off x="2607471" y="2613241"/>
            <a:ext cx="592347" cy="3255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8" idx="4"/>
            <a:endCxn id="57" idx="0"/>
          </p:cNvCxnSpPr>
          <p:nvPr/>
        </p:nvCxnSpPr>
        <p:spPr>
          <a:xfrm>
            <a:off x="2436021" y="2797789"/>
            <a:ext cx="342900" cy="86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7" idx="6"/>
            <a:endCxn id="56" idx="2"/>
          </p:cNvCxnSpPr>
          <p:nvPr/>
        </p:nvCxnSpPr>
        <p:spPr>
          <a:xfrm>
            <a:off x="2950371" y="3842760"/>
            <a:ext cx="1008063" cy="125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6" idx="6"/>
          </p:cNvCxnSpPr>
          <p:nvPr/>
        </p:nvCxnSpPr>
        <p:spPr>
          <a:xfrm flipV="1">
            <a:off x="4301333" y="3788708"/>
            <a:ext cx="690179" cy="179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7" idx="7"/>
          </p:cNvCxnSpPr>
          <p:nvPr/>
        </p:nvCxnSpPr>
        <p:spPr>
          <a:xfrm flipH="1">
            <a:off x="2900157" y="3199748"/>
            <a:ext cx="299663" cy="512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7" idx="3"/>
          </p:cNvCxnSpPr>
          <p:nvPr/>
        </p:nvCxnSpPr>
        <p:spPr>
          <a:xfrm flipH="1">
            <a:off x="2296322" y="3973258"/>
            <a:ext cx="361367" cy="4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>
            <a:spLocks/>
          </p:cNvSpPr>
          <p:nvPr/>
        </p:nvSpPr>
        <p:spPr>
          <a:xfrm>
            <a:off x="3149600" y="4416402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64" name="Straight Connector 63"/>
          <p:cNvCxnSpPr>
            <a:stCxn id="57" idx="5"/>
          </p:cNvCxnSpPr>
          <p:nvPr/>
        </p:nvCxnSpPr>
        <p:spPr>
          <a:xfrm>
            <a:off x="2900157" y="3973256"/>
            <a:ext cx="420897" cy="4431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530470" y="3857273"/>
            <a:ext cx="157813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919" y="3183879"/>
            <a:ext cx="627380" cy="62738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633820" y="3903323"/>
            <a:ext cx="160177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73" name="Straight Connector 72"/>
          <p:cNvCxnSpPr>
            <a:stCxn id="47" idx="3"/>
            <a:endCxn id="48" idx="7"/>
          </p:cNvCxnSpPr>
          <p:nvPr/>
        </p:nvCxnSpPr>
        <p:spPr>
          <a:xfrm flipH="1">
            <a:off x="3461798" y="2609593"/>
            <a:ext cx="297985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9" idx="1"/>
            <a:endCxn id="48" idx="5"/>
          </p:cNvCxnSpPr>
          <p:nvPr/>
        </p:nvCxnSpPr>
        <p:spPr>
          <a:xfrm flipH="1" flipV="1">
            <a:off x="3461798" y="3199745"/>
            <a:ext cx="550199" cy="6375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47" idx="5"/>
            <a:endCxn id="52" idx="1"/>
          </p:cNvCxnSpPr>
          <p:nvPr/>
        </p:nvCxnSpPr>
        <p:spPr>
          <a:xfrm>
            <a:off x="4018416" y="2609593"/>
            <a:ext cx="412681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>
            <a:spLocks/>
          </p:cNvSpPr>
          <p:nvPr/>
        </p:nvSpPr>
        <p:spPr>
          <a:xfrm>
            <a:off x="4886713" y="3590699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28</a:t>
            </a:fld>
            <a:endParaRPr lang="en-US"/>
          </a:p>
        </p:txBody>
      </p:sp>
      <p:sp>
        <p:nvSpPr>
          <p:cNvPr id="61" name="Oval 60"/>
          <p:cNvSpPr>
            <a:spLocks/>
          </p:cNvSpPr>
          <p:nvPr/>
        </p:nvSpPr>
        <p:spPr>
          <a:xfrm>
            <a:off x="2037748" y="4290677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3" name="TextBox 52"/>
          <p:cNvSpPr txBox="1"/>
          <p:nvPr/>
        </p:nvSpPr>
        <p:spPr>
          <a:xfrm>
            <a:off x="2801583" y="2274571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75343" y="3136139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073871" y="3875787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8" name="Oval 77"/>
          <p:cNvSpPr>
            <a:spLocks/>
          </p:cNvSpPr>
          <p:nvPr/>
        </p:nvSpPr>
        <p:spPr>
          <a:xfrm>
            <a:off x="9006901" y="2294551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9" name="Oval 78"/>
          <p:cNvSpPr>
            <a:spLocks/>
          </p:cNvSpPr>
          <p:nvPr/>
        </p:nvSpPr>
        <p:spPr>
          <a:xfrm>
            <a:off x="8450284" y="28847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0" name="Oval 79"/>
          <p:cNvSpPr>
            <a:spLocks/>
          </p:cNvSpPr>
          <p:nvPr/>
        </p:nvSpPr>
        <p:spPr>
          <a:xfrm>
            <a:off x="9259115" y="3783231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1" name="Oval 80"/>
          <p:cNvSpPr>
            <a:spLocks/>
          </p:cNvSpPr>
          <p:nvPr/>
        </p:nvSpPr>
        <p:spPr>
          <a:xfrm>
            <a:off x="7908152" y="365821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2" name="Oval 81"/>
          <p:cNvSpPr>
            <a:spLocks/>
          </p:cNvSpPr>
          <p:nvPr/>
        </p:nvSpPr>
        <p:spPr>
          <a:xfrm>
            <a:off x="7565252" y="2428697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3" name="Oval 82"/>
          <p:cNvSpPr>
            <a:spLocks/>
          </p:cNvSpPr>
          <p:nvPr/>
        </p:nvSpPr>
        <p:spPr>
          <a:xfrm>
            <a:off x="9678215" y="28847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84" name="Straight Connector 83"/>
          <p:cNvCxnSpPr/>
          <p:nvPr/>
        </p:nvCxnSpPr>
        <p:spPr>
          <a:xfrm>
            <a:off x="7908155" y="2613241"/>
            <a:ext cx="592347" cy="325515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736705" y="2797789"/>
            <a:ext cx="342900" cy="86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8251055" y="3842760"/>
            <a:ext cx="1008063" cy="125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9602017" y="3788708"/>
            <a:ext cx="690179" cy="179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8200841" y="3199748"/>
            <a:ext cx="299663" cy="512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7597006" y="3973258"/>
            <a:ext cx="361367" cy="4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>
            <a:spLocks/>
          </p:cNvSpPr>
          <p:nvPr/>
        </p:nvSpPr>
        <p:spPr>
          <a:xfrm>
            <a:off x="8450284" y="4416402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91" name="Straight Connector 90"/>
          <p:cNvCxnSpPr/>
          <p:nvPr/>
        </p:nvCxnSpPr>
        <p:spPr>
          <a:xfrm>
            <a:off x="8200841" y="3973256"/>
            <a:ext cx="420897" cy="443144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8762482" y="2609593"/>
            <a:ext cx="297985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9319100" y="2609593"/>
            <a:ext cx="412681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>
            <a:spLocks/>
          </p:cNvSpPr>
          <p:nvPr/>
        </p:nvSpPr>
        <p:spPr>
          <a:xfrm>
            <a:off x="10187397" y="3590699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6" name="Oval 95"/>
          <p:cNvSpPr>
            <a:spLocks/>
          </p:cNvSpPr>
          <p:nvPr/>
        </p:nvSpPr>
        <p:spPr>
          <a:xfrm>
            <a:off x="7338432" y="4290677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Box 4"/>
          <p:cNvSpPr txBox="1"/>
          <p:nvPr/>
        </p:nvSpPr>
        <p:spPr>
          <a:xfrm>
            <a:off x="5486400" y="286512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552" y="2499360"/>
            <a:ext cx="249936" cy="24993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288" y="4043680"/>
            <a:ext cx="249936" cy="249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27375" y="3156449"/>
            <a:ext cx="764253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Bangla Sangam MN" charset="0"/>
                <a:ea typeface="Bangla Sangam MN" charset="0"/>
                <a:cs typeface="Bangla Sangam MN" charset="0"/>
                <a:sym typeface="Open San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2387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Machine Learning Lifecycle</a:t>
            </a:r>
            <a:endParaRPr lang="en-GB" dirty="0"/>
          </a:p>
        </p:txBody>
      </p:sp>
      <p:sp>
        <p:nvSpPr>
          <p:cNvPr id="128" name="Shape 12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29</a:t>
            </a:fld>
            <a:endParaRPr lang="en-GB"/>
          </a:p>
        </p:txBody>
      </p:sp>
      <p:cxnSp>
        <p:nvCxnSpPr>
          <p:cNvPr id="119" name="Shape 119"/>
          <p:cNvCxnSpPr>
            <a:stCxn id="120" idx="3"/>
            <a:endCxn id="121" idx="1"/>
          </p:cNvCxnSpPr>
          <p:nvPr/>
        </p:nvCxnSpPr>
        <p:spPr>
          <a:xfrm>
            <a:off x="2946400" y="4571251"/>
            <a:ext cx="933125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2" name="Shape 122"/>
          <p:cNvCxnSpPr>
            <a:stCxn id="121" idx="3"/>
            <a:endCxn id="123" idx="1"/>
          </p:cNvCxnSpPr>
          <p:nvPr/>
        </p:nvCxnSpPr>
        <p:spPr>
          <a:xfrm>
            <a:off x="5823527" y="4571251"/>
            <a:ext cx="7995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4" name="Shape 124"/>
          <p:cNvCxnSpPr>
            <a:stCxn id="123" idx="3"/>
            <a:endCxn id="125" idx="1"/>
          </p:cNvCxnSpPr>
          <p:nvPr/>
        </p:nvCxnSpPr>
        <p:spPr>
          <a:xfrm>
            <a:off x="8432800" y="4571251"/>
            <a:ext cx="711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6" name="Shape 126"/>
          <p:cNvCxnSpPr/>
          <p:nvPr/>
        </p:nvCxnSpPr>
        <p:spPr>
          <a:xfrm rot="5400000">
            <a:off x="2655919" y="4832667"/>
            <a:ext cx="918820" cy="541052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27" name="Shape 127"/>
          <p:cNvSpPr/>
          <p:nvPr/>
        </p:nvSpPr>
        <p:spPr>
          <a:xfrm>
            <a:off x="1744302" y="5257802"/>
            <a:ext cx="2218100" cy="1403825"/>
          </a:xfrm>
          <a:prstGeom prst="mathMultiply">
            <a:avLst>
              <a:gd name="adj1" fmla="val 597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24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1687302" y="4038602"/>
            <a:ext cx="1259100" cy="106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178" algn="ctr"/>
            <a:r>
              <a:rPr lang="en-GB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 </a:t>
            </a:r>
          </a:p>
          <a:p>
            <a:pPr algn="ctr"/>
            <a:r>
              <a:rPr lang="en-GB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Raw Data</a:t>
            </a:r>
          </a:p>
          <a:p>
            <a:pPr algn="ctr"/>
            <a:endParaRPr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3879525" y="4038602"/>
            <a:ext cx="1944000" cy="106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Structured Data</a:t>
            </a:r>
            <a:endParaRPr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6623027" y="4038602"/>
            <a:ext cx="1809775" cy="106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178"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r>
              <a:rPr lang="en-GB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Learning Algorithm  </a:t>
            </a:r>
          </a:p>
          <a:p>
            <a:pPr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9144002" y="4038602"/>
            <a:ext cx="1320951" cy="106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178" algn="ctr"/>
            <a:r>
              <a:rPr lang="en-GB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 </a:t>
            </a:r>
          </a:p>
          <a:p>
            <a:pPr algn="ctr"/>
            <a:r>
              <a:rPr lang="en-GB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Model</a:t>
            </a:r>
          </a:p>
          <a:p>
            <a:pPr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29" name="Shape 129"/>
          <p:cNvCxnSpPr/>
          <p:nvPr/>
        </p:nvCxnSpPr>
        <p:spPr>
          <a:xfrm flipV="1">
            <a:off x="7112002" y="5442477"/>
            <a:ext cx="2949825" cy="1852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7010402" y="5461002"/>
            <a:ext cx="3250500" cy="106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2400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Downstream </a:t>
            </a:r>
            <a:br>
              <a:rPr lang="en-GB" sz="2400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</a:br>
            <a:r>
              <a:rPr lang="en-GB" sz="2400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prediction task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1930400" y="5461002"/>
            <a:ext cx="1837525" cy="106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2400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Feature Engineering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545702" y="5411702"/>
            <a:ext cx="3159900" cy="106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2667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Automatically </a:t>
            </a:r>
            <a:br>
              <a:rPr lang="en-GB" sz="2667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</a:br>
            <a:r>
              <a:rPr lang="en-GB" sz="2667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learn the features</a:t>
            </a:r>
            <a:endParaRPr lang="en-GB" sz="2667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129183"/>
          </a:xfrm>
        </p:spPr>
        <p:txBody>
          <a:bodyPr>
            <a:normAutofit/>
          </a:bodyPr>
          <a:lstStyle/>
          <a:p>
            <a:r>
              <a:rPr lang="en-US" dirty="0"/>
              <a:t>(Supervised) Machine Learning </a:t>
            </a:r>
            <a:r>
              <a:rPr lang="en-US" dirty="0" smtClean="0"/>
              <a:t>Lifecycle: </a:t>
            </a:r>
            <a:r>
              <a:rPr lang="en-GB" dirty="0" smtClean="0"/>
              <a:t>This </a:t>
            </a:r>
            <a:r>
              <a:rPr lang="en-GB" dirty="0"/>
              <a:t>feature, that feature. </a:t>
            </a:r>
            <a:r>
              <a:rPr lang="en-GB" dirty="0">
                <a:solidFill>
                  <a:srgbClr val="C00000"/>
                </a:solidFill>
              </a:rPr>
              <a:t>Every single </a:t>
            </a:r>
            <a:r>
              <a:rPr lang="en-GB" dirty="0" smtClean="0">
                <a:solidFill>
                  <a:srgbClr val="C00000"/>
                </a:solidFill>
              </a:rPr>
              <a:t>time!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247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00401" y="304801"/>
            <a:ext cx="53535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4800">
                <a:solidFill>
                  <a:srgbClr val="CC3300"/>
                </a:solidFill>
                <a:latin typeface="+mn-lt"/>
              </a:rPr>
              <a:t>Networks As Graphs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2362201" y="1295401"/>
            <a:ext cx="6823791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800">
                <a:latin typeface="+mn-lt"/>
              </a:rPr>
              <a:t>   Networks can be </a:t>
            </a:r>
            <a:r>
              <a:rPr lang="en-US" altLang="en-US" sz="1800">
                <a:solidFill>
                  <a:srgbClr val="FF00FF"/>
                </a:solidFill>
                <a:latin typeface="+mn-lt"/>
              </a:rPr>
              <a:t>undirected</a:t>
            </a:r>
            <a:r>
              <a:rPr lang="en-US" altLang="en-US" sz="1800">
                <a:latin typeface="+mn-lt"/>
              </a:rPr>
              <a:t> or </a:t>
            </a:r>
            <a:r>
              <a:rPr lang="en-US" altLang="en-US" sz="1800">
                <a:solidFill>
                  <a:srgbClr val="FF00FF"/>
                </a:solidFill>
                <a:latin typeface="+mn-lt"/>
              </a:rPr>
              <a:t>directed</a:t>
            </a:r>
            <a:r>
              <a:rPr lang="en-US" altLang="en-US" sz="1800">
                <a:latin typeface="+mn-lt"/>
              </a:rPr>
              <a:t>, depending on whether</a:t>
            </a:r>
          </a:p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latin typeface="+mn-lt"/>
              </a:rPr>
              <a:t>      the interaction between two neighboring nodes proceeds  in  both</a:t>
            </a:r>
          </a:p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latin typeface="+mn-lt"/>
              </a:rPr>
              <a:t>      directions  or in only one of  them, respectively. 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438400" y="4233834"/>
            <a:ext cx="6924331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+mn-lt"/>
              </a:rPr>
              <a:t>  The specificity  of  network  nodes  and  links  can  be quantitatively</a:t>
            </a:r>
          </a:p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 dirty="0">
                <a:latin typeface="+mn-lt"/>
              </a:rPr>
              <a:t>      characterized by</a:t>
            </a:r>
            <a:r>
              <a:rPr lang="en-US" altLang="en-US" sz="1800" dirty="0">
                <a:solidFill>
                  <a:srgbClr val="FF00FF"/>
                </a:solidFill>
                <a:latin typeface="+mn-lt"/>
              </a:rPr>
              <a:t> weights</a:t>
            </a:r>
            <a:r>
              <a:rPr lang="en-US" altLang="en-US" sz="1800" dirty="0">
                <a:latin typeface="+mn-lt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14800" y="4953000"/>
            <a:ext cx="4489450" cy="1741488"/>
            <a:chOff x="1632" y="3120"/>
            <a:chExt cx="2828" cy="1097"/>
          </a:xfrm>
        </p:grpSpPr>
        <p:sp>
          <p:nvSpPr>
            <p:cNvPr id="13366" name="Text Box 6"/>
            <p:cNvSpPr txBox="1">
              <a:spLocks noChangeArrowheads="1"/>
            </p:cNvSpPr>
            <p:nvPr/>
          </p:nvSpPr>
          <p:spPr bwMode="auto">
            <a:xfrm>
              <a:off x="1824" y="3840"/>
              <a:ext cx="24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200">
                  <a:latin typeface="+mn-lt"/>
                </a:rPr>
                <a:t>2.5</a:t>
              </a:r>
            </a:p>
          </p:txBody>
        </p:sp>
        <p:grpSp>
          <p:nvGrpSpPr>
            <p:cNvPr id="13367" name="Group 7"/>
            <p:cNvGrpSpPr>
              <a:grpSpLocks/>
            </p:cNvGrpSpPr>
            <p:nvPr/>
          </p:nvGrpSpPr>
          <p:grpSpPr bwMode="auto">
            <a:xfrm>
              <a:off x="1680" y="3120"/>
              <a:ext cx="1152" cy="803"/>
              <a:chOff x="1680" y="3237"/>
              <a:chExt cx="1152" cy="803"/>
            </a:xfrm>
          </p:grpSpPr>
          <p:sp>
            <p:nvSpPr>
              <p:cNvPr id="13381" name="Oval 8"/>
              <p:cNvSpPr>
                <a:spLocks noChangeAspect="1" noChangeArrowheads="1"/>
              </p:cNvSpPr>
              <p:nvPr/>
            </p:nvSpPr>
            <p:spPr bwMode="auto">
              <a:xfrm>
                <a:off x="1680" y="3312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82" name="Oval 9"/>
              <p:cNvSpPr>
                <a:spLocks noChangeAspect="1" noChangeArrowheads="1"/>
              </p:cNvSpPr>
              <p:nvPr/>
            </p:nvSpPr>
            <p:spPr bwMode="auto">
              <a:xfrm>
                <a:off x="2016" y="3600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83" name="Oval 10"/>
              <p:cNvSpPr>
                <a:spLocks noChangeAspect="1" noChangeArrowheads="1"/>
              </p:cNvSpPr>
              <p:nvPr/>
            </p:nvSpPr>
            <p:spPr bwMode="auto">
              <a:xfrm>
                <a:off x="1680" y="3840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84" name="Freeform 11"/>
              <p:cNvSpPr>
                <a:spLocks/>
              </p:cNvSpPr>
              <p:nvPr/>
            </p:nvSpPr>
            <p:spPr bwMode="auto">
              <a:xfrm>
                <a:off x="1856" y="3476"/>
                <a:ext cx="188" cy="156"/>
              </a:xfrm>
              <a:custGeom>
                <a:avLst/>
                <a:gdLst>
                  <a:gd name="T0" fmla="*/ 0 w 188"/>
                  <a:gd name="T1" fmla="*/ 0 h 156"/>
                  <a:gd name="T2" fmla="*/ 188 w 188"/>
                  <a:gd name="T3" fmla="*/ 156 h 156"/>
                  <a:gd name="T4" fmla="*/ 0 60000 65536"/>
                  <a:gd name="T5" fmla="*/ 0 60000 65536"/>
                  <a:gd name="T6" fmla="*/ 0 w 188"/>
                  <a:gd name="T7" fmla="*/ 0 h 156"/>
                  <a:gd name="T8" fmla="*/ 188 w 188"/>
                  <a:gd name="T9" fmla="*/ 156 h 1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8" h="156">
                    <a:moveTo>
                      <a:pt x="0" y="0"/>
                    </a:moveTo>
                    <a:lnTo>
                      <a:pt x="188" y="15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5" name="Freeform 12"/>
              <p:cNvSpPr>
                <a:spLocks/>
              </p:cNvSpPr>
              <p:nvPr/>
            </p:nvSpPr>
            <p:spPr bwMode="auto">
              <a:xfrm>
                <a:off x="1868" y="3764"/>
                <a:ext cx="180" cy="136"/>
              </a:xfrm>
              <a:custGeom>
                <a:avLst/>
                <a:gdLst>
                  <a:gd name="T0" fmla="*/ 0 w 180"/>
                  <a:gd name="T1" fmla="*/ 136 h 136"/>
                  <a:gd name="T2" fmla="*/ 180 w 180"/>
                  <a:gd name="T3" fmla="*/ 0 h 136"/>
                  <a:gd name="T4" fmla="*/ 0 60000 65536"/>
                  <a:gd name="T5" fmla="*/ 0 60000 65536"/>
                  <a:gd name="T6" fmla="*/ 0 w 180"/>
                  <a:gd name="T7" fmla="*/ 0 h 136"/>
                  <a:gd name="T8" fmla="*/ 180 w 180"/>
                  <a:gd name="T9" fmla="*/ 136 h 1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" h="136">
                    <a:moveTo>
                      <a:pt x="0" y="136"/>
                    </a:moveTo>
                    <a:lnTo>
                      <a:pt x="1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6" name="Oval 13"/>
              <p:cNvSpPr>
                <a:spLocks noChangeAspect="1" noChangeArrowheads="1"/>
              </p:cNvSpPr>
              <p:nvPr/>
            </p:nvSpPr>
            <p:spPr bwMode="auto">
              <a:xfrm>
                <a:off x="2496" y="3600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87" name="Line 14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8" name="Text Box 15"/>
              <p:cNvSpPr txBox="1">
                <a:spLocks noChangeArrowheads="1"/>
              </p:cNvSpPr>
              <p:nvPr/>
            </p:nvSpPr>
            <p:spPr bwMode="auto">
              <a:xfrm>
                <a:off x="1862" y="3237"/>
                <a:ext cx="24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200">
                    <a:latin typeface="+mn-lt"/>
                  </a:rPr>
                  <a:t>2.5</a:t>
                </a:r>
              </a:p>
            </p:txBody>
          </p:sp>
          <p:sp>
            <p:nvSpPr>
              <p:cNvPr id="13389" name="Text Box 16"/>
              <p:cNvSpPr txBox="1">
                <a:spLocks noChangeArrowheads="1"/>
              </p:cNvSpPr>
              <p:nvPr/>
            </p:nvSpPr>
            <p:spPr bwMode="auto">
              <a:xfrm>
                <a:off x="2112" y="3408"/>
                <a:ext cx="24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200">
                    <a:latin typeface="+mn-lt"/>
                  </a:rPr>
                  <a:t>7.3</a:t>
                </a:r>
              </a:p>
            </p:txBody>
          </p:sp>
          <p:sp>
            <p:nvSpPr>
              <p:cNvPr id="13390" name="Text Box 17"/>
              <p:cNvSpPr txBox="1">
                <a:spLocks noChangeArrowheads="1"/>
              </p:cNvSpPr>
              <p:nvPr/>
            </p:nvSpPr>
            <p:spPr bwMode="auto">
              <a:xfrm>
                <a:off x="2592" y="3408"/>
                <a:ext cx="24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200">
                    <a:latin typeface="+mn-lt"/>
                  </a:rPr>
                  <a:t>3.3</a:t>
                </a:r>
              </a:p>
            </p:txBody>
          </p:sp>
        </p:grpSp>
        <p:grpSp>
          <p:nvGrpSpPr>
            <p:cNvPr id="13368" name="Group 18"/>
            <p:cNvGrpSpPr>
              <a:grpSpLocks/>
            </p:cNvGrpSpPr>
            <p:nvPr/>
          </p:nvGrpSpPr>
          <p:grpSpPr bwMode="auto">
            <a:xfrm>
              <a:off x="3360" y="3216"/>
              <a:ext cx="1100" cy="728"/>
              <a:chOff x="3456" y="3312"/>
              <a:chExt cx="1100" cy="728"/>
            </a:xfrm>
          </p:grpSpPr>
          <p:sp>
            <p:nvSpPr>
              <p:cNvPr id="13371" name="Oval 19"/>
              <p:cNvSpPr>
                <a:spLocks noChangeAspect="1" noChangeArrowheads="1"/>
              </p:cNvSpPr>
              <p:nvPr/>
            </p:nvSpPr>
            <p:spPr bwMode="auto">
              <a:xfrm>
                <a:off x="3876" y="3588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72" name="Oval 20"/>
              <p:cNvSpPr>
                <a:spLocks noChangeAspect="1" noChangeArrowheads="1"/>
              </p:cNvSpPr>
              <p:nvPr/>
            </p:nvSpPr>
            <p:spPr bwMode="auto">
              <a:xfrm>
                <a:off x="4356" y="3588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73" name="Freeform 21"/>
              <p:cNvSpPr>
                <a:spLocks/>
              </p:cNvSpPr>
              <p:nvPr/>
            </p:nvSpPr>
            <p:spPr bwMode="auto">
              <a:xfrm>
                <a:off x="3632" y="3748"/>
                <a:ext cx="256" cy="140"/>
              </a:xfrm>
              <a:custGeom>
                <a:avLst/>
                <a:gdLst>
                  <a:gd name="T0" fmla="*/ 0 w 256"/>
                  <a:gd name="T1" fmla="*/ 140 h 140"/>
                  <a:gd name="T2" fmla="*/ 256 w 256"/>
                  <a:gd name="T3" fmla="*/ 0 h 140"/>
                  <a:gd name="T4" fmla="*/ 0 60000 65536"/>
                  <a:gd name="T5" fmla="*/ 0 60000 65536"/>
                  <a:gd name="T6" fmla="*/ 0 w 256"/>
                  <a:gd name="T7" fmla="*/ 0 h 140"/>
                  <a:gd name="T8" fmla="*/ 256 w 256"/>
                  <a:gd name="T9" fmla="*/ 140 h 14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6" h="140">
                    <a:moveTo>
                      <a:pt x="0" y="140"/>
                    </a:moveTo>
                    <a:lnTo>
                      <a:pt x="25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4" name="Freeform 22"/>
              <p:cNvSpPr>
                <a:spLocks/>
              </p:cNvSpPr>
              <p:nvPr/>
            </p:nvSpPr>
            <p:spPr bwMode="auto">
              <a:xfrm>
                <a:off x="4080" y="3696"/>
                <a:ext cx="280" cy="1"/>
              </a:xfrm>
              <a:custGeom>
                <a:avLst/>
                <a:gdLst>
                  <a:gd name="T0" fmla="*/ 0 w 280"/>
                  <a:gd name="T1" fmla="*/ 0 h 1"/>
                  <a:gd name="T2" fmla="*/ 280 w 280"/>
                  <a:gd name="T3" fmla="*/ 0 h 1"/>
                  <a:gd name="T4" fmla="*/ 0 60000 65536"/>
                  <a:gd name="T5" fmla="*/ 0 60000 65536"/>
                  <a:gd name="T6" fmla="*/ 0 w 280"/>
                  <a:gd name="T7" fmla="*/ 0 h 1"/>
                  <a:gd name="T8" fmla="*/ 280 w 28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0" h="1">
                    <a:moveTo>
                      <a:pt x="0" y="0"/>
                    </a:move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5" name="Oval 23"/>
              <p:cNvSpPr>
                <a:spLocks noChangeAspect="1" noChangeArrowheads="1"/>
              </p:cNvSpPr>
              <p:nvPr/>
            </p:nvSpPr>
            <p:spPr bwMode="auto">
              <a:xfrm>
                <a:off x="3456" y="3312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76" name="Oval 24"/>
              <p:cNvSpPr>
                <a:spLocks noChangeAspect="1" noChangeArrowheads="1"/>
              </p:cNvSpPr>
              <p:nvPr/>
            </p:nvSpPr>
            <p:spPr bwMode="auto">
              <a:xfrm>
                <a:off x="3456" y="3840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77" name="Freeform 25"/>
              <p:cNvSpPr>
                <a:spLocks/>
              </p:cNvSpPr>
              <p:nvPr/>
            </p:nvSpPr>
            <p:spPr bwMode="auto">
              <a:xfrm>
                <a:off x="3639" y="3474"/>
                <a:ext cx="265" cy="147"/>
              </a:xfrm>
              <a:custGeom>
                <a:avLst/>
                <a:gdLst>
                  <a:gd name="T0" fmla="*/ 0 w 265"/>
                  <a:gd name="T1" fmla="*/ 0 h 147"/>
                  <a:gd name="T2" fmla="*/ 265 w 265"/>
                  <a:gd name="T3" fmla="*/ 147 h 147"/>
                  <a:gd name="T4" fmla="*/ 0 60000 65536"/>
                  <a:gd name="T5" fmla="*/ 0 60000 65536"/>
                  <a:gd name="T6" fmla="*/ 0 w 265"/>
                  <a:gd name="T7" fmla="*/ 0 h 147"/>
                  <a:gd name="T8" fmla="*/ 265 w 265"/>
                  <a:gd name="T9" fmla="*/ 147 h 14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65" h="147">
                    <a:moveTo>
                      <a:pt x="0" y="0"/>
                    </a:moveTo>
                    <a:lnTo>
                      <a:pt x="265" y="147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8" name="Text Box 26"/>
              <p:cNvSpPr txBox="1">
                <a:spLocks noChangeArrowheads="1"/>
              </p:cNvSpPr>
              <p:nvPr/>
            </p:nvSpPr>
            <p:spPr bwMode="auto">
              <a:xfrm>
                <a:off x="3648" y="3360"/>
                <a:ext cx="28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200">
                    <a:latin typeface="+mn-lt"/>
                  </a:rPr>
                  <a:t>12.7</a:t>
                </a:r>
              </a:p>
            </p:txBody>
          </p:sp>
          <p:sp>
            <p:nvSpPr>
              <p:cNvPr id="13379" name="Text Box 27"/>
              <p:cNvSpPr txBox="1">
                <a:spLocks noChangeArrowheads="1"/>
              </p:cNvSpPr>
              <p:nvPr/>
            </p:nvSpPr>
            <p:spPr bwMode="auto">
              <a:xfrm>
                <a:off x="3696" y="3792"/>
                <a:ext cx="24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200">
                    <a:latin typeface="+mn-lt"/>
                  </a:rPr>
                  <a:t>8.1</a:t>
                </a:r>
              </a:p>
            </p:txBody>
          </p:sp>
          <p:sp>
            <p:nvSpPr>
              <p:cNvPr id="13380" name="Text Box 28"/>
              <p:cNvSpPr txBox="1">
                <a:spLocks noChangeArrowheads="1"/>
              </p:cNvSpPr>
              <p:nvPr/>
            </p:nvSpPr>
            <p:spPr bwMode="auto">
              <a:xfrm>
                <a:off x="4070" y="3525"/>
                <a:ext cx="24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200">
                    <a:latin typeface="+mn-lt"/>
                  </a:rPr>
                  <a:t>5.4</a:t>
                </a:r>
              </a:p>
            </p:txBody>
          </p:sp>
        </p:grpSp>
        <p:sp>
          <p:nvSpPr>
            <p:cNvPr id="13369" name="Rectangle 29"/>
            <p:cNvSpPr>
              <a:spLocks noChangeArrowheads="1"/>
            </p:cNvSpPr>
            <p:nvPr/>
          </p:nvSpPr>
          <p:spPr bwMode="auto">
            <a:xfrm>
              <a:off x="1632" y="3984"/>
              <a:ext cx="112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3366FF"/>
                  </a:solidFill>
                  <a:latin typeface="+mn-lt"/>
                </a:rPr>
                <a:t>Vertex-Weighted</a:t>
              </a:r>
            </a:p>
          </p:txBody>
        </p:sp>
        <p:sp>
          <p:nvSpPr>
            <p:cNvPr id="13370" name="Rectangle 30"/>
            <p:cNvSpPr>
              <a:spLocks noChangeArrowheads="1"/>
            </p:cNvSpPr>
            <p:nvPr/>
          </p:nvSpPr>
          <p:spPr bwMode="auto">
            <a:xfrm>
              <a:off x="3312" y="3984"/>
              <a:ext cx="102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3366FF"/>
                  </a:solidFill>
                  <a:latin typeface="+mn-lt"/>
                </a:rPr>
                <a:t>Edge-Weighted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2076450" y="2552700"/>
            <a:ext cx="8299450" cy="1798638"/>
            <a:chOff x="348" y="1608"/>
            <a:chExt cx="5228" cy="1133"/>
          </a:xfrm>
        </p:grpSpPr>
        <p:sp>
          <p:nvSpPr>
            <p:cNvPr id="13319" name="Text Box 32"/>
            <p:cNvSpPr txBox="1">
              <a:spLocks noChangeAspect="1" noChangeArrowheads="1"/>
            </p:cNvSpPr>
            <p:nvPr/>
          </p:nvSpPr>
          <p:spPr bwMode="auto">
            <a:xfrm>
              <a:off x="576" y="2400"/>
              <a:ext cx="289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666" tIns="33833" rIns="67666" bIns="33833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300">
                  <a:solidFill>
                    <a:srgbClr val="000000"/>
                  </a:solidFill>
                  <a:latin typeface="+mn-lt"/>
                </a:rPr>
                <a:t>1</a:t>
              </a:r>
              <a:endParaRPr lang="en-US" altLang="en-US" sz="4000">
                <a:latin typeface="+mn-lt"/>
              </a:endParaRPr>
            </a:p>
          </p:txBody>
        </p:sp>
        <p:sp>
          <p:nvSpPr>
            <p:cNvPr id="13320" name="Text Box 33"/>
            <p:cNvSpPr txBox="1">
              <a:spLocks noChangeAspect="1" noChangeArrowheads="1"/>
            </p:cNvSpPr>
            <p:nvPr/>
          </p:nvSpPr>
          <p:spPr bwMode="auto">
            <a:xfrm>
              <a:off x="1392" y="2400"/>
              <a:ext cx="289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666" tIns="33833" rIns="67666" bIns="33833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300">
                  <a:solidFill>
                    <a:srgbClr val="000000"/>
                  </a:solidFill>
                  <a:latin typeface="+mn-lt"/>
                </a:rPr>
                <a:t>2</a:t>
              </a:r>
              <a:endParaRPr lang="en-US" altLang="en-US" sz="4000">
                <a:latin typeface="+mn-lt"/>
              </a:endParaRPr>
            </a:p>
          </p:txBody>
        </p:sp>
        <p:sp>
          <p:nvSpPr>
            <p:cNvPr id="13321" name="Text Box 34"/>
            <p:cNvSpPr txBox="1">
              <a:spLocks noChangeAspect="1" noChangeArrowheads="1"/>
            </p:cNvSpPr>
            <p:nvPr/>
          </p:nvSpPr>
          <p:spPr bwMode="auto">
            <a:xfrm>
              <a:off x="2160" y="2400"/>
              <a:ext cx="290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666" tIns="33833" rIns="67666" bIns="33833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300">
                  <a:solidFill>
                    <a:srgbClr val="000000"/>
                  </a:solidFill>
                  <a:latin typeface="+mn-lt"/>
                </a:rPr>
                <a:t>3</a:t>
              </a:r>
              <a:endParaRPr lang="en-US" altLang="en-US" sz="4000">
                <a:latin typeface="+mn-lt"/>
              </a:endParaRPr>
            </a:p>
          </p:txBody>
        </p:sp>
        <p:sp>
          <p:nvSpPr>
            <p:cNvPr id="13322" name="Text Box 35"/>
            <p:cNvSpPr txBox="1">
              <a:spLocks noChangeAspect="1" noChangeArrowheads="1"/>
            </p:cNvSpPr>
            <p:nvPr/>
          </p:nvSpPr>
          <p:spPr bwMode="auto">
            <a:xfrm>
              <a:off x="2928" y="2400"/>
              <a:ext cx="289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666" tIns="33833" rIns="67666" bIns="33833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300">
                  <a:solidFill>
                    <a:srgbClr val="000000"/>
                  </a:solidFill>
                  <a:latin typeface="+mn-lt"/>
                </a:rPr>
                <a:t>4</a:t>
              </a:r>
              <a:endParaRPr lang="en-US" altLang="en-US" sz="4000">
                <a:latin typeface="+mn-lt"/>
              </a:endParaRPr>
            </a:p>
          </p:txBody>
        </p:sp>
        <p:sp>
          <p:nvSpPr>
            <p:cNvPr id="13323" name="Text Box 36"/>
            <p:cNvSpPr txBox="1">
              <a:spLocks noChangeAspect="1" noChangeArrowheads="1"/>
            </p:cNvSpPr>
            <p:nvPr/>
          </p:nvSpPr>
          <p:spPr bwMode="auto">
            <a:xfrm>
              <a:off x="3648" y="2400"/>
              <a:ext cx="290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666" tIns="33833" rIns="67666" bIns="33833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300">
                  <a:solidFill>
                    <a:srgbClr val="000000"/>
                  </a:solidFill>
                  <a:latin typeface="+mn-lt"/>
                </a:rPr>
                <a:t>5</a:t>
              </a:r>
              <a:endParaRPr lang="en-US" altLang="en-US" sz="4000">
                <a:latin typeface="+mn-lt"/>
              </a:endParaRPr>
            </a:p>
          </p:txBody>
        </p:sp>
        <p:grpSp>
          <p:nvGrpSpPr>
            <p:cNvPr id="13324" name="Group 37"/>
            <p:cNvGrpSpPr>
              <a:grpSpLocks/>
            </p:cNvGrpSpPr>
            <p:nvPr/>
          </p:nvGrpSpPr>
          <p:grpSpPr bwMode="auto">
            <a:xfrm>
              <a:off x="348" y="1608"/>
              <a:ext cx="5228" cy="986"/>
              <a:chOff x="348" y="1608"/>
              <a:chExt cx="5228" cy="986"/>
            </a:xfrm>
          </p:grpSpPr>
          <p:sp>
            <p:nvSpPr>
              <p:cNvPr id="13325" name="Rectangle 38"/>
              <p:cNvSpPr>
                <a:spLocks noChangeArrowheads="1"/>
              </p:cNvSpPr>
              <p:nvPr/>
            </p:nvSpPr>
            <p:spPr bwMode="auto">
              <a:xfrm>
                <a:off x="4704" y="2400"/>
                <a:ext cx="179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13326" name="Oval 39"/>
              <p:cNvSpPr>
                <a:spLocks noChangeAspect="1" noChangeArrowheads="1"/>
              </p:cNvSpPr>
              <p:nvPr/>
            </p:nvSpPr>
            <p:spPr bwMode="auto">
              <a:xfrm>
                <a:off x="348" y="1608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27" name="Oval 40"/>
              <p:cNvSpPr>
                <a:spLocks noChangeAspect="1" noChangeArrowheads="1"/>
              </p:cNvSpPr>
              <p:nvPr/>
            </p:nvSpPr>
            <p:spPr bwMode="auto">
              <a:xfrm>
                <a:off x="684" y="189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28" name="Oval 41"/>
              <p:cNvSpPr>
                <a:spLocks noChangeAspect="1" noChangeArrowheads="1"/>
              </p:cNvSpPr>
              <p:nvPr/>
            </p:nvSpPr>
            <p:spPr bwMode="auto">
              <a:xfrm>
                <a:off x="348" y="213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29" name="Freeform 42"/>
              <p:cNvSpPr>
                <a:spLocks noChangeAspect="1"/>
              </p:cNvSpPr>
              <p:nvPr/>
            </p:nvSpPr>
            <p:spPr bwMode="auto">
              <a:xfrm>
                <a:off x="539" y="1752"/>
                <a:ext cx="177" cy="168"/>
              </a:xfrm>
              <a:custGeom>
                <a:avLst/>
                <a:gdLst>
                  <a:gd name="T0" fmla="*/ 0 w 177"/>
                  <a:gd name="T1" fmla="*/ 0 h 168"/>
                  <a:gd name="T2" fmla="*/ 177 w 177"/>
                  <a:gd name="T3" fmla="*/ 168 h 168"/>
                  <a:gd name="T4" fmla="*/ 0 60000 65536"/>
                  <a:gd name="T5" fmla="*/ 0 60000 65536"/>
                  <a:gd name="T6" fmla="*/ 0 w 177"/>
                  <a:gd name="T7" fmla="*/ 0 h 168"/>
                  <a:gd name="T8" fmla="*/ 177 w 177"/>
                  <a:gd name="T9" fmla="*/ 168 h 16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7" h="168">
                    <a:moveTo>
                      <a:pt x="0" y="0"/>
                    </a:moveTo>
                    <a:lnTo>
                      <a:pt x="177" y="16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Freeform 43"/>
              <p:cNvSpPr>
                <a:spLocks noChangeAspect="1"/>
              </p:cNvSpPr>
              <p:nvPr/>
            </p:nvSpPr>
            <p:spPr bwMode="auto">
              <a:xfrm>
                <a:off x="528" y="2064"/>
                <a:ext cx="172" cy="116"/>
              </a:xfrm>
              <a:custGeom>
                <a:avLst/>
                <a:gdLst>
                  <a:gd name="T0" fmla="*/ 0 w 172"/>
                  <a:gd name="T1" fmla="*/ 116 h 116"/>
                  <a:gd name="T2" fmla="*/ 172 w 172"/>
                  <a:gd name="T3" fmla="*/ 0 h 116"/>
                  <a:gd name="T4" fmla="*/ 0 60000 65536"/>
                  <a:gd name="T5" fmla="*/ 0 60000 65536"/>
                  <a:gd name="T6" fmla="*/ 0 w 172"/>
                  <a:gd name="T7" fmla="*/ 0 h 116"/>
                  <a:gd name="T8" fmla="*/ 172 w 172"/>
                  <a:gd name="T9" fmla="*/ 116 h 1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2" h="116">
                    <a:moveTo>
                      <a:pt x="0" y="116"/>
                    </a:moveTo>
                    <a:lnTo>
                      <a:pt x="172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Freeform 44"/>
              <p:cNvSpPr>
                <a:spLocks noChangeAspect="1"/>
              </p:cNvSpPr>
              <p:nvPr/>
            </p:nvSpPr>
            <p:spPr bwMode="auto">
              <a:xfrm>
                <a:off x="1296" y="1772"/>
                <a:ext cx="184" cy="152"/>
              </a:xfrm>
              <a:custGeom>
                <a:avLst/>
                <a:gdLst>
                  <a:gd name="T0" fmla="*/ 184 w 184"/>
                  <a:gd name="T1" fmla="*/ 152 h 152"/>
                  <a:gd name="T2" fmla="*/ 0 w 184"/>
                  <a:gd name="T3" fmla="*/ 0 h 152"/>
                  <a:gd name="T4" fmla="*/ 0 60000 65536"/>
                  <a:gd name="T5" fmla="*/ 0 60000 65536"/>
                  <a:gd name="T6" fmla="*/ 0 w 184"/>
                  <a:gd name="T7" fmla="*/ 0 h 152"/>
                  <a:gd name="T8" fmla="*/ 184 w 184"/>
                  <a:gd name="T9" fmla="*/ 152 h 1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4" h="152">
                    <a:moveTo>
                      <a:pt x="184" y="152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2" name="Freeform 45"/>
              <p:cNvSpPr>
                <a:spLocks noChangeAspect="1"/>
              </p:cNvSpPr>
              <p:nvPr/>
            </p:nvSpPr>
            <p:spPr bwMode="auto">
              <a:xfrm>
                <a:off x="2054" y="2062"/>
                <a:ext cx="195" cy="124"/>
              </a:xfrm>
              <a:custGeom>
                <a:avLst/>
                <a:gdLst>
                  <a:gd name="T0" fmla="*/ 195 w 195"/>
                  <a:gd name="T1" fmla="*/ 0 h 124"/>
                  <a:gd name="T2" fmla="*/ 0 w 195"/>
                  <a:gd name="T3" fmla="*/ 124 h 124"/>
                  <a:gd name="T4" fmla="*/ 0 60000 65536"/>
                  <a:gd name="T5" fmla="*/ 0 60000 65536"/>
                  <a:gd name="T6" fmla="*/ 0 w 195"/>
                  <a:gd name="T7" fmla="*/ 0 h 124"/>
                  <a:gd name="T8" fmla="*/ 195 w 195"/>
                  <a:gd name="T9" fmla="*/ 124 h 1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5" h="124">
                    <a:moveTo>
                      <a:pt x="195" y="0"/>
                    </a:moveTo>
                    <a:lnTo>
                      <a:pt x="0" y="124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3" name="Freeform 46"/>
              <p:cNvSpPr>
                <a:spLocks noChangeAspect="1"/>
              </p:cNvSpPr>
              <p:nvPr/>
            </p:nvSpPr>
            <p:spPr bwMode="auto">
              <a:xfrm>
                <a:off x="2820" y="1788"/>
                <a:ext cx="186" cy="156"/>
              </a:xfrm>
              <a:custGeom>
                <a:avLst/>
                <a:gdLst>
                  <a:gd name="T0" fmla="*/ 0 w 186"/>
                  <a:gd name="T1" fmla="*/ 0 h 156"/>
                  <a:gd name="T2" fmla="*/ 186 w 186"/>
                  <a:gd name="T3" fmla="*/ 156 h 156"/>
                  <a:gd name="T4" fmla="*/ 0 60000 65536"/>
                  <a:gd name="T5" fmla="*/ 0 60000 65536"/>
                  <a:gd name="T6" fmla="*/ 0 w 186"/>
                  <a:gd name="T7" fmla="*/ 0 h 156"/>
                  <a:gd name="T8" fmla="*/ 186 w 186"/>
                  <a:gd name="T9" fmla="*/ 156 h 1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6" h="156">
                    <a:moveTo>
                      <a:pt x="0" y="0"/>
                    </a:moveTo>
                    <a:lnTo>
                      <a:pt x="186" y="15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4" name="Freeform 47"/>
              <p:cNvSpPr>
                <a:spLocks noChangeAspect="1"/>
              </p:cNvSpPr>
              <p:nvPr/>
            </p:nvSpPr>
            <p:spPr bwMode="auto">
              <a:xfrm>
                <a:off x="4386" y="2076"/>
                <a:ext cx="180" cy="132"/>
              </a:xfrm>
              <a:custGeom>
                <a:avLst/>
                <a:gdLst>
                  <a:gd name="T0" fmla="*/ 180 w 180"/>
                  <a:gd name="T1" fmla="*/ 0 h 132"/>
                  <a:gd name="T2" fmla="*/ 0 w 180"/>
                  <a:gd name="T3" fmla="*/ 132 h 132"/>
                  <a:gd name="T4" fmla="*/ 0 60000 65536"/>
                  <a:gd name="T5" fmla="*/ 0 60000 65536"/>
                  <a:gd name="T6" fmla="*/ 0 w 180"/>
                  <a:gd name="T7" fmla="*/ 0 h 132"/>
                  <a:gd name="T8" fmla="*/ 180 w 180"/>
                  <a:gd name="T9" fmla="*/ 132 h 1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" h="132">
                    <a:moveTo>
                      <a:pt x="180" y="0"/>
                    </a:moveTo>
                    <a:lnTo>
                      <a:pt x="0" y="132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5" name="Oval 48"/>
              <p:cNvSpPr>
                <a:spLocks noChangeAspect="1" noChangeArrowheads="1"/>
              </p:cNvSpPr>
              <p:nvPr/>
            </p:nvSpPr>
            <p:spPr bwMode="auto">
              <a:xfrm>
                <a:off x="1116" y="1608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36" name="Oval 49"/>
              <p:cNvSpPr>
                <a:spLocks noChangeAspect="1" noChangeArrowheads="1"/>
              </p:cNvSpPr>
              <p:nvPr/>
            </p:nvSpPr>
            <p:spPr bwMode="auto">
              <a:xfrm>
                <a:off x="1452" y="189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37" name="Oval 50"/>
              <p:cNvSpPr>
                <a:spLocks noChangeAspect="1" noChangeArrowheads="1"/>
              </p:cNvSpPr>
              <p:nvPr/>
            </p:nvSpPr>
            <p:spPr bwMode="auto">
              <a:xfrm>
                <a:off x="1116" y="213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38" name="Freeform 51"/>
              <p:cNvSpPr>
                <a:spLocks noChangeAspect="1"/>
              </p:cNvSpPr>
              <p:nvPr/>
            </p:nvSpPr>
            <p:spPr bwMode="auto">
              <a:xfrm>
                <a:off x="1296" y="2060"/>
                <a:ext cx="176" cy="124"/>
              </a:xfrm>
              <a:custGeom>
                <a:avLst/>
                <a:gdLst>
                  <a:gd name="T0" fmla="*/ 0 w 176"/>
                  <a:gd name="T1" fmla="*/ 124 h 124"/>
                  <a:gd name="T2" fmla="*/ 176 w 176"/>
                  <a:gd name="T3" fmla="*/ 0 h 124"/>
                  <a:gd name="T4" fmla="*/ 0 60000 65536"/>
                  <a:gd name="T5" fmla="*/ 0 60000 65536"/>
                  <a:gd name="T6" fmla="*/ 0 w 176"/>
                  <a:gd name="T7" fmla="*/ 0 h 124"/>
                  <a:gd name="T8" fmla="*/ 176 w 176"/>
                  <a:gd name="T9" fmla="*/ 124 h 1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6" h="124">
                    <a:moveTo>
                      <a:pt x="0" y="124"/>
                    </a:moveTo>
                    <a:lnTo>
                      <a:pt x="176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9" name="Oval 52"/>
              <p:cNvSpPr>
                <a:spLocks noChangeAspect="1" noChangeArrowheads="1"/>
              </p:cNvSpPr>
              <p:nvPr/>
            </p:nvSpPr>
            <p:spPr bwMode="auto">
              <a:xfrm>
                <a:off x="1884" y="1608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40" name="Oval 53"/>
              <p:cNvSpPr>
                <a:spLocks noChangeAspect="1" noChangeArrowheads="1"/>
              </p:cNvSpPr>
              <p:nvPr/>
            </p:nvSpPr>
            <p:spPr bwMode="auto">
              <a:xfrm>
                <a:off x="2220" y="189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41" name="Oval 54"/>
              <p:cNvSpPr>
                <a:spLocks noChangeAspect="1" noChangeArrowheads="1"/>
              </p:cNvSpPr>
              <p:nvPr/>
            </p:nvSpPr>
            <p:spPr bwMode="auto">
              <a:xfrm>
                <a:off x="1884" y="213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42" name="Freeform 55"/>
              <p:cNvSpPr>
                <a:spLocks noChangeAspect="1"/>
              </p:cNvSpPr>
              <p:nvPr/>
            </p:nvSpPr>
            <p:spPr bwMode="auto">
              <a:xfrm>
                <a:off x="2832" y="1772"/>
                <a:ext cx="184" cy="152"/>
              </a:xfrm>
              <a:custGeom>
                <a:avLst/>
                <a:gdLst>
                  <a:gd name="T0" fmla="*/ 184 w 184"/>
                  <a:gd name="T1" fmla="*/ 152 h 152"/>
                  <a:gd name="T2" fmla="*/ 0 w 184"/>
                  <a:gd name="T3" fmla="*/ 0 h 152"/>
                  <a:gd name="T4" fmla="*/ 0 60000 65536"/>
                  <a:gd name="T5" fmla="*/ 0 60000 65536"/>
                  <a:gd name="T6" fmla="*/ 0 w 184"/>
                  <a:gd name="T7" fmla="*/ 0 h 152"/>
                  <a:gd name="T8" fmla="*/ 184 w 184"/>
                  <a:gd name="T9" fmla="*/ 152 h 1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4" h="152">
                    <a:moveTo>
                      <a:pt x="184" y="152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3" name="Oval 56"/>
              <p:cNvSpPr>
                <a:spLocks noChangeAspect="1" noChangeArrowheads="1"/>
              </p:cNvSpPr>
              <p:nvPr/>
            </p:nvSpPr>
            <p:spPr bwMode="auto">
              <a:xfrm>
                <a:off x="2652" y="1608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44" name="Oval 57"/>
              <p:cNvSpPr>
                <a:spLocks noChangeAspect="1" noChangeArrowheads="1"/>
              </p:cNvSpPr>
              <p:nvPr/>
            </p:nvSpPr>
            <p:spPr bwMode="auto">
              <a:xfrm>
                <a:off x="2988" y="189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45" name="Oval 58"/>
              <p:cNvSpPr>
                <a:spLocks noChangeAspect="1" noChangeArrowheads="1"/>
              </p:cNvSpPr>
              <p:nvPr/>
            </p:nvSpPr>
            <p:spPr bwMode="auto">
              <a:xfrm>
                <a:off x="2652" y="213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46" name="Freeform 59"/>
              <p:cNvSpPr>
                <a:spLocks noChangeAspect="1"/>
              </p:cNvSpPr>
              <p:nvPr/>
            </p:nvSpPr>
            <p:spPr bwMode="auto">
              <a:xfrm>
                <a:off x="2832" y="2060"/>
                <a:ext cx="176" cy="124"/>
              </a:xfrm>
              <a:custGeom>
                <a:avLst/>
                <a:gdLst>
                  <a:gd name="T0" fmla="*/ 0 w 176"/>
                  <a:gd name="T1" fmla="*/ 124 h 124"/>
                  <a:gd name="T2" fmla="*/ 176 w 176"/>
                  <a:gd name="T3" fmla="*/ 0 h 124"/>
                  <a:gd name="T4" fmla="*/ 0 60000 65536"/>
                  <a:gd name="T5" fmla="*/ 0 60000 65536"/>
                  <a:gd name="T6" fmla="*/ 0 w 176"/>
                  <a:gd name="T7" fmla="*/ 0 h 124"/>
                  <a:gd name="T8" fmla="*/ 176 w 176"/>
                  <a:gd name="T9" fmla="*/ 124 h 1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6" h="124">
                    <a:moveTo>
                      <a:pt x="0" y="124"/>
                    </a:moveTo>
                    <a:lnTo>
                      <a:pt x="176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7" name="Freeform 60"/>
              <p:cNvSpPr>
                <a:spLocks noChangeAspect="1"/>
              </p:cNvSpPr>
              <p:nvPr/>
            </p:nvSpPr>
            <p:spPr bwMode="auto">
              <a:xfrm>
                <a:off x="3588" y="1788"/>
                <a:ext cx="186" cy="156"/>
              </a:xfrm>
              <a:custGeom>
                <a:avLst/>
                <a:gdLst>
                  <a:gd name="T0" fmla="*/ 0 w 186"/>
                  <a:gd name="T1" fmla="*/ 0 h 156"/>
                  <a:gd name="T2" fmla="*/ 186 w 186"/>
                  <a:gd name="T3" fmla="*/ 156 h 156"/>
                  <a:gd name="T4" fmla="*/ 0 60000 65536"/>
                  <a:gd name="T5" fmla="*/ 0 60000 65536"/>
                  <a:gd name="T6" fmla="*/ 0 w 186"/>
                  <a:gd name="T7" fmla="*/ 0 h 156"/>
                  <a:gd name="T8" fmla="*/ 186 w 186"/>
                  <a:gd name="T9" fmla="*/ 156 h 1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6" h="156">
                    <a:moveTo>
                      <a:pt x="0" y="0"/>
                    </a:moveTo>
                    <a:lnTo>
                      <a:pt x="186" y="15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8" name="Freeform 61"/>
              <p:cNvSpPr>
                <a:spLocks noChangeAspect="1"/>
              </p:cNvSpPr>
              <p:nvPr/>
            </p:nvSpPr>
            <p:spPr bwMode="auto">
              <a:xfrm>
                <a:off x="3600" y="1772"/>
                <a:ext cx="184" cy="152"/>
              </a:xfrm>
              <a:custGeom>
                <a:avLst/>
                <a:gdLst>
                  <a:gd name="T0" fmla="*/ 184 w 184"/>
                  <a:gd name="T1" fmla="*/ 152 h 152"/>
                  <a:gd name="T2" fmla="*/ 0 w 184"/>
                  <a:gd name="T3" fmla="*/ 0 h 152"/>
                  <a:gd name="T4" fmla="*/ 0 60000 65536"/>
                  <a:gd name="T5" fmla="*/ 0 60000 65536"/>
                  <a:gd name="T6" fmla="*/ 0 w 184"/>
                  <a:gd name="T7" fmla="*/ 0 h 152"/>
                  <a:gd name="T8" fmla="*/ 184 w 184"/>
                  <a:gd name="T9" fmla="*/ 152 h 1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4" h="152">
                    <a:moveTo>
                      <a:pt x="184" y="152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9" name="Oval 62"/>
              <p:cNvSpPr>
                <a:spLocks noChangeAspect="1" noChangeArrowheads="1"/>
              </p:cNvSpPr>
              <p:nvPr/>
            </p:nvSpPr>
            <p:spPr bwMode="auto">
              <a:xfrm>
                <a:off x="3420" y="1608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50" name="Oval 63"/>
              <p:cNvSpPr>
                <a:spLocks noChangeAspect="1" noChangeArrowheads="1"/>
              </p:cNvSpPr>
              <p:nvPr/>
            </p:nvSpPr>
            <p:spPr bwMode="auto">
              <a:xfrm>
                <a:off x="3756" y="189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51" name="Oval 64"/>
              <p:cNvSpPr>
                <a:spLocks noChangeAspect="1" noChangeArrowheads="1"/>
              </p:cNvSpPr>
              <p:nvPr/>
            </p:nvSpPr>
            <p:spPr bwMode="auto">
              <a:xfrm>
                <a:off x="3420" y="213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52" name="Freeform 65"/>
              <p:cNvSpPr>
                <a:spLocks noChangeAspect="1"/>
              </p:cNvSpPr>
              <p:nvPr/>
            </p:nvSpPr>
            <p:spPr bwMode="auto">
              <a:xfrm>
                <a:off x="3606" y="2058"/>
                <a:ext cx="168" cy="126"/>
              </a:xfrm>
              <a:custGeom>
                <a:avLst/>
                <a:gdLst>
                  <a:gd name="T0" fmla="*/ 168 w 168"/>
                  <a:gd name="T1" fmla="*/ 0 h 126"/>
                  <a:gd name="T2" fmla="*/ 0 w 168"/>
                  <a:gd name="T3" fmla="*/ 126 h 126"/>
                  <a:gd name="T4" fmla="*/ 0 60000 65536"/>
                  <a:gd name="T5" fmla="*/ 0 60000 65536"/>
                  <a:gd name="T6" fmla="*/ 0 w 168"/>
                  <a:gd name="T7" fmla="*/ 0 h 126"/>
                  <a:gd name="T8" fmla="*/ 168 w 168"/>
                  <a:gd name="T9" fmla="*/ 126 h 12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8" h="126">
                    <a:moveTo>
                      <a:pt x="168" y="0"/>
                    </a:moveTo>
                    <a:lnTo>
                      <a:pt x="0" y="12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Freeform 66"/>
              <p:cNvSpPr>
                <a:spLocks noChangeAspect="1"/>
              </p:cNvSpPr>
              <p:nvPr/>
            </p:nvSpPr>
            <p:spPr bwMode="auto">
              <a:xfrm>
                <a:off x="4356" y="1788"/>
                <a:ext cx="186" cy="156"/>
              </a:xfrm>
              <a:custGeom>
                <a:avLst/>
                <a:gdLst>
                  <a:gd name="T0" fmla="*/ 0 w 186"/>
                  <a:gd name="T1" fmla="*/ 0 h 156"/>
                  <a:gd name="T2" fmla="*/ 186 w 186"/>
                  <a:gd name="T3" fmla="*/ 156 h 156"/>
                  <a:gd name="T4" fmla="*/ 0 60000 65536"/>
                  <a:gd name="T5" fmla="*/ 0 60000 65536"/>
                  <a:gd name="T6" fmla="*/ 0 w 186"/>
                  <a:gd name="T7" fmla="*/ 0 h 156"/>
                  <a:gd name="T8" fmla="*/ 186 w 186"/>
                  <a:gd name="T9" fmla="*/ 156 h 1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6" h="156">
                    <a:moveTo>
                      <a:pt x="0" y="0"/>
                    </a:moveTo>
                    <a:lnTo>
                      <a:pt x="186" y="15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4" name="Freeform 67"/>
              <p:cNvSpPr>
                <a:spLocks noChangeAspect="1"/>
              </p:cNvSpPr>
              <p:nvPr/>
            </p:nvSpPr>
            <p:spPr bwMode="auto">
              <a:xfrm>
                <a:off x="4368" y="1772"/>
                <a:ext cx="184" cy="152"/>
              </a:xfrm>
              <a:custGeom>
                <a:avLst/>
                <a:gdLst>
                  <a:gd name="T0" fmla="*/ 184 w 184"/>
                  <a:gd name="T1" fmla="*/ 152 h 152"/>
                  <a:gd name="T2" fmla="*/ 0 w 184"/>
                  <a:gd name="T3" fmla="*/ 0 h 152"/>
                  <a:gd name="T4" fmla="*/ 0 60000 65536"/>
                  <a:gd name="T5" fmla="*/ 0 60000 65536"/>
                  <a:gd name="T6" fmla="*/ 0 w 184"/>
                  <a:gd name="T7" fmla="*/ 0 h 152"/>
                  <a:gd name="T8" fmla="*/ 184 w 184"/>
                  <a:gd name="T9" fmla="*/ 152 h 1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4" h="152">
                    <a:moveTo>
                      <a:pt x="184" y="152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Oval 68"/>
              <p:cNvSpPr>
                <a:spLocks noChangeAspect="1" noChangeArrowheads="1"/>
              </p:cNvSpPr>
              <p:nvPr/>
            </p:nvSpPr>
            <p:spPr bwMode="auto">
              <a:xfrm>
                <a:off x="4188" y="1608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56" name="Oval 69"/>
              <p:cNvSpPr>
                <a:spLocks noChangeAspect="1" noChangeArrowheads="1"/>
              </p:cNvSpPr>
              <p:nvPr/>
            </p:nvSpPr>
            <p:spPr bwMode="auto">
              <a:xfrm>
                <a:off x="4524" y="189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57" name="Oval 70"/>
              <p:cNvSpPr>
                <a:spLocks noChangeAspect="1" noChangeArrowheads="1"/>
              </p:cNvSpPr>
              <p:nvPr/>
            </p:nvSpPr>
            <p:spPr bwMode="auto">
              <a:xfrm>
                <a:off x="4188" y="2136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58" name="Freeform 71"/>
              <p:cNvSpPr>
                <a:spLocks noChangeAspect="1"/>
              </p:cNvSpPr>
              <p:nvPr/>
            </p:nvSpPr>
            <p:spPr bwMode="auto">
              <a:xfrm>
                <a:off x="4368" y="2060"/>
                <a:ext cx="176" cy="124"/>
              </a:xfrm>
              <a:custGeom>
                <a:avLst/>
                <a:gdLst>
                  <a:gd name="T0" fmla="*/ 0 w 176"/>
                  <a:gd name="T1" fmla="*/ 124 h 124"/>
                  <a:gd name="T2" fmla="*/ 176 w 176"/>
                  <a:gd name="T3" fmla="*/ 0 h 124"/>
                  <a:gd name="T4" fmla="*/ 0 60000 65536"/>
                  <a:gd name="T5" fmla="*/ 0 60000 65536"/>
                  <a:gd name="T6" fmla="*/ 0 w 176"/>
                  <a:gd name="T7" fmla="*/ 0 h 124"/>
                  <a:gd name="T8" fmla="*/ 176 w 176"/>
                  <a:gd name="T9" fmla="*/ 124 h 1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6" h="124">
                    <a:moveTo>
                      <a:pt x="0" y="124"/>
                    </a:moveTo>
                    <a:lnTo>
                      <a:pt x="176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Text Box 72"/>
              <p:cNvSpPr txBox="1">
                <a:spLocks noChangeArrowheads="1"/>
              </p:cNvSpPr>
              <p:nvPr/>
            </p:nvSpPr>
            <p:spPr bwMode="auto">
              <a:xfrm>
                <a:off x="4790" y="1845"/>
                <a:ext cx="26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800">
                    <a:latin typeface="+mn-lt"/>
                    <a:sym typeface="Symbol" panose="05050102010706020507" pitchFamily="18" charset="2"/>
                  </a:rPr>
                  <a:t></a:t>
                </a:r>
              </a:p>
            </p:txBody>
          </p:sp>
          <p:sp>
            <p:nvSpPr>
              <p:cNvPr id="13360" name="Oval 73"/>
              <p:cNvSpPr>
                <a:spLocks noChangeAspect="1" noChangeArrowheads="1"/>
              </p:cNvSpPr>
              <p:nvPr/>
            </p:nvSpPr>
            <p:spPr bwMode="auto">
              <a:xfrm>
                <a:off x="5040" y="1632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61" name="Oval 74"/>
              <p:cNvSpPr>
                <a:spLocks noChangeAspect="1" noChangeArrowheads="1"/>
              </p:cNvSpPr>
              <p:nvPr/>
            </p:nvSpPr>
            <p:spPr bwMode="auto">
              <a:xfrm>
                <a:off x="5376" y="1920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62" name="Oval 75"/>
              <p:cNvSpPr>
                <a:spLocks noChangeAspect="1" noChangeArrowheads="1"/>
              </p:cNvSpPr>
              <p:nvPr/>
            </p:nvSpPr>
            <p:spPr bwMode="auto">
              <a:xfrm>
                <a:off x="5040" y="2160"/>
                <a:ext cx="200" cy="2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3363" name="Freeform 76"/>
              <p:cNvSpPr>
                <a:spLocks/>
              </p:cNvSpPr>
              <p:nvPr/>
            </p:nvSpPr>
            <p:spPr bwMode="auto">
              <a:xfrm>
                <a:off x="5216" y="1796"/>
                <a:ext cx="188" cy="156"/>
              </a:xfrm>
              <a:custGeom>
                <a:avLst/>
                <a:gdLst>
                  <a:gd name="T0" fmla="*/ 0 w 188"/>
                  <a:gd name="T1" fmla="*/ 0 h 156"/>
                  <a:gd name="T2" fmla="*/ 188 w 188"/>
                  <a:gd name="T3" fmla="*/ 156 h 156"/>
                  <a:gd name="T4" fmla="*/ 0 60000 65536"/>
                  <a:gd name="T5" fmla="*/ 0 60000 65536"/>
                  <a:gd name="T6" fmla="*/ 0 w 188"/>
                  <a:gd name="T7" fmla="*/ 0 h 156"/>
                  <a:gd name="T8" fmla="*/ 188 w 188"/>
                  <a:gd name="T9" fmla="*/ 156 h 1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8" h="156">
                    <a:moveTo>
                      <a:pt x="0" y="0"/>
                    </a:moveTo>
                    <a:lnTo>
                      <a:pt x="188" y="15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4" name="Freeform 77"/>
              <p:cNvSpPr>
                <a:spLocks/>
              </p:cNvSpPr>
              <p:nvPr/>
            </p:nvSpPr>
            <p:spPr bwMode="auto">
              <a:xfrm>
                <a:off x="5228" y="2084"/>
                <a:ext cx="180" cy="136"/>
              </a:xfrm>
              <a:custGeom>
                <a:avLst/>
                <a:gdLst>
                  <a:gd name="T0" fmla="*/ 0 w 180"/>
                  <a:gd name="T1" fmla="*/ 136 h 136"/>
                  <a:gd name="T2" fmla="*/ 180 w 180"/>
                  <a:gd name="T3" fmla="*/ 0 h 136"/>
                  <a:gd name="T4" fmla="*/ 0 60000 65536"/>
                  <a:gd name="T5" fmla="*/ 0 60000 65536"/>
                  <a:gd name="T6" fmla="*/ 0 w 180"/>
                  <a:gd name="T7" fmla="*/ 0 h 136"/>
                  <a:gd name="T8" fmla="*/ 180 w 180"/>
                  <a:gd name="T9" fmla="*/ 136 h 1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" h="136">
                    <a:moveTo>
                      <a:pt x="0" y="136"/>
                    </a:moveTo>
                    <a:lnTo>
                      <a:pt x="1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5" name="Line 78"/>
              <p:cNvSpPr>
                <a:spLocks noChangeShapeType="1"/>
              </p:cNvSpPr>
              <p:nvPr/>
            </p:nvSpPr>
            <p:spPr bwMode="auto">
              <a:xfrm flipH="1" flipV="1">
                <a:off x="2064" y="177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6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  <p:bldP spid="1024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 Learning in Graphs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838200" y="1825625"/>
            <a:ext cx="1061923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Goal: </a:t>
            </a:r>
            <a:r>
              <a:rPr lang="en-US" dirty="0" smtClean="0"/>
              <a:t>Efficient </a:t>
            </a:r>
            <a:r>
              <a:rPr lang="en-US" dirty="0"/>
              <a:t>task-independent feature learning </a:t>
            </a:r>
            <a:r>
              <a:rPr lang="en-US" dirty="0" smtClean="0"/>
              <a:t>for </a:t>
            </a:r>
            <a:r>
              <a:rPr lang="en-US" dirty="0"/>
              <a:t>machine learning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networks!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213603" y="4522752"/>
          <a:ext cx="3158184" cy="422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364">
                  <a:extLst>
                    <a:ext uri="{9D8B030D-6E8A-4147-A177-3AD203B41FA5}">
                      <a16:colId xmlns:a16="http://schemas.microsoft.com/office/drawing/2014/main" val="3703208760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1110494183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1479563801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820344764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2234997218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1232618174"/>
                    </a:ext>
                  </a:extLst>
                </a:gridCol>
              </a:tblGrid>
              <a:tr h="42255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3256009930"/>
                  </a:ext>
                </a:extLst>
              </a:tr>
            </a:tbl>
          </a:graphicData>
        </a:graphic>
      </p:graphicFrame>
      <p:cxnSp>
        <p:nvCxnSpPr>
          <p:cNvPr id="24" name="Straight Arrow Connector 23"/>
          <p:cNvCxnSpPr>
            <a:endCxn id="2" idx="1"/>
          </p:cNvCxnSpPr>
          <p:nvPr/>
        </p:nvCxnSpPr>
        <p:spPr>
          <a:xfrm flipV="1">
            <a:off x="4572004" y="4734025"/>
            <a:ext cx="2641601" cy="11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Left Brace 27"/>
          <p:cNvSpPr/>
          <p:nvPr/>
        </p:nvSpPr>
        <p:spPr>
          <a:xfrm rot="16200000">
            <a:off x="8598806" y="3576733"/>
            <a:ext cx="387785" cy="3158184"/>
          </a:xfrm>
          <a:prstGeom prst="leftBrace">
            <a:avLst>
              <a:gd name="adj1" fmla="val 48348"/>
              <a:gd name="adj2" fmla="val 50264"/>
            </a:avLst>
          </a:prstGeom>
          <a:ln>
            <a:solidFill>
              <a:srgbClr val="96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9611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63529" y="3919389"/>
            <a:ext cx="772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961100"/>
                </a:solidFill>
                <a:latin typeface="Georgia" panose="02040502050405020303" pitchFamily="18" charset="0"/>
              </a:rPr>
              <a:t>vec</a:t>
            </a:r>
            <a:endParaRPr lang="en-US" sz="3200" dirty="0">
              <a:solidFill>
                <a:srgbClr val="961100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31025" y="3968290"/>
            <a:ext cx="108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61100"/>
                </a:solidFill>
                <a:latin typeface="Georgia" panose="02040502050405020303" pitchFamily="18" charset="0"/>
              </a:rPr>
              <a:t>node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57040" y="4023555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61100"/>
                </a:solidFill>
                <a:latin typeface="Georgia" panose="02040502050405020303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75202" y="4735128"/>
                <a:ext cx="2035365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:</m:t>
                      </m:r>
                      <m:r>
                        <a:rPr lang="en-US" sz="32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𝑢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2" y="4735128"/>
                <a:ext cx="2035365" cy="5936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484571" y="5340408"/>
                <a:ext cx="801117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571" y="5340408"/>
                <a:ext cx="801117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6714088" y="5837954"/>
            <a:ext cx="395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 Neue Light" charset="0"/>
                <a:ea typeface="Helvetica Neue Light" charset="0"/>
                <a:cs typeface="Helvetica Neue Light" charset="0"/>
              </a:rPr>
              <a:t>Feature representation, embedding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52800" y="398605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51932" y="4576211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rgbClr val="9611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560763" y="547473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" name="Oval 38"/>
          <p:cNvSpPr/>
          <p:nvPr/>
        </p:nvSpPr>
        <p:spPr>
          <a:xfrm>
            <a:off x="2209801" y="5349721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" name="Oval 39"/>
          <p:cNvSpPr/>
          <p:nvPr/>
        </p:nvSpPr>
        <p:spPr>
          <a:xfrm>
            <a:off x="1866901" y="4120202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979864" y="4576211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sp>
        <p:nvSpPr>
          <p:cNvPr id="42" name="Oval 41"/>
          <p:cNvSpPr/>
          <p:nvPr/>
        </p:nvSpPr>
        <p:spPr>
          <a:xfrm>
            <a:off x="4206241" y="519350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43" name="Straight Connector 42"/>
          <p:cNvCxnSpPr/>
          <p:nvPr/>
        </p:nvCxnSpPr>
        <p:spPr>
          <a:xfrm>
            <a:off x="2232661" y="4304750"/>
            <a:ext cx="572835" cy="3255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049783" y="4489295"/>
            <a:ext cx="342900" cy="8604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75564" y="5534267"/>
            <a:ext cx="985201" cy="1250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926524" y="5508550"/>
            <a:ext cx="333283" cy="1507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521997" y="4891254"/>
            <a:ext cx="283499" cy="5125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3535681" y="4355152"/>
            <a:ext cx="207963" cy="1119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664996" y="4301099"/>
            <a:ext cx="368432" cy="3291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727200" y="609552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1910080" y="5664763"/>
            <a:ext cx="353285" cy="4307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844801" y="610790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53" name="Straight Connector 52"/>
          <p:cNvCxnSpPr/>
          <p:nvPr/>
        </p:nvCxnSpPr>
        <p:spPr>
          <a:xfrm>
            <a:off x="2521997" y="5664761"/>
            <a:ext cx="401387" cy="4431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064130" y="4301099"/>
            <a:ext cx="342236" cy="3291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064130" y="4891254"/>
            <a:ext cx="550199" cy="6375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4800" y="5461000"/>
            <a:ext cx="1676400" cy="81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Output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44800" y="5461000"/>
            <a:ext cx="1379728" cy="81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Input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61744" y="2259584"/>
            <a:ext cx="8861552" cy="3099816"/>
            <a:chOff x="178308" y="1694688"/>
            <a:chExt cx="6646164" cy="232486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" y="1780364"/>
              <a:ext cx="6646164" cy="223918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733800" y="169468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8308" y="173355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1568704" y="1412051"/>
            <a:ext cx="9200896" cy="2220149"/>
          </a:xfrm>
        </p:spPr>
        <p:txBody>
          <a:bodyPr>
            <a:normAutofit/>
          </a:bodyPr>
          <a:lstStyle/>
          <a:p>
            <a:pPr marL="457189" lvl="1" indent="-457189">
              <a:spcBef>
                <a:spcPts val="0"/>
              </a:spcBef>
              <a:buClr>
                <a:schemeClr val="accent2"/>
              </a:buClr>
            </a:pPr>
            <a:r>
              <a:rPr lang="en-US" sz="4267" dirty="0"/>
              <a:t>Zachary’s Karate Club Network: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7052" y="6185572"/>
            <a:ext cx="10744200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Image from: 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Perozzi et al. 2014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867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DeepWalk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: Online Learning of Social Representations. 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KDD.</a:t>
            </a:r>
          </a:p>
        </p:txBody>
      </p:sp>
    </p:spTree>
    <p:extLst>
      <p:ext uri="{BB962C8B-B14F-4D97-AF65-F5344CB8AC3E}">
        <p14:creationId xmlns:p14="http://schemas.microsoft.com/office/powerpoint/2010/main" val="34144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Hard?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320"/>
            <a:ext cx="11049000" cy="5080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Modern deep learning toolbox is designed for simple sequences or grids.</a:t>
            </a:r>
          </a:p>
          <a:p>
            <a:pPr lvl="1"/>
            <a:r>
              <a:rPr lang="en-US" dirty="0" smtClean="0"/>
              <a:t>CNNs for fixed-size images/grids</a:t>
            </a:r>
            <a:r>
              <a:rPr lang="mr-IN" dirty="0" smtClean="0"/>
              <a:t>…</a:t>
            </a:r>
            <a:r>
              <a:rPr lang="en-CA" dirty="0" smtClean="0"/>
              <a:t>.</a:t>
            </a:r>
          </a:p>
          <a:p>
            <a:pPr lvl="1"/>
            <a:endParaRPr lang="en-CA" dirty="0">
              <a:solidFill>
                <a:srgbClr val="C00000"/>
              </a:solidFill>
            </a:endParaRP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  <a:p>
            <a:pPr lvl="1"/>
            <a:endParaRPr lang="en-CA" dirty="0">
              <a:solidFill>
                <a:srgbClr val="C00000"/>
              </a:solidFill>
            </a:endParaRP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  <a:p>
            <a:pPr lvl="1"/>
            <a:r>
              <a:rPr lang="en-CA" dirty="0" smtClean="0"/>
              <a:t>RNNs or word2vec for text/sequences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84" y="2704954"/>
            <a:ext cx="4771136" cy="1233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984" y="4953000"/>
            <a:ext cx="4897120" cy="11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Hard?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1458597"/>
            <a:ext cx="10448544" cy="49970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But networks are far more complex!</a:t>
            </a:r>
          </a:p>
          <a:p>
            <a:pPr lvl="1"/>
            <a:r>
              <a:rPr lang="en-CA" dirty="0" smtClean="0"/>
              <a:t>Complex topographical structure (i.e., no spatial locality like grids)</a:t>
            </a:r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No fixed node ordering or reference point  (i.e., the isomorphism problem)</a:t>
            </a:r>
            <a:endParaRPr lang="en-CA" dirty="0"/>
          </a:p>
          <a:p>
            <a:pPr lvl="1"/>
            <a:r>
              <a:rPr lang="en-CA" dirty="0" smtClean="0"/>
              <a:t>Often dynamic and have multimodal features.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33</a:t>
            </a:fld>
            <a:endParaRPr lang="en-US" dirty="0"/>
          </a:p>
        </p:txBody>
      </p:sp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1392" y="2503950"/>
            <a:ext cx="7010400" cy="17178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376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22400" y="1283423"/>
            <a:ext cx="8861552" cy="3099816"/>
            <a:chOff x="178308" y="1694688"/>
            <a:chExt cx="6646164" cy="232486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" y="1780364"/>
              <a:ext cx="6646164" cy="223918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733800" y="169468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8308" y="173355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Embedding Nodes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7376" y="2633472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5600" y="5129465"/>
            <a:ext cx="904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C00000"/>
                </a:solidFill>
                <a:ea typeface="Helvetica Neue" charset="0"/>
                <a:cs typeface="Helvetica Neue" charset="0"/>
              </a:rPr>
              <a:t>Intuition:</a:t>
            </a:r>
            <a:r>
              <a:rPr lang="en-US" sz="3200" dirty="0">
                <a:ea typeface="Helvetica Neue" charset="0"/>
                <a:cs typeface="Helvetica Neue" charset="0"/>
              </a:rPr>
              <a:t> </a:t>
            </a:r>
            <a:r>
              <a:rPr lang="en-GB" sz="3200" dirty="0">
                <a:ea typeface="Helvetica Neue Light" charset="0"/>
                <a:cs typeface="Helvetica Neue Light" charset="0"/>
              </a:rPr>
              <a:t>Find embedding of nodes to d-dimensions so that “similar” nodes in the graph have </a:t>
            </a:r>
            <a:r>
              <a:rPr lang="en-GB" sz="3200" dirty="0" err="1">
                <a:ea typeface="Helvetica Neue Light" charset="0"/>
                <a:cs typeface="Helvetica Neue Light" charset="0"/>
              </a:rPr>
              <a:t>embeddings</a:t>
            </a:r>
            <a:r>
              <a:rPr lang="en-GB" sz="3200" dirty="0">
                <a:ea typeface="Helvetica Neue Light" charset="0"/>
                <a:cs typeface="Helvetica Neue Light" charset="0"/>
              </a:rPr>
              <a:t> that are close together.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24800" y="4445000"/>
            <a:ext cx="1676400" cy="81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ea typeface="Helvetica Neue Light" charset="0"/>
                <a:cs typeface="Helvetica Neue Light" charset="0"/>
                <a:sym typeface="Open Sans"/>
              </a:rPr>
              <a:t>Output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4800" y="4445000"/>
            <a:ext cx="1379728" cy="81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ea typeface="Helvetica Neue Light" charset="0"/>
                <a:cs typeface="Helvetica Neue Light" charset="0"/>
                <a:sym typeface="Open San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7246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works in the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Graph/Network </a:t>
            </a:r>
            <a:r>
              <a:rPr lang="en-US" sz="3600" dirty="0"/>
              <a:t>Embedding</a:t>
            </a:r>
          </a:p>
          <a:p>
            <a:pPr lvl="1"/>
            <a:r>
              <a:rPr lang="en-US" sz="3200" dirty="0" err="1"/>
              <a:t>ISOMap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Tenenbaum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et al., Science’00]</a:t>
            </a:r>
          </a:p>
          <a:p>
            <a:pPr lvl="1"/>
            <a:r>
              <a:rPr lang="en-US" sz="3200" dirty="0"/>
              <a:t>LLE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Roweis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and Saul, Science’00]</a:t>
            </a:r>
          </a:p>
          <a:p>
            <a:pPr lvl="1"/>
            <a:r>
              <a:rPr lang="en-US" sz="3200" dirty="0"/>
              <a:t>Laplacian </a:t>
            </a:r>
            <a:r>
              <a:rPr lang="en-US" altLang="zh-CN" sz="3200" dirty="0" err="1"/>
              <a:t>EigenMap</a:t>
            </a:r>
            <a:r>
              <a:rPr lang="en-US" altLang="zh-CN" sz="3200" dirty="0"/>
              <a:t> 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</a:rPr>
              <a:t>[Belkin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et al., 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</a:rPr>
              <a:t>NIPS’01]</a:t>
            </a:r>
          </a:p>
          <a:p>
            <a:pPr lvl="1"/>
            <a:r>
              <a:rPr lang="en-US" sz="3200" dirty="0"/>
              <a:t>(t)-SNE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Maaten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and Hinton, JMLR’08]</a:t>
            </a:r>
          </a:p>
          <a:p>
            <a:pPr lvl="1"/>
            <a:r>
              <a:rPr lang="en-US" sz="3200" dirty="0" err="1"/>
              <a:t>Deepwalk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Perozzi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et al., KDD’14]	</a:t>
            </a:r>
          </a:p>
          <a:p>
            <a:pPr lvl="1"/>
            <a:r>
              <a:rPr lang="en-US" sz="3200" dirty="0"/>
              <a:t>LINE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[Tang et al., W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</a:rPr>
              <a:t>W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W’15]</a:t>
            </a:r>
          </a:p>
          <a:p>
            <a:pPr lvl="1"/>
            <a:r>
              <a:rPr lang="en-US" sz="3200" dirty="0"/>
              <a:t>Node2vec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[Grover and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Leskovec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, KDD’16]</a:t>
            </a:r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064" y="1630301"/>
            <a:ext cx="8835136" cy="5080000"/>
          </a:xfrm>
        </p:spPr>
        <p:txBody>
          <a:bodyPr>
            <a:normAutofit/>
          </a:bodyPr>
          <a:lstStyle/>
          <a:p>
            <a:r>
              <a:rPr lang="en-US" dirty="0"/>
              <a:t>Assume we have a graph 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G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V</a:t>
            </a:r>
            <a:r>
              <a:rPr lang="en-US" dirty="0"/>
              <a:t> is the vertex set.</a:t>
            </a:r>
          </a:p>
          <a:p>
            <a:pPr lvl="1"/>
            <a:r>
              <a:rPr lang="en-US" b="1" dirty="0">
                <a:latin typeface="Cambria Math" charset="0"/>
                <a:ea typeface="Cambria Math" charset="0"/>
                <a:cs typeface="Cambria Math" charset="0"/>
              </a:rPr>
              <a:t>A</a:t>
            </a:r>
            <a:r>
              <a:rPr lang="en-US" dirty="0"/>
              <a:t> is the adjacency matrix (assume binary).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No node features or extra information is used!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0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Embedding Nodes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7376" y="2633472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321" y="2959712"/>
            <a:ext cx="7990187" cy="3451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1884" y="1393339"/>
            <a:ext cx="8874920" cy="20405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sz="3200" dirty="0">
                <a:ea typeface="Helvetica Neue Light" charset="0"/>
                <a:cs typeface="Helvetica Neue Light" charset="0"/>
                <a:sym typeface="Open Sans"/>
              </a:rPr>
              <a:t>Goal is to encode nodes so that </a:t>
            </a:r>
            <a:r>
              <a:rPr lang="en-US" sz="3200" dirty="0">
                <a:solidFill>
                  <a:schemeClr val="accent2"/>
                </a:solidFill>
                <a:ea typeface="Helvetica Neue Light" charset="0"/>
                <a:cs typeface="Helvetica Neue Light" charset="0"/>
                <a:sym typeface="Open Sans"/>
              </a:rPr>
              <a:t>similarity in the embedding space (e.g., dot product) </a:t>
            </a:r>
            <a:r>
              <a:rPr lang="en-US" sz="3200" dirty="0">
                <a:ea typeface="Helvetica Neue Light" charset="0"/>
                <a:cs typeface="Helvetica Neue Light" charset="0"/>
                <a:sym typeface="Open Sans"/>
              </a:rPr>
              <a:t>approximates </a:t>
            </a:r>
            <a:r>
              <a:rPr lang="en-US" sz="3200" dirty="0">
                <a:solidFill>
                  <a:schemeClr val="accent1"/>
                </a:solidFill>
                <a:ea typeface="Helvetica Neue Light" charset="0"/>
                <a:cs typeface="Helvetica Neue Light" charset="0"/>
                <a:sym typeface="Open Sans"/>
              </a:rPr>
              <a:t>similarity in the original network.  </a:t>
            </a:r>
          </a:p>
        </p:txBody>
      </p:sp>
    </p:spTree>
    <p:extLst>
      <p:ext uri="{BB962C8B-B14F-4D97-AF65-F5344CB8AC3E}">
        <p14:creationId xmlns:p14="http://schemas.microsoft.com/office/powerpoint/2010/main" val="31861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21" y="2657929"/>
            <a:ext cx="7990187" cy="3451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Embedding Nodes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7376" y="2633472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31" y="1680259"/>
            <a:ext cx="4122261" cy="487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7913" y="1586116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r>
              <a:rPr lang="en-US" sz="3200" b="1" dirty="0">
                <a:ea typeface="Helvetica Neue Light" charset="0"/>
                <a:cs typeface="Helvetica Neue Light" charset="0"/>
                <a:sym typeface="Open Sans"/>
              </a:rPr>
              <a:t>Goal: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063636" y="1680260"/>
            <a:ext cx="3747589" cy="3991233"/>
            <a:chOff x="1154727" y="1260194"/>
            <a:chExt cx="2810692" cy="2993425"/>
          </a:xfrm>
        </p:grpSpPr>
        <p:sp>
          <p:nvSpPr>
            <p:cNvPr id="9" name="Rectangle 8"/>
            <p:cNvSpPr/>
            <p:nvPr/>
          </p:nvSpPr>
          <p:spPr>
            <a:xfrm>
              <a:off x="1447800" y="1975104"/>
              <a:ext cx="2470842" cy="3698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54727" y="1260194"/>
              <a:ext cx="2810692" cy="2993425"/>
              <a:chOff x="1154727" y="1260194"/>
              <a:chExt cx="2810692" cy="299342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027287" y="2688879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980510" y="3936748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54727" y="1260194"/>
                <a:ext cx="2016660" cy="389300"/>
              </a:xfrm>
              <a:prstGeom prst="rect">
                <a:avLst/>
              </a:prstGeom>
              <a:solidFill>
                <a:schemeClr val="accent4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462842" y="1882591"/>
                <a:ext cx="2455800" cy="4623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chemeClr val="accent2"/>
                    </a:solidFill>
                    <a:ea typeface="Helvetica Neue Light" charset="0"/>
                    <a:cs typeface="Helvetica Neue Light" charset="0"/>
                    <a:sym typeface="Open Sans"/>
                  </a:rPr>
                  <a:t>Need to define!</a:t>
                </a: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2818245" y="2363270"/>
              <a:ext cx="469900" cy="2875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0" idx="2"/>
            </p:cNvCxnSpPr>
            <p:nvPr/>
          </p:nvCxnSpPr>
          <p:spPr>
            <a:xfrm>
              <a:off x="2690742" y="2344927"/>
              <a:ext cx="436955" cy="14512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2346036" y="1662545"/>
              <a:ext cx="298616" cy="3149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50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26439"/>
            <a:ext cx="9144000" cy="1143000"/>
          </a:xfrm>
        </p:spPr>
        <p:txBody>
          <a:bodyPr/>
          <a:lstStyle/>
          <a:p>
            <a:r>
              <a:rPr lang="en-US" dirty="0"/>
              <a:t>Learning Node </a:t>
            </a:r>
            <a:r>
              <a:rPr lang="en-US" dirty="0" err="1"/>
              <a:t>Embeddings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39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656947" y="1444169"/>
            <a:ext cx="9072351" cy="5134431"/>
          </a:xfrm>
        </p:spPr>
        <p:txBody>
          <a:bodyPr>
            <a:no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b="1" dirty="0"/>
              <a:t>Define an encoder </a:t>
            </a:r>
            <a:r>
              <a:rPr lang="en-US" dirty="0"/>
              <a:t>(i.e., a mapping from nodes to </a:t>
            </a:r>
            <a:r>
              <a:rPr lang="en-US" dirty="0" err="1"/>
              <a:t>embeddings</a:t>
            </a:r>
            <a:r>
              <a:rPr lang="en-US" dirty="0"/>
              <a:t>)</a:t>
            </a:r>
          </a:p>
          <a:p>
            <a:pPr marL="609585" indent="-609585">
              <a:buFont typeface="+mj-lt"/>
              <a:buAutoNum type="arabicPeriod"/>
            </a:pPr>
            <a:r>
              <a:rPr lang="en-US" b="1" dirty="0"/>
              <a:t>Define a node similarity function </a:t>
            </a:r>
            <a:r>
              <a:rPr lang="en-US" dirty="0"/>
              <a:t>(i.e., a measure of similarity in the original network).</a:t>
            </a:r>
          </a:p>
          <a:p>
            <a:pPr marL="609585" indent="-609585">
              <a:buFont typeface="+mj-lt"/>
              <a:buAutoNum type="arabicPeriod"/>
            </a:pPr>
            <a:r>
              <a:rPr lang="en-US" b="1" dirty="0"/>
              <a:t>Optimize the parameters of the encoder so that: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841" y="4011384"/>
            <a:ext cx="5437139" cy="6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0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84425" y="274638"/>
            <a:ext cx="7100888" cy="868362"/>
          </a:xfrm>
        </p:spPr>
        <p:txBody>
          <a:bodyPr/>
          <a:lstStyle/>
          <a:p>
            <a:r>
              <a:rPr lang="en-US" altLang="en-US" smtClean="0">
                <a:solidFill>
                  <a:srgbClr val="CC3300"/>
                </a:solidFill>
                <a:latin typeface="+mn-lt"/>
              </a:rPr>
              <a:t>Networks As Graphs - 2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362200" y="3886201"/>
            <a:ext cx="769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buClrTx/>
              <a:buSzTx/>
              <a:buFontTx/>
              <a:buBlip>
                <a:blip r:embed="rId3"/>
              </a:buBlip>
            </a:pPr>
            <a:r>
              <a:rPr lang="en-US" altLang="en-US" sz="2000">
                <a:latin typeface="+mn-lt"/>
              </a:rPr>
              <a:t>   Networks having no cycles are termed </a:t>
            </a:r>
            <a:r>
              <a:rPr lang="en-US" altLang="en-US" sz="2000">
                <a:solidFill>
                  <a:srgbClr val="CC00FF"/>
                </a:solidFill>
                <a:latin typeface="+mn-lt"/>
              </a:rPr>
              <a:t>trees</a:t>
            </a:r>
            <a:r>
              <a:rPr lang="en-US" altLang="en-US" sz="2000">
                <a:latin typeface="+mn-lt"/>
              </a:rPr>
              <a:t>. The more cycles the</a:t>
            </a:r>
          </a:p>
          <a:p>
            <a:pPr eaLnBrk="1" hangingPunct="1">
              <a:lnSpc>
                <a:spcPct val="13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>
                <a:latin typeface="+mn-lt"/>
              </a:rPr>
              <a:t>       network has, the more </a:t>
            </a:r>
            <a:r>
              <a:rPr lang="en-US" altLang="en-US" sz="2000">
                <a:solidFill>
                  <a:srgbClr val="CC00FF"/>
                </a:solidFill>
                <a:latin typeface="+mn-lt"/>
              </a:rPr>
              <a:t>complex</a:t>
            </a:r>
            <a:r>
              <a:rPr lang="en-US" altLang="en-US" sz="2000">
                <a:latin typeface="+mn-lt"/>
              </a:rPr>
              <a:t> it is.</a:t>
            </a:r>
            <a:endParaRPr lang="en-US" altLang="en-US" sz="2000">
              <a:solidFill>
                <a:srgbClr val="CC3300"/>
              </a:solidFill>
              <a:latin typeface="+mn-lt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38401" y="1447800"/>
            <a:ext cx="7821613" cy="2463800"/>
            <a:chOff x="576" y="912"/>
            <a:chExt cx="4927" cy="1552"/>
          </a:xfrm>
        </p:grpSpPr>
        <p:sp>
          <p:nvSpPr>
            <p:cNvPr id="15451" name="Text Box 5"/>
            <p:cNvSpPr txBox="1">
              <a:spLocks noChangeArrowheads="1"/>
            </p:cNvSpPr>
            <p:nvPr/>
          </p:nvSpPr>
          <p:spPr bwMode="auto">
            <a:xfrm>
              <a:off x="576" y="912"/>
              <a:ext cx="4927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30000"/>
                </a:lnSpc>
                <a:buClrTx/>
                <a:buSzTx/>
                <a:buFontTx/>
                <a:buBlip>
                  <a:blip r:embed="rId3"/>
                </a:buBlip>
              </a:pPr>
              <a:r>
                <a:rPr lang="en-US" altLang="en-US" sz="1800">
                  <a:latin typeface="+mn-lt"/>
                </a:rPr>
                <a:t>  </a:t>
              </a:r>
              <a:r>
                <a:rPr lang="en-US" altLang="en-US" sz="1600">
                  <a:latin typeface="+mn-lt"/>
                </a:rPr>
                <a:t> </a:t>
              </a:r>
              <a:r>
                <a:rPr lang="en-US" altLang="en-US" sz="2000">
                  <a:latin typeface="+mn-lt"/>
                </a:rPr>
                <a:t>A network can be  </a:t>
              </a:r>
              <a:r>
                <a:rPr lang="en-US" altLang="en-US" sz="2000">
                  <a:solidFill>
                    <a:srgbClr val="CC00FF"/>
                  </a:solidFill>
                  <a:latin typeface="+mn-lt"/>
                </a:rPr>
                <a:t>connected</a:t>
              </a:r>
              <a:r>
                <a:rPr lang="en-US" altLang="en-US" sz="2000">
                  <a:latin typeface="+mn-lt"/>
                </a:rPr>
                <a:t> (presented by a single component) or </a:t>
              </a:r>
            </a:p>
            <a:p>
              <a:pPr eaLnBrk="1" hangingPunct="1">
                <a:lnSpc>
                  <a:spcPct val="130000"/>
                </a:lnSpc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2000">
                  <a:solidFill>
                    <a:srgbClr val="CC00FF"/>
                  </a:solidFill>
                  <a:latin typeface="+mn-lt"/>
                </a:rPr>
                <a:t>     disconnected  </a:t>
              </a:r>
              <a:r>
                <a:rPr lang="en-US" altLang="en-US" sz="2000">
                  <a:latin typeface="+mn-lt"/>
                </a:rPr>
                <a:t>(presented by several disjoint components).</a:t>
              </a:r>
            </a:p>
          </p:txBody>
        </p:sp>
        <p:grpSp>
          <p:nvGrpSpPr>
            <p:cNvPr id="15452" name="Group 6"/>
            <p:cNvGrpSpPr>
              <a:grpSpLocks noChangeAspect="1"/>
            </p:cNvGrpSpPr>
            <p:nvPr/>
          </p:nvGrpSpPr>
          <p:grpSpPr bwMode="auto">
            <a:xfrm>
              <a:off x="1200" y="1584"/>
              <a:ext cx="864" cy="598"/>
              <a:chOff x="1056" y="1104"/>
              <a:chExt cx="1248" cy="864"/>
            </a:xfrm>
          </p:grpSpPr>
          <p:sp>
            <p:nvSpPr>
              <p:cNvPr id="15466" name="Oval 7"/>
              <p:cNvSpPr>
                <a:spLocks noChangeAspect="1" noChangeArrowheads="1"/>
              </p:cNvSpPr>
              <p:nvPr/>
            </p:nvSpPr>
            <p:spPr bwMode="auto">
              <a:xfrm>
                <a:off x="1056" y="144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67" name="Oval 8"/>
              <p:cNvSpPr>
                <a:spLocks noChangeAspect="1" noChangeArrowheads="1"/>
              </p:cNvSpPr>
              <p:nvPr/>
            </p:nvSpPr>
            <p:spPr bwMode="auto">
              <a:xfrm>
                <a:off x="1728" y="144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68" name="Oval 9"/>
              <p:cNvSpPr>
                <a:spLocks noChangeAspect="1" noChangeArrowheads="1"/>
              </p:cNvSpPr>
              <p:nvPr/>
            </p:nvSpPr>
            <p:spPr bwMode="auto">
              <a:xfrm>
                <a:off x="1392" y="110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69" name="Oval 10"/>
              <p:cNvSpPr>
                <a:spLocks noChangeAspect="1" noChangeArrowheads="1"/>
              </p:cNvSpPr>
              <p:nvPr/>
            </p:nvSpPr>
            <p:spPr bwMode="auto">
              <a:xfrm>
                <a:off x="1392" y="17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70" name="Oval 11"/>
              <p:cNvSpPr>
                <a:spLocks noChangeAspect="1" noChangeArrowheads="1"/>
              </p:cNvSpPr>
              <p:nvPr/>
            </p:nvSpPr>
            <p:spPr bwMode="auto">
              <a:xfrm>
                <a:off x="2112" y="177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71" name="Oval 12"/>
              <p:cNvSpPr>
                <a:spLocks noChangeAspect="1" noChangeArrowheads="1"/>
              </p:cNvSpPr>
              <p:nvPr/>
            </p:nvSpPr>
            <p:spPr bwMode="auto">
              <a:xfrm>
                <a:off x="2112" y="110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72" name="Freeform 13"/>
              <p:cNvSpPr>
                <a:spLocks noChangeAspect="1"/>
              </p:cNvSpPr>
              <p:nvPr/>
            </p:nvSpPr>
            <p:spPr bwMode="auto">
              <a:xfrm>
                <a:off x="1216" y="1268"/>
                <a:ext cx="200" cy="196"/>
              </a:xfrm>
              <a:custGeom>
                <a:avLst/>
                <a:gdLst>
                  <a:gd name="T0" fmla="*/ 0 w 200"/>
                  <a:gd name="T1" fmla="*/ 196 h 196"/>
                  <a:gd name="T2" fmla="*/ 200 w 200"/>
                  <a:gd name="T3" fmla="*/ 0 h 196"/>
                  <a:gd name="T4" fmla="*/ 0 60000 65536"/>
                  <a:gd name="T5" fmla="*/ 0 60000 65536"/>
                  <a:gd name="T6" fmla="*/ 0 w 200"/>
                  <a:gd name="T7" fmla="*/ 0 h 196"/>
                  <a:gd name="T8" fmla="*/ 200 w 200"/>
                  <a:gd name="T9" fmla="*/ 196 h 1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0" h="196">
                    <a:moveTo>
                      <a:pt x="0" y="196"/>
                    </a:moveTo>
                    <a:lnTo>
                      <a:pt x="20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3" name="Freeform 14"/>
              <p:cNvSpPr>
                <a:spLocks noChangeAspect="1"/>
              </p:cNvSpPr>
              <p:nvPr/>
            </p:nvSpPr>
            <p:spPr bwMode="auto">
              <a:xfrm>
                <a:off x="1584" y="1200"/>
                <a:ext cx="528" cy="4"/>
              </a:xfrm>
              <a:custGeom>
                <a:avLst/>
                <a:gdLst>
                  <a:gd name="T0" fmla="*/ 0 w 528"/>
                  <a:gd name="T1" fmla="*/ 0 h 4"/>
                  <a:gd name="T2" fmla="*/ 528 w 528"/>
                  <a:gd name="T3" fmla="*/ 4 h 4"/>
                  <a:gd name="T4" fmla="*/ 0 60000 65536"/>
                  <a:gd name="T5" fmla="*/ 0 60000 65536"/>
                  <a:gd name="T6" fmla="*/ 0 w 528"/>
                  <a:gd name="T7" fmla="*/ 0 h 4"/>
                  <a:gd name="T8" fmla="*/ 528 w 528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28" h="4">
                    <a:moveTo>
                      <a:pt x="0" y="0"/>
                    </a:moveTo>
                    <a:lnTo>
                      <a:pt x="528" y="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4" name="Freeform 15"/>
              <p:cNvSpPr>
                <a:spLocks noChangeAspect="1"/>
              </p:cNvSpPr>
              <p:nvPr/>
            </p:nvSpPr>
            <p:spPr bwMode="auto">
              <a:xfrm>
                <a:off x="1224" y="1592"/>
                <a:ext cx="196" cy="172"/>
              </a:xfrm>
              <a:custGeom>
                <a:avLst/>
                <a:gdLst>
                  <a:gd name="T0" fmla="*/ 0 w 196"/>
                  <a:gd name="T1" fmla="*/ 0 h 172"/>
                  <a:gd name="T2" fmla="*/ 196 w 196"/>
                  <a:gd name="T3" fmla="*/ 172 h 172"/>
                  <a:gd name="T4" fmla="*/ 0 60000 65536"/>
                  <a:gd name="T5" fmla="*/ 0 60000 65536"/>
                  <a:gd name="T6" fmla="*/ 0 w 196"/>
                  <a:gd name="T7" fmla="*/ 0 h 172"/>
                  <a:gd name="T8" fmla="*/ 196 w 196"/>
                  <a:gd name="T9" fmla="*/ 172 h 17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6" h="172">
                    <a:moveTo>
                      <a:pt x="0" y="0"/>
                    </a:moveTo>
                    <a:lnTo>
                      <a:pt x="196" y="17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5" name="Freeform 16"/>
              <p:cNvSpPr>
                <a:spLocks noChangeAspect="1"/>
              </p:cNvSpPr>
              <p:nvPr/>
            </p:nvSpPr>
            <p:spPr bwMode="auto">
              <a:xfrm>
                <a:off x="1488" y="1296"/>
                <a:ext cx="12" cy="432"/>
              </a:xfrm>
              <a:custGeom>
                <a:avLst/>
                <a:gdLst>
                  <a:gd name="T0" fmla="*/ 0 w 12"/>
                  <a:gd name="T1" fmla="*/ 0 h 432"/>
                  <a:gd name="T2" fmla="*/ 12 w 12"/>
                  <a:gd name="T3" fmla="*/ 432 h 432"/>
                  <a:gd name="T4" fmla="*/ 0 60000 65536"/>
                  <a:gd name="T5" fmla="*/ 0 60000 65536"/>
                  <a:gd name="T6" fmla="*/ 0 w 12"/>
                  <a:gd name="T7" fmla="*/ 0 h 432"/>
                  <a:gd name="T8" fmla="*/ 12 w 12"/>
                  <a:gd name="T9" fmla="*/ 432 h 4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432">
                    <a:moveTo>
                      <a:pt x="0" y="0"/>
                    </a:moveTo>
                    <a:lnTo>
                      <a:pt x="12" y="43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6" name="Freeform 17"/>
              <p:cNvSpPr>
                <a:spLocks noChangeAspect="1"/>
              </p:cNvSpPr>
              <p:nvPr/>
            </p:nvSpPr>
            <p:spPr bwMode="auto">
              <a:xfrm>
                <a:off x="1572" y="1612"/>
                <a:ext cx="184" cy="156"/>
              </a:xfrm>
              <a:custGeom>
                <a:avLst/>
                <a:gdLst>
                  <a:gd name="T0" fmla="*/ 0 w 184"/>
                  <a:gd name="T1" fmla="*/ 156 h 156"/>
                  <a:gd name="T2" fmla="*/ 184 w 184"/>
                  <a:gd name="T3" fmla="*/ 0 h 156"/>
                  <a:gd name="T4" fmla="*/ 0 60000 65536"/>
                  <a:gd name="T5" fmla="*/ 0 60000 65536"/>
                  <a:gd name="T6" fmla="*/ 0 w 184"/>
                  <a:gd name="T7" fmla="*/ 0 h 156"/>
                  <a:gd name="T8" fmla="*/ 184 w 184"/>
                  <a:gd name="T9" fmla="*/ 156 h 1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4" h="156">
                    <a:moveTo>
                      <a:pt x="0" y="156"/>
                    </a:moveTo>
                    <a:lnTo>
                      <a:pt x="184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7" name="Freeform 18"/>
              <p:cNvSpPr>
                <a:spLocks noChangeAspect="1"/>
              </p:cNvSpPr>
              <p:nvPr/>
            </p:nvSpPr>
            <p:spPr bwMode="auto">
              <a:xfrm>
                <a:off x="1552" y="1268"/>
                <a:ext cx="208" cy="196"/>
              </a:xfrm>
              <a:custGeom>
                <a:avLst/>
                <a:gdLst>
                  <a:gd name="T0" fmla="*/ 0 w 208"/>
                  <a:gd name="T1" fmla="*/ 0 h 196"/>
                  <a:gd name="T2" fmla="*/ 208 w 208"/>
                  <a:gd name="T3" fmla="*/ 196 h 196"/>
                  <a:gd name="T4" fmla="*/ 0 60000 65536"/>
                  <a:gd name="T5" fmla="*/ 0 60000 65536"/>
                  <a:gd name="T6" fmla="*/ 0 w 208"/>
                  <a:gd name="T7" fmla="*/ 0 h 196"/>
                  <a:gd name="T8" fmla="*/ 208 w 208"/>
                  <a:gd name="T9" fmla="*/ 196 h 1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8" h="196">
                    <a:moveTo>
                      <a:pt x="0" y="0"/>
                    </a:moveTo>
                    <a:lnTo>
                      <a:pt x="208" y="19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8" name="Freeform 19"/>
              <p:cNvSpPr>
                <a:spLocks noChangeAspect="1"/>
              </p:cNvSpPr>
              <p:nvPr/>
            </p:nvSpPr>
            <p:spPr bwMode="auto">
              <a:xfrm>
                <a:off x="1892" y="1268"/>
                <a:ext cx="240" cy="196"/>
              </a:xfrm>
              <a:custGeom>
                <a:avLst/>
                <a:gdLst>
                  <a:gd name="T0" fmla="*/ 0 w 240"/>
                  <a:gd name="T1" fmla="*/ 196 h 196"/>
                  <a:gd name="T2" fmla="*/ 240 w 240"/>
                  <a:gd name="T3" fmla="*/ 0 h 196"/>
                  <a:gd name="T4" fmla="*/ 0 60000 65536"/>
                  <a:gd name="T5" fmla="*/ 0 60000 65536"/>
                  <a:gd name="T6" fmla="*/ 0 w 240"/>
                  <a:gd name="T7" fmla="*/ 0 h 196"/>
                  <a:gd name="T8" fmla="*/ 240 w 240"/>
                  <a:gd name="T9" fmla="*/ 196 h 1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40" h="196">
                    <a:moveTo>
                      <a:pt x="0" y="196"/>
                    </a:moveTo>
                    <a:lnTo>
                      <a:pt x="24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9" name="Freeform 20"/>
              <p:cNvSpPr>
                <a:spLocks noChangeAspect="1"/>
              </p:cNvSpPr>
              <p:nvPr/>
            </p:nvSpPr>
            <p:spPr bwMode="auto">
              <a:xfrm>
                <a:off x="1896" y="1596"/>
                <a:ext cx="244" cy="212"/>
              </a:xfrm>
              <a:custGeom>
                <a:avLst/>
                <a:gdLst>
                  <a:gd name="T0" fmla="*/ 0 w 244"/>
                  <a:gd name="T1" fmla="*/ 0 h 212"/>
                  <a:gd name="T2" fmla="*/ 244 w 244"/>
                  <a:gd name="T3" fmla="*/ 212 h 212"/>
                  <a:gd name="T4" fmla="*/ 0 60000 65536"/>
                  <a:gd name="T5" fmla="*/ 0 60000 65536"/>
                  <a:gd name="T6" fmla="*/ 0 w 244"/>
                  <a:gd name="T7" fmla="*/ 0 h 212"/>
                  <a:gd name="T8" fmla="*/ 244 w 244"/>
                  <a:gd name="T9" fmla="*/ 212 h 2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44" h="212">
                    <a:moveTo>
                      <a:pt x="0" y="0"/>
                    </a:moveTo>
                    <a:lnTo>
                      <a:pt x="244" y="2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453" name="Oval 21"/>
            <p:cNvSpPr>
              <a:spLocks noChangeAspect="1" noChangeArrowheads="1"/>
            </p:cNvSpPr>
            <p:nvPr/>
          </p:nvSpPr>
          <p:spPr bwMode="auto">
            <a:xfrm>
              <a:off x="2928" y="1812"/>
              <a:ext cx="130" cy="13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5454" name="Oval 22"/>
            <p:cNvSpPr>
              <a:spLocks noChangeAspect="1" noChangeArrowheads="1"/>
            </p:cNvSpPr>
            <p:nvPr/>
          </p:nvSpPr>
          <p:spPr bwMode="auto">
            <a:xfrm>
              <a:off x="3384" y="1812"/>
              <a:ext cx="130" cy="13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5455" name="Oval 23"/>
            <p:cNvSpPr>
              <a:spLocks noChangeAspect="1" noChangeArrowheads="1"/>
            </p:cNvSpPr>
            <p:nvPr/>
          </p:nvSpPr>
          <p:spPr bwMode="auto">
            <a:xfrm>
              <a:off x="3156" y="1584"/>
              <a:ext cx="130" cy="13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5456" name="Oval 24"/>
            <p:cNvSpPr>
              <a:spLocks noChangeAspect="1" noChangeArrowheads="1"/>
            </p:cNvSpPr>
            <p:nvPr/>
          </p:nvSpPr>
          <p:spPr bwMode="auto">
            <a:xfrm>
              <a:off x="3156" y="2007"/>
              <a:ext cx="130" cy="13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5457" name="Oval 25"/>
            <p:cNvSpPr>
              <a:spLocks noChangeAspect="1" noChangeArrowheads="1"/>
            </p:cNvSpPr>
            <p:nvPr/>
          </p:nvSpPr>
          <p:spPr bwMode="auto">
            <a:xfrm>
              <a:off x="3644" y="2039"/>
              <a:ext cx="130" cy="13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5458" name="Oval 26"/>
            <p:cNvSpPr>
              <a:spLocks noChangeAspect="1" noChangeArrowheads="1"/>
            </p:cNvSpPr>
            <p:nvPr/>
          </p:nvSpPr>
          <p:spPr bwMode="auto">
            <a:xfrm>
              <a:off x="3644" y="1584"/>
              <a:ext cx="130" cy="13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5459" name="Freeform 27"/>
            <p:cNvSpPr>
              <a:spLocks noChangeAspect="1"/>
            </p:cNvSpPr>
            <p:nvPr/>
          </p:nvSpPr>
          <p:spPr bwMode="auto">
            <a:xfrm>
              <a:off x="3036" y="1695"/>
              <a:ext cx="136" cy="133"/>
            </a:xfrm>
            <a:custGeom>
              <a:avLst/>
              <a:gdLst>
                <a:gd name="T0" fmla="*/ 0 w 200"/>
                <a:gd name="T1" fmla="*/ 1 h 196"/>
                <a:gd name="T2" fmla="*/ 1 w 200"/>
                <a:gd name="T3" fmla="*/ 0 h 196"/>
                <a:gd name="T4" fmla="*/ 0 60000 65536"/>
                <a:gd name="T5" fmla="*/ 0 60000 65536"/>
                <a:gd name="T6" fmla="*/ 0 w 200"/>
                <a:gd name="T7" fmla="*/ 0 h 196"/>
                <a:gd name="T8" fmla="*/ 200 w 200"/>
                <a:gd name="T9" fmla="*/ 196 h 1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0" h="196">
                  <a:moveTo>
                    <a:pt x="0" y="196"/>
                  </a:moveTo>
                  <a:lnTo>
                    <a:pt x="20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0" name="Freeform 28"/>
            <p:cNvSpPr>
              <a:spLocks noChangeAspect="1"/>
            </p:cNvSpPr>
            <p:nvPr/>
          </p:nvSpPr>
          <p:spPr bwMode="auto">
            <a:xfrm>
              <a:off x="3286" y="1649"/>
              <a:ext cx="358" cy="3"/>
            </a:xfrm>
            <a:custGeom>
              <a:avLst/>
              <a:gdLst>
                <a:gd name="T0" fmla="*/ 0 w 528"/>
                <a:gd name="T1" fmla="*/ 0 h 4"/>
                <a:gd name="T2" fmla="*/ 1 w 528"/>
                <a:gd name="T3" fmla="*/ 2 h 4"/>
                <a:gd name="T4" fmla="*/ 0 60000 65536"/>
                <a:gd name="T5" fmla="*/ 0 60000 65536"/>
                <a:gd name="T6" fmla="*/ 0 w 528"/>
                <a:gd name="T7" fmla="*/ 0 h 4"/>
                <a:gd name="T8" fmla="*/ 528 w 528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8" h="4">
                  <a:moveTo>
                    <a:pt x="0" y="0"/>
                  </a:moveTo>
                  <a:lnTo>
                    <a:pt x="528" y="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1" name="Freeform 29"/>
            <p:cNvSpPr>
              <a:spLocks noChangeAspect="1"/>
            </p:cNvSpPr>
            <p:nvPr/>
          </p:nvSpPr>
          <p:spPr bwMode="auto">
            <a:xfrm>
              <a:off x="3264" y="1695"/>
              <a:ext cx="141" cy="133"/>
            </a:xfrm>
            <a:custGeom>
              <a:avLst/>
              <a:gdLst>
                <a:gd name="T0" fmla="*/ 0 w 208"/>
                <a:gd name="T1" fmla="*/ 0 h 196"/>
                <a:gd name="T2" fmla="*/ 1 w 208"/>
                <a:gd name="T3" fmla="*/ 1 h 196"/>
                <a:gd name="T4" fmla="*/ 0 60000 65536"/>
                <a:gd name="T5" fmla="*/ 0 60000 65536"/>
                <a:gd name="T6" fmla="*/ 0 w 208"/>
                <a:gd name="T7" fmla="*/ 0 h 196"/>
                <a:gd name="T8" fmla="*/ 208 w 208"/>
                <a:gd name="T9" fmla="*/ 196 h 1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8" h="196">
                  <a:moveTo>
                    <a:pt x="0" y="0"/>
                  </a:moveTo>
                  <a:lnTo>
                    <a:pt x="208" y="19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2" name="Freeform 30"/>
            <p:cNvSpPr>
              <a:spLocks noChangeAspect="1"/>
            </p:cNvSpPr>
            <p:nvPr/>
          </p:nvSpPr>
          <p:spPr bwMode="auto">
            <a:xfrm>
              <a:off x="3495" y="1695"/>
              <a:ext cx="162" cy="133"/>
            </a:xfrm>
            <a:custGeom>
              <a:avLst/>
              <a:gdLst>
                <a:gd name="T0" fmla="*/ 0 w 240"/>
                <a:gd name="T1" fmla="*/ 1 h 196"/>
                <a:gd name="T2" fmla="*/ 1 w 240"/>
                <a:gd name="T3" fmla="*/ 0 h 196"/>
                <a:gd name="T4" fmla="*/ 0 60000 65536"/>
                <a:gd name="T5" fmla="*/ 0 60000 65536"/>
                <a:gd name="T6" fmla="*/ 0 w 240"/>
                <a:gd name="T7" fmla="*/ 0 h 196"/>
                <a:gd name="T8" fmla="*/ 240 w 240"/>
                <a:gd name="T9" fmla="*/ 196 h 1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0" h="196">
                  <a:moveTo>
                    <a:pt x="0" y="196"/>
                  </a:moveTo>
                  <a:lnTo>
                    <a:pt x="24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3" name="Text Box 31"/>
            <p:cNvSpPr txBox="1">
              <a:spLocks noChangeAspect="1" noChangeArrowheads="1"/>
            </p:cNvSpPr>
            <p:nvPr/>
          </p:nvSpPr>
          <p:spPr bwMode="auto">
            <a:xfrm>
              <a:off x="3377" y="2186"/>
              <a:ext cx="11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200">
                <a:latin typeface="+mn-lt"/>
              </a:endParaRPr>
            </a:p>
          </p:txBody>
        </p:sp>
        <p:sp>
          <p:nvSpPr>
            <p:cNvPr id="15464" name="Text Box 32"/>
            <p:cNvSpPr txBox="1">
              <a:spLocks noChangeArrowheads="1"/>
            </p:cNvSpPr>
            <p:nvPr/>
          </p:nvSpPr>
          <p:spPr bwMode="auto">
            <a:xfrm>
              <a:off x="1286" y="2231"/>
              <a:ext cx="7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CC00FF"/>
                  </a:solidFill>
                  <a:latin typeface="+mn-lt"/>
                </a:rPr>
                <a:t>connected</a:t>
              </a:r>
            </a:p>
          </p:txBody>
        </p:sp>
        <p:sp>
          <p:nvSpPr>
            <p:cNvPr id="15465" name="Text Box 33"/>
            <p:cNvSpPr txBox="1">
              <a:spLocks noChangeArrowheads="1"/>
            </p:cNvSpPr>
            <p:nvPr/>
          </p:nvSpPr>
          <p:spPr bwMode="auto">
            <a:xfrm>
              <a:off x="2822" y="2231"/>
              <a:ext cx="9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CC00FF"/>
                  </a:solidFill>
                  <a:latin typeface="+mn-lt"/>
                </a:rPr>
                <a:t>disconnected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2667000" y="4800600"/>
            <a:ext cx="6159500" cy="749300"/>
            <a:chOff x="720" y="3024"/>
            <a:chExt cx="3880" cy="472"/>
          </a:xfrm>
        </p:grpSpPr>
        <p:grpSp>
          <p:nvGrpSpPr>
            <p:cNvPr id="15420" name="Group 35"/>
            <p:cNvGrpSpPr>
              <a:grpSpLocks/>
            </p:cNvGrpSpPr>
            <p:nvPr/>
          </p:nvGrpSpPr>
          <p:grpSpPr bwMode="auto">
            <a:xfrm>
              <a:off x="1344" y="3216"/>
              <a:ext cx="1048" cy="88"/>
              <a:chOff x="3988" y="676"/>
              <a:chExt cx="1048" cy="88"/>
            </a:xfrm>
          </p:grpSpPr>
          <p:sp>
            <p:nvSpPr>
              <p:cNvPr id="15442" name="Oval 36"/>
              <p:cNvSpPr>
                <a:spLocks noChangeArrowheads="1"/>
              </p:cNvSpPr>
              <p:nvPr/>
            </p:nvSpPr>
            <p:spPr bwMode="auto">
              <a:xfrm>
                <a:off x="398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43" name="Oval 37"/>
              <p:cNvSpPr>
                <a:spLocks noChangeArrowheads="1"/>
              </p:cNvSpPr>
              <p:nvPr/>
            </p:nvSpPr>
            <p:spPr bwMode="auto">
              <a:xfrm>
                <a:off x="422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44" name="Oval 38"/>
              <p:cNvSpPr>
                <a:spLocks noChangeArrowheads="1"/>
              </p:cNvSpPr>
              <p:nvPr/>
            </p:nvSpPr>
            <p:spPr bwMode="auto">
              <a:xfrm>
                <a:off x="446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45" name="Oval 39"/>
              <p:cNvSpPr>
                <a:spLocks noChangeArrowheads="1"/>
              </p:cNvSpPr>
              <p:nvPr/>
            </p:nvSpPr>
            <p:spPr bwMode="auto">
              <a:xfrm>
                <a:off x="470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46" name="Oval 40"/>
              <p:cNvSpPr>
                <a:spLocks noChangeArrowheads="1"/>
              </p:cNvSpPr>
              <p:nvPr/>
            </p:nvSpPr>
            <p:spPr bwMode="auto">
              <a:xfrm>
                <a:off x="494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47" name="Line 41"/>
              <p:cNvSpPr>
                <a:spLocks noChangeShapeType="1"/>
              </p:cNvSpPr>
              <p:nvPr/>
            </p:nvSpPr>
            <p:spPr bwMode="auto">
              <a:xfrm>
                <a:off x="4080" y="72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8" name="Line 42"/>
              <p:cNvSpPr>
                <a:spLocks noChangeShapeType="1"/>
              </p:cNvSpPr>
              <p:nvPr/>
            </p:nvSpPr>
            <p:spPr bwMode="auto">
              <a:xfrm>
                <a:off x="4320" y="72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9" name="Line 43"/>
              <p:cNvSpPr>
                <a:spLocks noChangeShapeType="1"/>
              </p:cNvSpPr>
              <p:nvPr/>
            </p:nvSpPr>
            <p:spPr bwMode="auto">
              <a:xfrm>
                <a:off x="4560" y="72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0" name="Line 44"/>
              <p:cNvSpPr>
                <a:spLocks noChangeShapeType="1"/>
              </p:cNvSpPr>
              <p:nvPr/>
            </p:nvSpPr>
            <p:spPr bwMode="auto">
              <a:xfrm>
                <a:off x="4800" y="72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21" name="Group 45"/>
            <p:cNvGrpSpPr>
              <a:grpSpLocks/>
            </p:cNvGrpSpPr>
            <p:nvPr/>
          </p:nvGrpSpPr>
          <p:grpSpPr bwMode="auto">
            <a:xfrm>
              <a:off x="2832" y="3024"/>
              <a:ext cx="804" cy="280"/>
              <a:chOff x="2308" y="3028"/>
              <a:chExt cx="804" cy="280"/>
            </a:xfrm>
          </p:grpSpPr>
          <p:sp>
            <p:nvSpPr>
              <p:cNvPr id="15433" name="Oval 46"/>
              <p:cNvSpPr>
                <a:spLocks noChangeArrowheads="1"/>
              </p:cNvSpPr>
              <p:nvPr/>
            </p:nvSpPr>
            <p:spPr bwMode="auto">
              <a:xfrm>
                <a:off x="2308" y="3220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34" name="Oval 47"/>
              <p:cNvSpPr>
                <a:spLocks noChangeArrowheads="1"/>
              </p:cNvSpPr>
              <p:nvPr/>
            </p:nvSpPr>
            <p:spPr bwMode="auto">
              <a:xfrm>
                <a:off x="2548" y="3220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35" name="Oval 48"/>
              <p:cNvSpPr>
                <a:spLocks noChangeArrowheads="1"/>
              </p:cNvSpPr>
              <p:nvPr/>
            </p:nvSpPr>
            <p:spPr bwMode="auto">
              <a:xfrm>
                <a:off x="2788" y="3220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36" name="Line 49"/>
              <p:cNvSpPr>
                <a:spLocks noChangeShapeType="1"/>
              </p:cNvSpPr>
              <p:nvPr/>
            </p:nvSpPr>
            <p:spPr bwMode="auto">
              <a:xfrm>
                <a:off x="2400" y="326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7" name="Line 50"/>
              <p:cNvSpPr>
                <a:spLocks noChangeShapeType="1"/>
              </p:cNvSpPr>
              <p:nvPr/>
            </p:nvSpPr>
            <p:spPr bwMode="auto">
              <a:xfrm>
                <a:off x="2640" y="326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8" name="Line 51"/>
              <p:cNvSpPr>
                <a:spLocks noChangeShapeType="1"/>
              </p:cNvSpPr>
              <p:nvPr/>
            </p:nvSpPr>
            <p:spPr bwMode="auto">
              <a:xfrm>
                <a:off x="2880" y="326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9" name="Oval 52"/>
              <p:cNvSpPr>
                <a:spLocks noChangeArrowheads="1"/>
              </p:cNvSpPr>
              <p:nvPr/>
            </p:nvSpPr>
            <p:spPr bwMode="auto">
              <a:xfrm>
                <a:off x="2548" y="3028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40" name="Line 53"/>
              <p:cNvSpPr>
                <a:spLocks noChangeShapeType="1"/>
              </p:cNvSpPr>
              <p:nvPr/>
            </p:nvSpPr>
            <p:spPr bwMode="auto">
              <a:xfrm>
                <a:off x="2592" y="312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1" name="Oval 54"/>
              <p:cNvSpPr>
                <a:spLocks noChangeArrowheads="1"/>
              </p:cNvSpPr>
              <p:nvPr/>
            </p:nvSpPr>
            <p:spPr bwMode="auto">
              <a:xfrm>
                <a:off x="3024" y="321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</p:grpSp>
        <p:grpSp>
          <p:nvGrpSpPr>
            <p:cNvPr id="15422" name="Group 55"/>
            <p:cNvGrpSpPr>
              <a:grpSpLocks/>
            </p:cNvGrpSpPr>
            <p:nvPr/>
          </p:nvGrpSpPr>
          <p:grpSpPr bwMode="auto">
            <a:xfrm>
              <a:off x="4032" y="3024"/>
              <a:ext cx="568" cy="472"/>
              <a:chOff x="3840" y="3024"/>
              <a:chExt cx="568" cy="472"/>
            </a:xfrm>
          </p:grpSpPr>
          <p:sp>
            <p:nvSpPr>
              <p:cNvPr id="15424" name="Oval 56"/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25" name="Oval 57"/>
              <p:cNvSpPr>
                <a:spLocks noChangeArrowheads="1"/>
              </p:cNvSpPr>
              <p:nvPr/>
            </p:nvSpPr>
            <p:spPr bwMode="auto">
              <a:xfrm>
                <a:off x="4080" y="321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26" name="Oval 58"/>
              <p:cNvSpPr>
                <a:spLocks noChangeArrowheads="1"/>
              </p:cNvSpPr>
              <p:nvPr/>
            </p:nvSpPr>
            <p:spPr bwMode="auto">
              <a:xfrm>
                <a:off x="4320" y="321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27" name="Line 59"/>
              <p:cNvSpPr>
                <a:spLocks noChangeShapeType="1"/>
              </p:cNvSpPr>
              <p:nvPr/>
            </p:nvSpPr>
            <p:spPr bwMode="auto">
              <a:xfrm>
                <a:off x="3932" y="326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60"/>
              <p:cNvSpPr>
                <a:spLocks noChangeShapeType="1"/>
              </p:cNvSpPr>
              <p:nvPr/>
            </p:nvSpPr>
            <p:spPr bwMode="auto">
              <a:xfrm>
                <a:off x="4172" y="326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Oval 61"/>
              <p:cNvSpPr>
                <a:spLocks noChangeArrowheads="1"/>
              </p:cNvSpPr>
              <p:nvPr/>
            </p:nvSpPr>
            <p:spPr bwMode="auto">
              <a:xfrm>
                <a:off x="4080" y="3024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>
                <a:off x="4124" y="3116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>
                <a:off x="4124" y="330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2" name="Oval 64"/>
              <p:cNvSpPr>
                <a:spLocks noChangeArrowheads="1"/>
              </p:cNvSpPr>
              <p:nvPr/>
            </p:nvSpPr>
            <p:spPr bwMode="auto">
              <a:xfrm>
                <a:off x="4080" y="3408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</p:grpSp>
        <p:sp>
          <p:nvSpPr>
            <p:cNvPr id="15423" name="Text Box 65"/>
            <p:cNvSpPr txBox="1">
              <a:spLocks noChangeArrowheads="1"/>
            </p:cNvSpPr>
            <p:nvPr/>
          </p:nvSpPr>
          <p:spPr bwMode="auto">
            <a:xfrm>
              <a:off x="720" y="3120"/>
              <a:ext cx="4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CC00FF"/>
                  </a:solidFill>
                  <a:latin typeface="+mn-lt"/>
                </a:rPr>
                <a:t>trees</a:t>
              </a:r>
            </a:p>
          </p:txBody>
        </p:sp>
      </p:grp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2362200" y="5562600"/>
            <a:ext cx="7056438" cy="827088"/>
            <a:chOff x="528" y="3504"/>
            <a:chExt cx="4445" cy="521"/>
          </a:xfrm>
        </p:grpSpPr>
        <p:grpSp>
          <p:nvGrpSpPr>
            <p:cNvPr id="15367" name="Group 67"/>
            <p:cNvGrpSpPr>
              <a:grpSpLocks/>
            </p:cNvGrpSpPr>
            <p:nvPr/>
          </p:nvGrpSpPr>
          <p:grpSpPr bwMode="auto">
            <a:xfrm>
              <a:off x="1776" y="3504"/>
              <a:ext cx="507" cy="473"/>
              <a:chOff x="2268" y="3455"/>
              <a:chExt cx="507" cy="473"/>
            </a:xfrm>
          </p:grpSpPr>
          <p:sp>
            <p:nvSpPr>
              <p:cNvPr id="15410" name="Oval 68"/>
              <p:cNvSpPr>
                <a:spLocks noChangeArrowheads="1"/>
              </p:cNvSpPr>
              <p:nvPr/>
            </p:nvSpPr>
            <p:spPr bwMode="auto">
              <a:xfrm>
                <a:off x="2359" y="3840"/>
                <a:ext cx="85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11" name="Oval 69"/>
              <p:cNvSpPr>
                <a:spLocks noChangeArrowheads="1"/>
              </p:cNvSpPr>
              <p:nvPr/>
            </p:nvSpPr>
            <p:spPr bwMode="auto">
              <a:xfrm>
                <a:off x="2592" y="3840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12" name="Line 70"/>
              <p:cNvSpPr>
                <a:spLocks noChangeShapeType="1"/>
              </p:cNvSpPr>
              <p:nvPr/>
            </p:nvSpPr>
            <p:spPr bwMode="auto">
              <a:xfrm>
                <a:off x="2448" y="3885"/>
                <a:ext cx="1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3" name="Oval 71"/>
              <p:cNvSpPr>
                <a:spLocks noChangeArrowheads="1"/>
              </p:cNvSpPr>
              <p:nvPr/>
            </p:nvSpPr>
            <p:spPr bwMode="auto">
              <a:xfrm>
                <a:off x="2268" y="3653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14" name="Oval 72"/>
              <p:cNvSpPr>
                <a:spLocks noChangeArrowheads="1"/>
              </p:cNvSpPr>
              <p:nvPr/>
            </p:nvSpPr>
            <p:spPr bwMode="auto">
              <a:xfrm>
                <a:off x="2688" y="3649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15" name="Oval 73"/>
              <p:cNvSpPr>
                <a:spLocks noChangeArrowheads="1"/>
              </p:cNvSpPr>
              <p:nvPr/>
            </p:nvSpPr>
            <p:spPr bwMode="auto">
              <a:xfrm>
                <a:off x="2500" y="3455"/>
                <a:ext cx="84" cy="9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16" name="Line 74"/>
              <p:cNvSpPr>
                <a:spLocks noChangeShapeType="1"/>
              </p:cNvSpPr>
              <p:nvPr/>
            </p:nvSpPr>
            <p:spPr bwMode="auto">
              <a:xfrm>
                <a:off x="2320" y="3730"/>
                <a:ext cx="68" cy="1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7" name="Line 75"/>
              <p:cNvSpPr>
                <a:spLocks noChangeShapeType="1"/>
              </p:cNvSpPr>
              <p:nvPr/>
            </p:nvSpPr>
            <p:spPr bwMode="auto">
              <a:xfrm>
                <a:off x="2574" y="3532"/>
                <a:ext cx="152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Line 76"/>
              <p:cNvSpPr>
                <a:spLocks noChangeShapeType="1"/>
              </p:cNvSpPr>
              <p:nvPr/>
            </p:nvSpPr>
            <p:spPr bwMode="auto">
              <a:xfrm flipV="1">
                <a:off x="2343" y="3530"/>
                <a:ext cx="165" cy="1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9" name="Line 77"/>
              <p:cNvSpPr>
                <a:spLocks noChangeShapeType="1"/>
              </p:cNvSpPr>
              <p:nvPr/>
            </p:nvSpPr>
            <p:spPr bwMode="auto">
              <a:xfrm flipH="1">
                <a:off x="2650" y="3730"/>
                <a:ext cx="69" cy="1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68" name="Group 78"/>
            <p:cNvGrpSpPr>
              <a:grpSpLocks/>
            </p:cNvGrpSpPr>
            <p:nvPr/>
          </p:nvGrpSpPr>
          <p:grpSpPr bwMode="auto">
            <a:xfrm>
              <a:off x="2688" y="3648"/>
              <a:ext cx="571" cy="323"/>
              <a:chOff x="628" y="2261"/>
              <a:chExt cx="571" cy="323"/>
            </a:xfrm>
          </p:grpSpPr>
          <p:sp>
            <p:nvSpPr>
              <p:cNvPr id="15399" name="Oval 79"/>
              <p:cNvSpPr>
                <a:spLocks noChangeArrowheads="1"/>
              </p:cNvSpPr>
              <p:nvPr/>
            </p:nvSpPr>
            <p:spPr bwMode="auto">
              <a:xfrm>
                <a:off x="629" y="2261"/>
                <a:ext cx="90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00" name="Line 80"/>
              <p:cNvSpPr>
                <a:spLocks noChangeShapeType="1"/>
              </p:cNvSpPr>
              <p:nvPr/>
            </p:nvSpPr>
            <p:spPr bwMode="auto">
              <a:xfrm>
                <a:off x="671" y="2355"/>
                <a:ext cx="2" cy="13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1" name="Oval 81"/>
              <p:cNvSpPr>
                <a:spLocks noChangeArrowheads="1"/>
              </p:cNvSpPr>
              <p:nvPr/>
            </p:nvSpPr>
            <p:spPr bwMode="auto">
              <a:xfrm>
                <a:off x="628" y="2496"/>
                <a:ext cx="92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02" name="Oval 82"/>
              <p:cNvSpPr>
                <a:spLocks noChangeArrowheads="1"/>
              </p:cNvSpPr>
              <p:nvPr/>
            </p:nvSpPr>
            <p:spPr bwMode="auto">
              <a:xfrm>
                <a:off x="865" y="2261"/>
                <a:ext cx="90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03" name="Oval 83"/>
              <p:cNvSpPr>
                <a:spLocks noChangeArrowheads="1"/>
              </p:cNvSpPr>
              <p:nvPr/>
            </p:nvSpPr>
            <p:spPr bwMode="auto">
              <a:xfrm>
                <a:off x="864" y="2496"/>
                <a:ext cx="92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04" name="Line 84"/>
              <p:cNvSpPr>
                <a:spLocks noChangeShapeType="1"/>
              </p:cNvSpPr>
              <p:nvPr/>
            </p:nvSpPr>
            <p:spPr bwMode="auto">
              <a:xfrm>
                <a:off x="911" y="2355"/>
                <a:ext cx="2" cy="13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5" name="Oval 85"/>
              <p:cNvSpPr>
                <a:spLocks noChangeArrowheads="1"/>
              </p:cNvSpPr>
              <p:nvPr/>
            </p:nvSpPr>
            <p:spPr bwMode="auto">
              <a:xfrm>
                <a:off x="1109" y="2357"/>
                <a:ext cx="90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406" name="Line 86"/>
              <p:cNvSpPr>
                <a:spLocks noChangeShapeType="1"/>
              </p:cNvSpPr>
              <p:nvPr/>
            </p:nvSpPr>
            <p:spPr bwMode="auto">
              <a:xfrm>
                <a:off x="952" y="2314"/>
                <a:ext cx="160" cy="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7" name="Line 87"/>
              <p:cNvSpPr>
                <a:spLocks noChangeShapeType="1"/>
              </p:cNvSpPr>
              <p:nvPr/>
            </p:nvSpPr>
            <p:spPr bwMode="auto">
              <a:xfrm flipV="1">
                <a:off x="948" y="2420"/>
                <a:ext cx="165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8" name="Line 88"/>
              <p:cNvSpPr>
                <a:spLocks noChangeShapeType="1"/>
              </p:cNvSpPr>
              <p:nvPr/>
            </p:nvSpPr>
            <p:spPr bwMode="auto">
              <a:xfrm>
                <a:off x="720" y="230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9" name="Line 89"/>
              <p:cNvSpPr>
                <a:spLocks noChangeShapeType="1"/>
              </p:cNvSpPr>
              <p:nvPr/>
            </p:nvSpPr>
            <p:spPr bwMode="auto">
              <a:xfrm>
                <a:off x="720" y="254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69" name="Group 90"/>
            <p:cNvGrpSpPr>
              <a:grpSpLocks/>
            </p:cNvGrpSpPr>
            <p:nvPr/>
          </p:nvGrpSpPr>
          <p:grpSpPr bwMode="auto">
            <a:xfrm>
              <a:off x="3552" y="3648"/>
              <a:ext cx="560" cy="279"/>
              <a:chOff x="4272" y="2257"/>
              <a:chExt cx="560" cy="279"/>
            </a:xfrm>
          </p:grpSpPr>
          <p:sp>
            <p:nvSpPr>
              <p:cNvPr id="15385" name="Oval 91"/>
              <p:cNvSpPr>
                <a:spLocks noChangeArrowheads="1"/>
              </p:cNvSpPr>
              <p:nvPr/>
            </p:nvSpPr>
            <p:spPr bwMode="auto">
              <a:xfrm>
                <a:off x="4272" y="2448"/>
                <a:ext cx="85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86" name="Oval 92"/>
              <p:cNvSpPr>
                <a:spLocks noChangeArrowheads="1"/>
              </p:cNvSpPr>
              <p:nvPr/>
            </p:nvSpPr>
            <p:spPr bwMode="auto">
              <a:xfrm>
                <a:off x="4509" y="2448"/>
                <a:ext cx="86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87" name="Oval 93"/>
              <p:cNvSpPr>
                <a:spLocks noChangeArrowheads="1"/>
              </p:cNvSpPr>
              <p:nvPr/>
            </p:nvSpPr>
            <p:spPr bwMode="auto">
              <a:xfrm>
                <a:off x="4744" y="2448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88" name="Line 94"/>
              <p:cNvSpPr>
                <a:spLocks noChangeShapeType="1"/>
              </p:cNvSpPr>
              <p:nvPr/>
            </p:nvSpPr>
            <p:spPr bwMode="auto">
              <a:xfrm>
                <a:off x="4361" y="2493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9" name="Line 95"/>
              <p:cNvSpPr>
                <a:spLocks noChangeShapeType="1"/>
              </p:cNvSpPr>
              <p:nvPr/>
            </p:nvSpPr>
            <p:spPr bwMode="auto">
              <a:xfrm>
                <a:off x="4599" y="2493"/>
                <a:ext cx="14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0" name="Oval 96"/>
              <p:cNvSpPr>
                <a:spLocks noChangeArrowheads="1"/>
              </p:cNvSpPr>
              <p:nvPr/>
            </p:nvSpPr>
            <p:spPr bwMode="auto">
              <a:xfrm>
                <a:off x="4603" y="2257"/>
                <a:ext cx="85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91" name="Line 97"/>
              <p:cNvSpPr>
                <a:spLocks noChangeShapeType="1"/>
              </p:cNvSpPr>
              <p:nvPr/>
            </p:nvSpPr>
            <p:spPr bwMode="auto">
              <a:xfrm flipH="1">
                <a:off x="4552" y="2344"/>
                <a:ext cx="71" cy="1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2" name="Line 98"/>
              <p:cNvSpPr>
                <a:spLocks noChangeShapeType="1"/>
              </p:cNvSpPr>
              <p:nvPr/>
            </p:nvSpPr>
            <p:spPr bwMode="auto">
              <a:xfrm>
                <a:off x="4669" y="2343"/>
                <a:ext cx="92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3" name="Oval 99"/>
              <p:cNvSpPr>
                <a:spLocks noChangeArrowheads="1"/>
              </p:cNvSpPr>
              <p:nvPr/>
            </p:nvSpPr>
            <p:spPr bwMode="auto">
              <a:xfrm>
                <a:off x="4504" y="2448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94" name="Line 100"/>
              <p:cNvSpPr>
                <a:spLocks noChangeShapeType="1"/>
              </p:cNvSpPr>
              <p:nvPr/>
            </p:nvSpPr>
            <p:spPr bwMode="auto">
              <a:xfrm>
                <a:off x="4359" y="2493"/>
                <a:ext cx="14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5" name="Oval 101"/>
              <p:cNvSpPr>
                <a:spLocks noChangeArrowheads="1"/>
              </p:cNvSpPr>
              <p:nvPr/>
            </p:nvSpPr>
            <p:spPr bwMode="auto">
              <a:xfrm>
                <a:off x="4363" y="2257"/>
                <a:ext cx="85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96" name="Line 102"/>
              <p:cNvSpPr>
                <a:spLocks noChangeShapeType="1"/>
              </p:cNvSpPr>
              <p:nvPr/>
            </p:nvSpPr>
            <p:spPr bwMode="auto">
              <a:xfrm>
                <a:off x="4429" y="2343"/>
                <a:ext cx="92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7" name="Line 103"/>
              <p:cNvSpPr>
                <a:spLocks noChangeShapeType="1"/>
              </p:cNvSpPr>
              <p:nvPr/>
            </p:nvSpPr>
            <p:spPr bwMode="auto">
              <a:xfrm flipH="1">
                <a:off x="4317" y="2343"/>
                <a:ext cx="74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8" name="Line 104"/>
              <p:cNvSpPr>
                <a:spLocks noChangeShapeType="1"/>
              </p:cNvSpPr>
              <p:nvPr/>
            </p:nvSpPr>
            <p:spPr bwMode="auto">
              <a:xfrm>
                <a:off x="4452" y="2301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70" name="Group 105"/>
            <p:cNvGrpSpPr>
              <a:grpSpLocks/>
            </p:cNvGrpSpPr>
            <p:nvPr/>
          </p:nvGrpSpPr>
          <p:grpSpPr bwMode="auto">
            <a:xfrm>
              <a:off x="4368" y="3552"/>
              <a:ext cx="605" cy="473"/>
              <a:chOff x="4286" y="3501"/>
              <a:chExt cx="605" cy="473"/>
            </a:xfrm>
          </p:grpSpPr>
          <p:sp>
            <p:nvSpPr>
              <p:cNvPr id="15372" name="Oval 106"/>
              <p:cNvSpPr>
                <a:spLocks noChangeArrowheads="1"/>
              </p:cNvSpPr>
              <p:nvPr/>
            </p:nvSpPr>
            <p:spPr bwMode="auto">
              <a:xfrm>
                <a:off x="4286" y="3692"/>
                <a:ext cx="85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73" name="Oval 107"/>
              <p:cNvSpPr>
                <a:spLocks noChangeArrowheads="1"/>
              </p:cNvSpPr>
              <p:nvPr/>
            </p:nvSpPr>
            <p:spPr bwMode="auto">
              <a:xfrm>
                <a:off x="4568" y="3692"/>
                <a:ext cx="86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74" name="Line 108"/>
              <p:cNvSpPr>
                <a:spLocks noChangeShapeType="1"/>
              </p:cNvSpPr>
              <p:nvPr/>
            </p:nvSpPr>
            <p:spPr bwMode="auto">
              <a:xfrm>
                <a:off x="4658" y="3737"/>
                <a:ext cx="14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5" name="Oval 109"/>
              <p:cNvSpPr>
                <a:spLocks noChangeArrowheads="1"/>
              </p:cNvSpPr>
              <p:nvPr/>
            </p:nvSpPr>
            <p:spPr bwMode="auto">
              <a:xfrm>
                <a:off x="4428" y="3501"/>
                <a:ext cx="84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76" name="Line 110"/>
              <p:cNvSpPr>
                <a:spLocks noChangeShapeType="1"/>
              </p:cNvSpPr>
              <p:nvPr/>
            </p:nvSpPr>
            <p:spPr bwMode="auto">
              <a:xfrm>
                <a:off x="4495" y="3587"/>
                <a:ext cx="91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7" name="Oval 111"/>
              <p:cNvSpPr>
                <a:spLocks noChangeArrowheads="1"/>
              </p:cNvSpPr>
              <p:nvPr/>
            </p:nvSpPr>
            <p:spPr bwMode="auto">
              <a:xfrm>
                <a:off x="4428" y="3886"/>
                <a:ext cx="84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78" name="Line 112"/>
              <p:cNvSpPr>
                <a:spLocks noChangeShapeType="1"/>
              </p:cNvSpPr>
              <p:nvPr/>
            </p:nvSpPr>
            <p:spPr bwMode="auto">
              <a:xfrm>
                <a:off x="4354" y="3779"/>
                <a:ext cx="92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9" name="Line 113"/>
              <p:cNvSpPr>
                <a:spLocks noChangeShapeType="1"/>
              </p:cNvSpPr>
              <p:nvPr/>
            </p:nvSpPr>
            <p:spPr bwMode="auto">
              <a:xfrm flipH="1">
                <a:off x="4502" y="3782"/>
                <a:ext cx="84" cy="1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0" name="Oval 114"/>
              <p:cNvSpPr>
                <a:spLocks noChangeArrowheads="1"/>
              </p:cNvSpPr>
              <p:nvPr/>
            </p:nvSpPr>
            <p:spPr bwMode="auto">
              <a:xfrm>
                <a:off x="4803" y="3692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5381" name="Line 115"/>
              <p:cNvSpPr>
                <a:spLocks noChangeShapeType="1"/>
              </p:cNvSpPr>
              <p:nvPr/>
            </p:nvSpPr>
            <p:spPr bwMode="auto">
              <a:xfrm>
                <a:off x="4512" y="3552"/>
                <a:ext cx="319" cy="1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Line 116"/>
              <p:cNvSpPr>
                <a:spLocks noChangeShapeType="1"/>
              </p:cNvSpPr>
              <p:nvPr/>
            </p:nvSpPr>
            <p:spPr bwMode="auto">
              <a:xfrm flipV="1">
                <a:off x="4510" y="3773"/>
                <a:ext cx="304" cy="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3" name="Line 117"/>
              <p:cNvSpPr>
                <a:spLocks noChangeShapeType="1"/>
              </p:cNvSpPr>
              <p:nvPr/>
            </p:nvSpPr>
            <p:spPr bwMode="auto">
              <a:xfrm>
                <a:off x="4470" y="3591"/>
                <a:ext cx="2" cy="2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Line 118"/>
              <p:cNvSpPr>
                <a:spLocks noChangeShapeType="1"/>
              </p:cNvSpPr>
              <p:nvPr/>
            </p:nvSpPr>
            <p:spPr bwMode="auto">
              <a:xfrm flipH="1">
                <a:off x="4358" y="3583"/>
                <a:ext cx="84" cy="1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71" name="Rectangle 119"/>
            <p:cNvSpPr>
              <a:spLocks noChangeArrowheads="1"/>
            </p:cNvSpPr>
            <p:nvPr/>
          </p:nvSpPr>
          <p:spPr bwMode="auto">
            <a:xfrm>
              <a:off x="528" y="3648"/>
              <a:ext cx="87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CC00FF"/>
                  </a:solidFill>
                  <a:latin typeface="+mn-lt"/>
                </a:rPr>
                <a:t>cyclic graphs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4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26439"/>
            <a:ext cx="9144000" cy="1143000"/>
          </a:xfrm>
        </p:spPr>
        <p:txBody>
          <a:bodyPr/>
          <a:lstStyle/>
          <a:p>
            <a:r>
              <a:rPr lang="en-US" dirty="0"/>
              <a:t>Two Key Components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40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1482" y="1431853"/>
            <a:ext cx="9044919" cy="504514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Encoder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maps each node to a low-dimensional vector.</a:t>
            </a:r>
          </a:p>
          <a:p>
            <a:endParaRPr lang="en-US" sz="3200" dirty="0"/>
          </a:p>
          <a:p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b="1" dirty="0">
                <a:solidFill>
                  <a:schemeClr val="accent4"/>
                </a:solidFill>
              </a:rPr>
              <a:t>Similarity function </a:t>
            </a:r>
            <a:r>
              <a:rPr lang="en-US" sz="3200" dirty="0"/>
              <a:t>specifies how relationships in vector space map to relationships in the original network.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49600" y="2161196"/>
            <a:ext cx="5689845" cy="1616288"/>
            <a:chOff x="1219200" y="1620897"/>
            <a:chExt cx="4267384" cy="12122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3288" y="2057456"/>
              <a:ext cx="1565910" cy="306554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2520696" y="2343150"/>
              <a:ext cx="100584" cy="146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462713" y="2062744"/>
              <a:ext cx="347472" cy="8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219200" y="2343150"/>
              <a:ext cx="2743200" cy="4899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67" dirty="0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node in the input graph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11769" y="1620897"/>
              <a:ext cx="1874815" cy="6979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67" dirty="0">
                  <a:solidFill>
                    <a:schemeClr val="tx2"/>
                  </a:solidFill>
                  <a:ea typeface="Cambria Math" charset="0"/>
                  <a:cs typeface="Cambria Math" charset="0"/>
                  <a:sym typeface="Open Sans"/>
                </a:rPr>
                <a:t>d</a:t>
              </a:r>
              <a:r>
                <a:rPr lang="en-US" sz="2667" dirty="0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-dimensional embedding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66807" y="5238875"/>
            <a:ext cx="9060320" cy="1419775"/>
            <a:chOff x="107105" y="3929156"/>
            <a:chExt cx="6795240" cy="1064831"/>
          </a:xfrm>
        </p:grpSpPr>
        <p:sp>
          <p:nvSpPr>
            <p:cNvPr id="34" name="TextBox 33"/>
            <p:cNvSpPr txBox="1"/>
            <p:nvPr/>
          </p:nvSpPr>
          <p:spPr>
            <a:xfrm>
              <a:off x="107105" y="4217375"/>
              <a:ext cx="2638878" cy="661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67" dirty="0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Similarity of </a:t>
              </a:r>
              <a:r>
                <a:rPr lang="en-US" sz="2667" i="1" dirty="0">
                  <a:solidFill>
                    <a:schemeClr val="tx2"/>
                  </a:solidFill>
                  <a:ea typeface="Cambria Math" charset="0"/>
                  <a:cs typeface="Cambria Math" charset="0"/>
                  <a:sym typeface="Open Sans"/>
                </a:rPr>
                <a:t>u</a:t>
              </a:r>
              <a:r>
                <a:rPr lang="en-US" sz="2667" i="1" dirty="0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 </a:t>
              </a:r>
              <a:r>
                <a:rPr lang="en-US" sz="2667" dirty="0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and </a:t>
              </a:r>
              <a:r>
                <a:rPr lang="en-US" sz="2667" i="1" dirty="0">
                  <a:solidFill>
                    <a:schemeClr val="tx2"/>
                  </a:solidFill>
                  <a:ea typeface="Cambria Math" charset="0"/>
                  <a:cs typeface="Cambria Math" charset="0"/>
                  <a:sym typeface="Open Sans"/>
                </a:rPr>
                <a:t>v</a:t>
              </a:r>
              <a:r>
                <a:rPr lang="en-US" sz="2667" i="1" dirty="0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 </a:t>
              </a:r>
              <a:r>
                <a:rPr lang="en-US" sz="2667" dirty="0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in the original network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6860" y="4294710"/>
              <a:ext cx="3245485" cy="69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67" dirty="0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dot product between node </a:t>
              </a:r>
              <a:r>
                <a:rPr lang="en-US" sz="2667" dirty="0" err="1">
                  <a:solidFill>
                    <a:schemeClr val="tx2"/>
                  </a:solidFill>
                  <a:ea typeface="Helvetica Neue Light" charset="0"/>
                  <a:cs typeface="Helvetica Neue Light" charset="0"/>
                  <a:sym typeface="Open Sans"/>
                </a:rPr>
                <a:t>embeddings</a:t>
              </a:r>
              <a:endParaRPr lang="en-US" sz="2667" dirty="0">
                <a:solidFill>
                  <a:schemeClr val="tx2"/>
                </a:solidFill>
                <a:ea typeface="Helvetica Neue Light" charset="0"/>
                <a:cs typeface="Helvetica Neue Light" charset="0"/>
                <a:sym typeface="Open Sans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4838796" y="4256640"/>
              <a:ext cx="102659" cy="1398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4462707" y="4269584"/>
              <a:ext cx="395620" cy="1638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1662545" y="4239492"/>
              <a:ext cx="230910" cy="1200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946" y="3929156"/>
              <a:ext cx="3101558" cy="366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729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“Shallow” Encoding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0" y="1630303"/>
            <a:ext cx="8839200" cy="5080000"/>
          </a:xfrm>
        </p:spPr>
        <p:txBody>
          <a:bodyPr/>
          <a:lstStyle/>
          <a:p>
            <a:r>
              <a:rPr lang="en-US" dirty="0"/>
              <a:t>Simplest encoding approach: </a:t>
            </a:r>
            <a:r>
              <a:rPr lang="en-US" b="1" dirty="0">
                <a:solidFill>
                  <a:srgbClr val="C00000"/>
                </a:solidFill>
              </a:rPr>
              <a:t>encoder is just an embedding-lookup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4189732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667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matrix, each column is node embedding </a:t>
            </a:r>
            <a:r>
              <a:rPr lang="en-US" sz="2667" b="1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[what we learn!]</a:t>
            </a:r>
            <a:endParaRPr lang="en-US" sz="2667" dirty="0">
              <a:solidFill>
                <a:schemeClr val="accent1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5122887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667" dirty="0">
                <a:solidFill>
                  <a:schemeClr val="accent3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indicator vector, all zeroes except a one in column indicating node </a:t>
            </a:r>
            <a:r>
              <a:rPr lang="en-US" sz="2667" i="1" dirty="0">
                <a:solidFill>
                  <a:schemeClr val="accent3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v</a:t>
            </a:r>
            <a:r>
              <a:rPr lang="en-US" sz="2667" dirty="0">
                <a:solidFill>
                  <a:schemeClr val="accent3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736" y="3197353"/>
            <a:ext cx="4281589" cy="776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4331423"/>
            <a:ext cx="27940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933" y="5289387"/>
            <a:ext cx="191346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“Shallow” Encoding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0" y="1470205"/>
            <a:ext cx="8839200" cy="5080000"/>
          </a:xfrm>
        </p:spPr>
        <p:txBody>
          <a:bodyPr/>
          <a:lstStyle/>
          <a:p>
            <a:r>
              <a:rPr lang="en-US" dirty="0"/>
              <a:t>Simplest encoding approach: </a:t>
            </a:r>
            <a:r>
              <a:rPr lang="en-US" b="1" dirty="0">
                <a:solidFill>
                  <a:srgbClr val="C00000"/>
                </a:solidFill>
              </a:rPr>
              <a:t>encoder is just an embedding-lookup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4546" y="3728930"/>
            <a:ext cx="4217940" cy="20468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522740"/>
            <a:ext cx="1016000" cy="42333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786407" y="3744841"/>
            <a:ext cx="219456" cy="2030967"/>
          </a:xfrm>
          <a:prstGeom prst="roundRect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" name="Group 19"/>
          <p:cNvGrpSpPr/>
          <p:nvPr/>
        </p:nvGrpSpPr>
        <p:grpSpPr>
          <a:xfrm>
            <a:off x="4822983" y="3772347"/>
            <a:ext cx="158496" cy="768096"/>
            <a:chOff x="3081528" y="2681478"/>
            <a:chExt cx="118872" cy="576072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3081528" y="26814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081528" y="28338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081528" y="29862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081528" y="31386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22983" y="4585147"/>
            <a:ext cx="158496" cy="768096"/>
            <a:chOff x="3081528" y="2681478"/>
            <a:chExt cx="118872" cy="576072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081528" y="26814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3081528" y="28338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081528" y="29862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3081528" y="31386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7" name="Oval 26"/>
          <p:cNvSpPr>
            <a:spLocks noChangeAspect="1"/>
          </p:cNvSpPr>
          <p:nvPr/>
        </p:nvSpPr>
        <p:spPr>
          <a:xfrm>
            <a:off x="4822983" y="5397947"/>
            <a:ext cx="158496" cy="1584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822983" y="5601147"/>
            <a:ext cx="158496" cy="1584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Left Brace 31"/>
          <p:cNvSpPr/>
          <p:nvPr/>
        </p:nvSpPr>
        <p:spPr>
          <a:xfrm rot="16200000">
            <a:off x="5557212" y="3918527"/>
            <a:ext cx="440267" cy="42702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Left Brace 32"/>
          <p:cNvSpPr/>
          <p:nvPr/>
        </p:nvSpPr>
        <p:spPr>
          <a:xfrm rot="10800000">
            <a:off x="7949061" y="3728928"/>
            <a:ext cx="417545" cy="20307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8378921" y="4223327"/>
            <a:ext cx="2286000" cy="162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Dimension/size of </a:t>
            </a:r>
            <a:r>
              <a:rPr lang="en-US" sz="2400" dirty="0" err="1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48420" y="6096619"/>
            <a:ext cx="3107113" cy="5437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one column per node 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09776" y="3162533"/>
            <a:ext cx="1935328" cy="76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 matrix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389756" y="3975546"/>
            <a:ext cx="181033" cy="411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96199" y="2774605"/>
            <a:ext cx="3707171" cy="76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 vector for a specific node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5083081" y="3574473"/>
            <a:ext cx="1083731" cy="88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6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“Shallow” Encoding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0" y="1732280"/>
            <a:ext cx="8737600" cy="5080000"/>
          </a:xfrm>
        </p:spPr>
        <p:txBody>
          <a:bodyPr>
            <a:normAutofit/>
          </a:bodyPr>
          <a:lstStyle/>
          <a:p>
            <a:r>
              <a:rPr lang="en-US" dirty="0"/>
              <a:t>Simplest encoding approach: </a:t>
            </a:r>
            <a:r>
              <a:rPr lang="en-US" b="1" dirty="0">
                <a:solidFill>
                  <a:srgbClr val="C00000"/>
                </a:solidFill>
              </a:rPr>
              <a:t>encoder is just an embedding-lookup.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b="1" dirty="0"/>
              <a:t>i.e., each node is assigned a unique embedding vector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27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How to Define Node Similarity?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27200" y="1600200"/>
            <a:ext cx="8636000" cy="4876800"/>
          </a:xfrm>
        </p:spPr>
        <p:txBody>
          <a:bodyPr>
            <a:noAutofit/>
          </a:bodyPr>
          <a:lstStyle/>
          <a:p>
            <a:r>
              <a:rPr lang="en-US" dirty="0"/>
              <a:t>Key distinction between “shallow” methods is </a:t>
            </a:r>
            <a:r>
              <a:rPr lang="en-US" b="1" dirty="0">
                <a:solidFill>
                  <a:schemeClr val="accent2"/>
                </a:solidFill>
              </a:rPr>
              <a:t>how they define node similarity.</a:t>
            </a:r>
          </a:p>
          <a:p>
            <a:r>
              <a:rPr lang="en-US" dirty="0"/>
              <a:t>E.g., should two nodes have similar </a:t>
            </a:r>
            <a:r>
              <a:rPr lang="en-US" dirty="0" err="1"/>
              <a:t>embeddings</a:t>
            </a:r>
            <a:r>
              <a:rPr lang="en-US" dirty="0"/>
              <a:t> if they</a:t>
            </a:r>
            <a:r>
              <a:rPr lang="mr-IN" dirty="0"/>
              <a:t>…</a:t>
            </a:r>
            <a:r>
              <a:rPr lang="en-CA" dirty="0">
                <a:solidFill>
                  <a:srgbClr val="C00000"/>
                </a:solidFill>
              </a:rPr>
              <a:t>.</a:t>
            </a:r>
          </a:p>
          <a:p>
            <a:pPr lvl="1"/>
            <a:r>
              <a:rPr lang="en-CA" sz="2667" dirty="0">
                <a:solidFill>
                  <a:schemeClr val="accent1"/>
                </a:solidFill>
              </a:rPr>
              <a:t>are connected?</a:t>
            </a:r>
          </a:p>
          <a:p>
            <a:pPr lvl="1"/>
            <a:r>
              <a:rPr lang="en-CA" sz="2667" dirty="0">
                <a:solidFill>
                  <a:schemeClr val="accent1"/>
                </a:solidFill>
              </a:rPr>
              <a:t>share neighbors?</a:t>
            </a:r>
          </a:p>
          <a:p>
            <a:pPr lvl="1"/>
            <a:r>
              <a:rPr lang="en-CA" sz="2667" dirty="0">
                <a:solidFill>
                  <a:schemeClr val="accent1"/>
                </a:solidFill>
              </a:rPr>
              <a:t>have similar “structural roles”?</a:t>
            </a:r>
          </a:p>
          <a:p>
            <a:pPr lvl="1"/>
            <a:r>
              <a:rPr lang="mr-IN" sz="2667" dirty="0">
                <a:solidFill>
                  <a:schemeClr val="accent1"/>
                </a:solidFill>
              </a:rPr>
              <a:t>…</a:t>
            </a:r>
            <a:r>
              <a:rPr lang="en-CA" sz="2667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8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We introduce two ways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30400" y="1701800"/>
            <a:ext cx="7924800" cy="3149600"/>
          </a:xfrm>
        </p:spPr>
        <p:txBody>
          <a:bodyPr>
            <a:no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CA" sz="4000" dirty="0"/>
              <a:t>Adjacency-based </a:t>
            </a:r>
            <a:r>
              <a:rPr lang="en-CA" sz="4000" dirty="0" smtClean="0"/>
              <a:t>similarity</a:t>
            </a:r>
          </a:p>
          <a:p>
            <a:pPr marL="609585" indent="-609585">
              <a:buFont typeface="+mj-lt"/>
              <a:buAutoNum type="arabicPeriod"/>
            </a:pPr>
            <a:endParaRPr lang="en-CA" sz="4000" dirty="0"/>
          </a:p>
          <a:p>
            <a:pPr marL="609585" indent="-609585">
              <a:buFont typeface="+mj-lt"/>
              <a:buAutoNum type="arabicPeriod"/>
            </a:pPr>
            <a:r>
              <a:rPr lang="en-CA" sz="4000" dirty="0" smtClean="0"/>
              <a:t>Random </a:t>
            </a:r>
            <a:r>
              <a:rPr lang="en-CA" sz="4000" dirty="0"/>
              <a:t>walk approaches</a:t>
            </a:r>
          </a:p>
          <a:p>
            <a:pPr marL="609585" indent="-609585">
              <a:buFont typeface="+mj-lt"/>
              <a:buAutoNum type="arabicPeriod"/>
            </a:pPr>
            <a:endParaRPr lang="en-CA" sz="3200" dirty="0"/>
          </a:p>
        </p:txBody>
      </p:sp>
      <p:sp>
        <p:nvSpPr>
          <p:cNvPr id="3" name="Rectangle 2"/>
          <p:cNvSpPr/>
          <p:nvPr/>
        </p:nvSpPr>
        <p:spPr>
          <a:xfrm>
            <a:off x="2024301" y="4636336"/>
            <a:ext cx="8371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High-level structure and material from:</a:t>
            </a:r>
          </a:p>
          <a:p>
            <a:pPr marL="380990" indent="-38099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Hamilton et al. 2017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Representation Learning on Graphs: Methods and Applications.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IEEE Data Engineering Bulletin on Graph Systems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76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32000" y="1295400"/>
            <a:ext cx="8178800" cy="34015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Helvetica Neue Light" charset="0"/>
                <a:ea typeface="Helvetica Neue Light" charset="0"/>
                <a:cs typeface="Helvetica Neue Light" charset="0"/>
              </a:rPr>
              <a:t>Adjacency-based Similarity</a:t>
            </a:r>
            <a:endParaRPr lang="en-US" sz="4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5788" y="4953000"/>
            <a:ext cx="8371224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Material based on:</a:t>
            </a:r>
          </a:p>
          <a:p>
            <a:pPr marL="380990" indent="-380990">
              <a:buFont typeface="Arial" charset="0"/>
              <a:buChar char="•"/>
            </a:pP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Ahmed et al. 2013. 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Distributed Natural Large Scale Graph Factorization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WWW.</a:t>
            </a:r>
            <a:endParaRPr lang="en-US" sz="1867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140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8540" y="1406722"/>
            <a:ext cx="8874920" cy="20405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Similarity function 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is just the edge weight between </a:t>
            </a:r>
            <a:r>
              <a:rPr lang="en-US" sz="3200" i="1" dirty="0">
                <a:latin typeface="Cambria Math" charset="0"/>
                <a:ea typeface="Cambria Math" charset="0"/>
                <a:cs typeface="Cambria Math" charset="0"/>
                <a:sym typeface="Open Sans"/>
              </a:rPr>
              <a:t>u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and </a:t>
            </a:r>
            <a:r>
              <a:rPr lang="en-US" sz="3200" i="1" dirty="0">
                <a:latin typeface="Cambria Math" charset="0"/>
                <a:ea typeface="Cambria Math" charset="0"/>
                <a:cs typeface="Cambria Math" charset="0"/>
                <a:sym typeface="Open Sans"/>
              </a:rPr>
              <a:t>v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in the original network.</a:t>
            </a:r>
          </a:p>
          <a:p>
            <a:pPr marL="457189" indent="-457189">
              <a:buFont typeface="Arial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Intuition: 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Dot products between node </a:t>
            </a:r>
            <a:r>
              <a:rPr lang="en-US" sz="3200" dirty="0" err="1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approximate edge existence.</a:t>
            </a:r>
            <a:endParaRPr lang="en-US" sz="32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marL="457189" indent="-457189">
              <a:buFont typeface="Arial" charset="0"/>
              <a:buChar char="•"/>
            </a:pPr>
            <a:endParaRPr lang="en-US" sz="3200" b="1" dirty="0">
              <a:solidFill>
                <a:schemeClr val="accent2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454351" y="4641336"/>
            <a:ext cx="557261" cy="6295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43273" y="5189536"/>
            <a:ext cx="2643200" cy="9918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(weighted) adjacency matrix for the graph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977187" y="4641337"/>
            <a:ext cx="225860" cy="39864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88565" y="4952717"/>
            <a:ext cx="2744819" cy="1206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loss (what we want to minimize)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107710" y="5113868"/>
            <a:ext cx="246301" cy="615757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46486" y="5608253"/>
            <a:ext cx="2678441" cy="8687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dirty="0">
                <a:solidFill>
                  <a:schemeClr val="accent3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sum over all node pairs 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Adjacency-based Similarity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14793" y="3900615"/>
            <a:ext cx="523395" cy="695859"/>
          </a:xfrm>
          <a:prstGeom prst="rect">
            <a:avLst/>
          </a:prstGeom>
          <a:solidFill>
            <a:schemeClr val="accent2">
              <a:alpha val="38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3998492" y="3739932"/>
            <a:ext cx="2229896" cy="1336595"/>
          </a:xfrm>
          <a:prstGeom prst="rect">
            <a:avLst/>
          </a:prstGeom>
          <a:solidFill>
            <a:schemeClr val="accent3">
              <a:alpha val="3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8192656" y="3894641"/>
            <a:ext cx="437187" cy="689651"/>
          </a:xfrm>
          <a:prstGeom prst="rect">
            <a:avLst/>
          </a:prstGeom>
          <a:solidFill>
            <a:schemeClr val="accent1">
              <a:alpha val="38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17" y="3885620"/>
            <a:ext cx="6514055" cy="11843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76605" y="4948844"/>
            <a:ext cx="2643200" cy="9918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dirty="0">
                <a:solidFill>
                  <a:schemeClr val="accent4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 similarity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7115079" y="4618182"/>
            <a:ext cx="73892" cy="455663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82194" y="3856952"/>
            <a:ext cx="1076231" cy="689649"/>
          </a:xfrm>
          <a:prstGeom prst="rect">
            <a:avLst/>
          </a:prstGeom>
          <a:solidFill>
            <a:schemeClr val="accent4">
              <a:alpha val="38000"/>
            </a:scheme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1" y="3035567"/>
                <a:ext cx="8704660" cy="38366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rtlCol="0" anchor="t" anchorCtr="0">
                <a:noAutofit/>
              </a:bodyPr>
              <a:lstStyle/>
              <a:p>
                <a:pPr marL="457189" indent="-457189">
                  <a:buFont typeface="Arial" charset="0"/>
                  <a:buChar char="•"/>
                </a:pPr>
                <a:r>
                  <a:rPr lang="en-US" sz="32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Find embedding matrix </a:t>
                </a:r>
                <a14:m>
                  <m:oMath xmlns:m="http://schemas.openxmlformats.org/officeDocument/2006/math">
                    <m:r>
                      <a:rPr lang="en-CA" sz="3200" b="1"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𝐙</m:t>
                    </m:r>
                    <m:r>
                      <a:rPr lang="en-CA" sz="3200" b="1" i="1">
                        <a:latin typeface="Cambria Math" charset="0"/>
                        <a:ea typeface="Cambria Math" charset="0"/>
                        <a:cs typeface="Cambria Math" charset="0"/>
                        <a:sym typeface="Open Sans"/>
                      </a:rPr>
                      <m:t>∈</m:t>
                    </m:r>
                    <m:sSup>
                      <m:sSupPr>
                        <m:ctrlPr>
                          <a:rPr lang="en-CA" sz="32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Open Sans"/>
                          </a:rPr>
                        </m:ctrlPr>
                      </m:sSupPr>
                      <m:e>
                        <m:r>
                          <a:rPr lang="en-CA" sz="3200" b="1" i="1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ℝ</m:t>
                        </m:r>
                      </m:e>
                      <m:sup>
                        <m:r>
                          <a:rPr lang="en-CA" sz="3200" b="1" i="1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𝒅</m:t>
                        </m:r>
                        <m:r>
                          <a:rPr lang="en-CA" sz="3200" b="1" i="1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 </m:t>
                        </m:r>
                        <m:r>
                          <a:rPr lang="en-CA" sz="3200" b="1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𝐱</m:t>
                        </m:r>
                        <m:r>
                          <a:rPr lang="en-CA" sz="3200" b="1" i="1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 |</m:t>
                        </m:r>
                        <m:r>
                          <a:rPr lang="en-CA" sz="3200" b="1" i="1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𝑽</m:t>
                        </m:r>
                        <m:r>
                          <a:rPr lang="en-CA" sz="3200" b="1" i="1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sz="32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that minimizes the loss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  <a:sym typeface="Open Sans"/>
                      </a:rPr>
                      <m:t>ℒ</m:t>
                    </m:r>
                  </m:oMath>
                </a14:m>
                <a:r>
                  <a:rPr lang="en-US" sz="32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</a:t>
                </a:r>
              </a:p>
              <a:p>
                <a:pPr marL="1066773" lvl="1" indent="-457189">
                  <a:buFont typeface="Arial" charset="0"/>
                  <a:buChar char="•"/>
                </a:pPr>
                <a:r>
                  <a:rPr lang="en-US" sz="2667" dirty="0">
                    <a:solidFill>
                      <a:schemeClr val="accent2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Option 1: Use stochastic gradient descent (SGD) as a general optimization method.</a:t>
                </a:r>
              </a:p>
              <a:p>
                <a:pPr marL="1676357" lvl="2" indent="-457189">
                  <a:buFont typeface="Arial" charset="0"/>
                  <a:buChar char="•"/>
                </a:pPr>
                <a:r>
                  <a:rPr lang="en-US" sz="2667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Highly scalable, general approach</a:t>
                </a:r>
              </a:p>
              <a:p>
                <a:pPr marL="1066773" lvl="1" indent="-457189">
                  <a:buFont typeface="Arial" charset="0"/>
                  <a:buChar char="•"/>
                </a:pPr>
                <a:r>
                  <a:rPr lang="en-CA" sz="2667" dirty="0">
                    <a:solidFill>
                      <a:schemeClr val="accent2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Option 2: Solve matrix decomposition solvers (e.g., SVD or QR decomposition routines).</a:t>
                </a:r>
              </a:p>
              <a:p>
                <a:pPr marL="1676357" lvl="2" indent="-457189">
                  <a:buFont typeface="Arial" charset="0"/>
                  <a:buChar char="•"/>
                </a:pPr>
                <a:r>
                  <a:rPr lang="en-US" sz="2667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Only works in limited cases.</a:t>
                </a:r>
              </a:p>
              <a:p>
                <a:pPr marL="1066773" lvl="1" indent="-457189">
                  <a:buFont typeface="Arial" charset="0"/>
                  <a:buChar char="•"/>
                </a:pPr>
                <a:endParaRPr lang="en-CA" sz="2667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1" y="3035567"/>
                <a:ext cx="8704660" cy="3836661"/>
              </a:xfrm>
              <a:prstGeom prst="rect">
                <a:avLst/>
              </a:prstGeom>
              <a:blipFill>
                <a:blip r:embed="rId3"/>
                <a:stretch>
                  <a:fillRect l="-1611" t="-477" r="-9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123" y="1779728"/>
            <a:ext cx="6514055" cy="118437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4800" y="292823"/>
            <a:ext cx="9347200" cy="1143000"/>
          </a:xfrm>
        </p:spPr>
        <p:txBody>
          <a:bodyPr/>
          <a:lstStyle/>
          <a:p>
            <a:r>
              <a:rPr lang="en-US" dirty="0"/>
              <a:t>Adjacency-based Similarity</a:t>
            </a:r>
          </a:p>
        </p:txBody>
      </p:sp>
    </p:spTree>
    <p:extLst>
      <p:ext uri="{BB962C8B-B14F-4D97-AF65-F5344CB8AC3E}">
        <p14:creationId xmlns:p14="http://schemas.microsoft.com/office/powerpoint/2010/main" val="84576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Adjacency-based Similarity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49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694605" y="2839475"/>
            <a:ext cx="8737600" cy="2498374"/>
          </a:xfrm>
        </p:spPr>
        <p:txBody>
          <a:bodyPr>
            <a:noAutofit/>
          </a:bodyPr>
          <a:lstStyle/>
          <a:p>
            <a:endParaRPr lang="en-CA" sz="2667" dirty="0"/>
          </a:p>
          <a:p>
            <a:r>
              <a:rPr lang="en-CA" sz="3200" b="1" dirty="0">
                <a:solidFill>
                  <a:schemeClr val="accent2"/>
                </a:solidFill>
              </a:rPr>
              <a:t>Drawbacks</a:t>
            </a:r>
            <a:r>
              <a:rPr lang="en-CA" sz="3200" b="1" dirty="0"/>
              <a:t>:</a:t>
            </a:r>
          </a:p>
          <a:p>
            <a:pPr lvl="1"/>
            <a:r>
              <a:rPr lang="en-CA" sz="2667" dirty="0">
                <a:latin typeface="Cambria Math" charset="0"/>
                <a:ea typeface="Cambria Math" charset="0"/>
                <a:cs typeface="Cambria Math" charset="0"/>
              </a:rPr>
              <a:t>O(|V|</a:t>
            </a:r>
            <a:r>
              <a:rPr lang="en-CA" sz="2667" baseline="30000" dirty="0"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CA" sz="2667" dirty="0">
                <a:latin typeface="Cambria Math" charset="0"/>
                <a:ea typeface="Cambria Math" charset="0"/>
                <a:cs typeface="Cambria Math" charset="0"/>
              </a:rPr>
              <a:t>) </a:t>
            </a:r>
            <a:r>
              <a:rPr lang="en-CA" sz="2667" dirty="0"/>
              <a:t>runtime. (Must consider all node pairs.)</a:t>
            </a:r>
          </a:p>
          <a:p>
            <a:pPr lvl="2"/>
            <a:r>
              <a:rPr lang="en-CA" sz="2133" dirty="0"/>
              <a:t>Can make </a:t>
            </a:r>
            <a:r>
              <a:rPr lang="en-CA" sz="2133" dirty="0">
                <a:latin typeface="Cambria Math" charset="0"/>
                <a:ea typeface="Cambria Math" charset="0"/>
                <a:cs typeface="Cambria Math" charset="0"/>
              </a:rPr>
              <a:t>O([E|) </a:t>
            </a:r>
            <a:r>
              <a:rPr lang="en-CA" sz="2133" dirty="0"/>
              <a:t>by only summing over non-zero edges and using regularization (e.g., </a:t>
            </a:r>
            <a:r>
              <a:rPr lang="en-CA" sz="2133" dirty="0">
                <a:hlinkClick r:id="rId2"/>
              </a:rPr>
              <a:t>Ahmed et al., 2013</a:t>
            </a:r>
            <a:r>
              <a:rPr lang="en-CA" sz="2133" dirty="0"/>
              <a:t>)</a:t>
            </a:r>
          </a:p>
          <a:p>
            <a:pPr lvl="1"/>
            <a:r>
              <a:rPr lang="en-CA" sz="2667" dirty="0" smtClean="0"/>
              <a:t>Only </a:t>
            </a:r>
            <a:r>
              <a:rPr lang="en-CA" sz="2667" dirty="0"/>
              <a:t>considers direct, local connections.</a:t>
            </a:r>
          </a:p>
          <a:p>
            <a:pPr lvl="2"/>
            <a:endParaRPr lang="en-CA" sz="2133" dirty="0"/>
          </a:p>
        </p:txBody>
      </p:sp>
      <p:sp>
        <p:nvSpPr>
          <p:cNvPr id="10" name="TextBox 9"/>
          <p:cNvSpPr txBox="1"/>
          <p:nvPr/>
        </p:nvSpPr>
        <p:spPr>
          <a:xfrm>
            <a:off x="4976552" y="5409276"/>
            <a:ext cx="5691449" cy="16375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e.g., the </a:t>
            </a:r>
            <a:r>
              <a:rPr lang="en-US" sz="24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blue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node is obviously more similar to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green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compared to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red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node, despite none having direct connections</a:t>
            </a:r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645" y="1508798"/>
            <a:ext cx="6514055" cy="1184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855" y="5521778"/>
            <a:ext cx="2566171" cy="111761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389120" y="5650992"/>
            <a:ext cx="1874520" cy="786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866026" y="5650992"/>
            <a:ext cx="1397614" cy="347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615184" y="5797296"/>
            <a:ext cx="6428232" cy="201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7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667001" y="395289"/>
            <a:ext cx="56349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4400">
                <a:solidFill>
                  <a:srgbClr val="CC3300"/>
                </a:solidFill>
                <a:latin typeface="+mn-lt"/>
              </a:rPr>
              <a:t>Networks As Graphs - 3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00400" y="1295401"/>
            <a:ext cx="4322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chemeClr val="hlink"/>
                </a:solidFill>
                <a:latin typeface="+mn-lt"/>
              </a:rPr>
              <a:t>Some Basic Types of Graphs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1" y="2362200"/>
            <a:ext cx="6937375" cy="369888"/>
            <a:chOff x="374" y="1370"/>
            <a:chExt cx="4370" cy="233"/>
          </a:xfrm>
        </p:grpSpPr>
        <p:sp>
          <p:nvSpPr>
            <p:cNvPr id="17531" name="Text Box 5"/>
            <p:cNvSpPr txBox="1">
              <a:spLocks noChangeArrowheads="1"/>
            </p:cNvSpPr>
            <p:nvPr/>
          </p:nvSpPr>
          <p:spPr bwMode="auto">
            <a:xfrm>
              <a:off x="374" y="1370"/>
              <a:ext cx="44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FF66FF"/>
                  </a:solidFill>
                  <a:latin typeface="+mn-lt"/>
                </a:rPr>
                <a:t>Paths</a:t>
              </a:r>
            </a:p>
          </p:txBody>
        </p:sp>
        <p:grpSp>
          <p:nvGrpSpPr>
            <p:cNvPr id="17532" name="Group 6"/>
            <p:cNvGrpSpPr>
              <a:grpSpLocks/>
            </p:cNvGrpSpPr>
            <p:nvPr/>
          </p:nvGrpSpPr>
          <p:grpSpPr bwMode="auto">
            <a:xfrm>
              <a:off x="3696" y="1440"/>
              <a:ext cx="1048" cy="88"/>
              <a:chOff x="3988" y="676"/>
              <a:chExt cx="1048" cy="88"/>
            </a:xfrm>
          </p:grpSpPr>
          <p:sp>
            <p:nvSpPr>
              <p:cNvPr id="17546" name="Oval 7"/>
              <p:cNvSpPr>
                <a:spLocks noChangeArrowheads="1"/>
              </p:cNvSpPr>
              <p:nvPr/>
            </p:nvSpPr>
            <p:spPr bwMode="auto">
              <a:xfrm>
                <a:off x="398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47" name="Oval 8"/>
              <p:cNvSpPr>
                <a:spLocks noChangeArrowheads="1"/>
              </p:cNvSpPr>
              <p:nvPr/>
            </p:nvSpPr>
            <p:spPr bwMode="auto">
              <a:xfrm>
                <a:off x="422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48" name="Oval 9"/>
              <p:cNvSpPr>
                <a:spLocks noChangeArrowheads="1"/>
              </p:cNvSpPr>
              <p:nvPr/>
            </p:nvSpPr>
            <p:spPr bwMode="auto">
              <a:xfrm>
                <a:off x="446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49" name="Oval 10"/>
              <p:cNvSpPr>
                <a:spLocks noChangeArrowheads="1"/>
              </p:cNvSpPr>
              <p:nvPr/>
            </p:nvSpPr>
            <p:spPr bwMode="auto">
              <a:xfrm>
                <a:off x="470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50" name="Oval 11"/>
              <p:cNvSpPr>
                <a:spLocks noChangeArrowheads="1"/>
              </p:cNvSpPr>
              <p:nvPr/>
            </p:nvSpPr>
            <p:spPr bwMode="auto">
              <a:xfrm>
                <a:off x="4948" y="67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51" name="Line 12"/>
              <p:cNvSpPr>
                <a:spLocks noChangeShapeType="1"/>
              </p:cNvSpPr>
              <p:nvPr/>
            </p:nvSpPr>
            <p:spPr bwMode="auto">
              <a:xfrm>
                <a:off x="4080" y="72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2" name="Line 13"/>
              <p:cNvSpPr>
                <a:spLocks noChangeShapeType="1"/>
              </p:cNvSpPr>
              <p:nvPr/>
            </p:nvSpPr>
            <p:spPr bwMode="auto">
              <a:xfrm>
                <a:off x="4320" y="72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3" name="Line 14"/>
              <p:cNvSpPr>
                <a:spLocks noChangeShapeType="1"/>
              </p:cNvSpPr>
              <p:nvPr/>
            </p:nvSpPr>
            <p:spPr bwMode="auto">
              <a:xfrm>
                <a:off x="4560" y="72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4" name="Line 15"/>
              <p:cNvSpPr>
                <a:spLocks noChangeShapeType="1"/>
              </p:cNvSpPr>
              <p:nvPr/>
            </p:nvSpPr>
            <p:spPr bwMode="auto">
              <a:xfrm>
                <a:off x="4800" y="72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533" name="Group 16"/>
            <p:cNvGrpSpPr>
              <a:grpSpLocks/>
            </p:cNvGrpSpPr>
            <p:nvPr/>
          </p:nvGrpSpPr>
          <p:grpSpPr bwMode="auto">
            <a:xfrm>
              <a:off x="2496" y="1440"/>
              <a:ext cx="808" cy="88"/>
              <a:chOff x="2304" y="1392"/>
              <a:chExt cx="808" cy="88"/>
            </a:xfrm>
          </p:grpSpPr>
          <p:sp>
            <p:nvSpPr>
              <p:cNvPr id="17539" name="Oval 17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40" name="Oval 18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41" name="Oval 19"/>
              <p:cNvSpPr>
                <a:spLocks noChangeArrowheads="1"/>
              </p:cNvSpPr>
              <p:nvPr/>
            </p:nvSpPr>
            <p:spPr bwMode="auto">
              <a:xfrm>
                <a:off x="2784" y="1392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42" name="Oval 20"/>
              <p:cNvSpPr>
                <a:spLocks noChangeArrowheads="1"/>
              </p:cNvSpPr>
              <p:nvPr/>
            </p:nvSpPr>
            <p:spPr bwMode="auto">
              <a:xfrm>
                <a:off x="3024" y="1392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543" name="Line 21"/>
              <p:cNvSpPr>
                <a:spLocks noChangeShapeType="1"/>
              </p:cNvSpPr>
              <p:nvPr/>
            </p:nvSpPr>
            <p:spPr bwMode="auto">
              <a:xfrm>
                <a:off x="2396" y="143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4" name="Line 22"/>
              <p:cNvSpPr>
                <a:spLocks noChangeShapeType="1"/>
              </p:cNvSpPr>
              <p:nvPr/>
            </p:nvSpPr>
            <p:spPr bwMode="auto">
              <a:xfrm>
                <a:off x="2636" y="143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5" name="Line 23"/>
              <p:cNvSpPr>
                <a:spLocks noChangeShapeType="1"/>
              </p:cNvSpPr>
              <p:nvPr/>
            </p:nvSpPr>
            <p:spPr bwMode="auto">
              <a:xfrm>
                <a:off x="2876" y="143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534" name="Oval 24"/>
            <p:cNvSpPr>
              <a:spLocks noChangeArrowheads="1"/>
            </p:cNvSpPr>
            <p:nvPr/>
          </p:nvSpPr>
          <p:spPr bwMode="auto">
            <a:xfrm>
              <a:off x="1440" y="144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35" name="Oval 25"/>
            <p:cNvSpPr>
              <a:spLocks noChangeArrowheads="1"/>
            </p:cNvSpPr>
            <p:nvPr/>
          </p:nvSpPr>
          <p:spPr bwMode="auto">
            <a:xfrm>
              <a:off x="1680" y="144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36" name="Oval 26"/>
            <p:cNvSpPr>
              <a:spLocks noChangeArrowheads="1"/>
            </p:cNvSpPr>
            <p:nvPr/>
          </p:nvSpPr>
          <p:spPr bwMode="auto">
            <a:xfrm>
              <a:off x="1920" y="144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37" name="Line 27"/>
            <p:cNvSpPr>
              <a:spLocks noChangeShapeType="1"/>
            </p:cNvSpPr>
            <p:nvPr/>
          </p:nvSpPr>
          <p:spPr bwMode="auto">
            <a:xfrm>
              <a:off x="1532" y="148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38" name="Line 28"/>
            <p:cNvSpPr>
              <a:spLocks noChangeShapeType="1"/>
            </p:cNvSpPr>
            <p:nvPr/>
          </p:nvSpPr>
          <p:spPr bwMode="auto">
            <a:xfrm>
              <a:off x="1772" y="148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133600" y="3124200"/>
            <a:ext cx="6159500" cy="749300"/>
            <a:chOff x="384" y="1968"/>
            <a:chExt cx="3880" cy="472"/>
          </a:xfrm>
        </p:grpSpPr>
        <p:sp>
          <p:nvSpPr>
            <p:cNvPr id="17503" name="Text Box 30"/>
            <p:cNvSpPr txBox="1">
              <a:spLocks noChangeArrowheads="1"/>
            </p:cNvSpPr>
            <p:nvPr/>
          </p:nvSpPr>
          <p:spPr bwMode="auto">
            <a:xfrm>
              <a:off x="384" y="2064"/>
              <a:ext cx="4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FF66FF"/>
                  </a:solidFill>
                  <a:latin typeface="+mn-lt"/>
                </a:rPr>
                <a:t>Stars</a:t>
              </a:r>
            </a:p>
          </p:txBody>
        </p:sp>
        <p:sp>
          <p:nvSpPr>
            <p:cNvPr id="17504" name="Oval 31"/>
            <p:cNvSpPr>
              <a:spLocks noChangeArrowheads="1"/>
            </p:cNvSpPr>
            <p:nvPr/>
          </p:nvSpPr>
          <p:spPr bwMode="auto">
            <a:xfrm>
              <a:off x="2640" y="216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05" name="Oval 32"/>
            <p:cNvSpPr>
              <a:spLocks noChangeArrowheads="1"/>
            </p:cNvSpPr>
            <p:nvPr/>
          </p:nvSpPr>
          <p:spPr bwMode="auto">
            <a:xfrm>
              <a:off x="2880" y="2160"/>
              <a:ext cx="88" cy="8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06" name="Oval 33"/>
            <p:cNvSpPr>
              <a:spLocks noChangeArrowheads="1"/>
            </p:cNvSpPr>
            <p:nvPr/>
          </p:nvSpPr>
          <p:spPr bwMode="auto">
            <a:xfrm>
              <a:off x="3120" y="216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07" name="Line 34"/>
            <p:cNvSpPr>
              <a:spLocks noChangeShapeType="1"/>
            </p:cNvSpPr>
            <p:nvPr/>
          </p:nvSpPr>
          <p:spPr bwMode="auto">
            <a:xfrm>
              <a:off x="2732" y="220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08" name="Line 35"/>
            <p:cNvSpPr>
              <a:spLocks noChangeShapeType="1"/>
            </p:cNvSpPr>
            <p:nvPr/>
          </p:nvSpPr>
          <p:spPr bwMode="auto">
            <a:xfrm>
              <a:off x="2972" y="220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09" name="Oval 36"/>
            <p:cNvSpPr>
              <a:spLocks noChangeArrowheads="1"/>
            </p:cNvSpPr>
            <p:nvPr/>
          </p:nvSpPr>
          <p:spPr bwMode="auto">
            <a:xfrm>
              <a:off x="2880" y="1968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10" name="Line 37"/>
            <p:cNvSpPr>
              <a:spLocks noChangeShapeType="1"/>
            </p:cNvSpPr>
            <p:nvPr/>
          </p:nvSpPr>
          <p:spPr bwMode="auto">
            <a:xfrm>
              <a:off x="2924" y="206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1" name="Line 38"/>
            <p:cNvSpPr>
              <a:spLocks noChangeShapeType="1"/>
            </p:cNvSpPr>
            <p:nvPr/>
          </p:nvSpPr>
          <p:spPr bwMode="auto">
            <a:xfrm>
              <a:off x="2924" y="225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2" name="Oval 39"/>
            <p:cNvSpPr>
              <a:spLocks noChangeArrowheads="1"/>
            </p:cNvSpPr>
            <p:nvPr/>
          </p:nvSpPr>
          <p:spPr bwMode="auto">
            <a:xfrm>
              <a:off x="2880" y="2352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13" name="Oval 40"/>
            <p:cNvSpPr>
              <a:spLocks noChangeArrowheads="1"/>
            </p:cNvSpPr>
            <p:nvPr/>
          </p:nvSpPr>
          <p:spPr bwMode="auto">
            <a:xfrm>
              <a:off x="1632" y="230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14" name="Oval 41"/>
            <p:cNvSpPr>
              <a:spLocks noChangeArrowheads="1"/>
            </p:cNvSpPr>
            <p:nvPr/>
          </p:nvSpPr>
          <p:spPr bwMode="auto">
            <a:xfrm>
              <a:off x="1828" y="2160"/>
              <a:ext cx="88" cy="8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15" name="Oval 42"/>
            <p:cNvSpPr>
              <a:spLocks noChangeArrowheads="1"/>
            </p:cNvSpPr>
            <p:nvPr/>
          </p:nvSpPr>
          <p:spPr bwMode="auto">
            <a:xfrm>
              <a:off x="2016" y="230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16" name="Freeform 43"/>
            <p:cNvSpPr>
              <a:spLocks/>
            </p:cNvSpPr>
            <p:nvPr/>
          </p:nvSpPr>
          <p:spPr bwMode="auto">
            <a:xfrm>
              <a:off x="1707" y="2228"/>
              <a:ext cx="126" cy="87"/>
            </a:xfrm>
            <a:custGeom>
              <a:avLst/>
              <a:gdLst>
                <a:gd name="T0" fmla="*/ 0 w 126"/>
                <a:gd name="T1" fmla="*/ 87 h 87"/>
                <a:gd name="T2" fmla="*/ 126 w 126"/>
                <a:gd name="T3" fmla="*/ 0 h 87"/>
                <a:gd name="T4" fmla="*/ 0 60000 65536"/>
                <a:gd name="T5" fmla="*/ 0 60000 65536"/>
                <a:gd name="T6" fmla="*/ 0 w 126"/>
                <a:gd name="T7" fmla="*/ 0 h 87"/>
                <a:gd name="T8" fmla="*/ 126 w 126"/>
                <a:gd name="T9" fmla="*/ 87 h 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" h="87">
                  <a:moveTo>
                    <a:pt x="0" y="87"/>
                  </a:moveTo>
                  <a:lnTo>
                    <a:pt x="126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7" name="Freeform 44"/>
            <p:cNvSpPr>
              <a:spLocks/>
            </p:cNvSpPr>
            <p:nvPr/>
          </p:nvSpPr>
          <p:spPr bwMode="auto">
            <a:xfrm>
              <a:off x="1905" y="2225"/>
              <a:ext cx="127" cy="91"/>
            </a:xfrm>
            <a:custGeom>
              <a:avLst/>
              <a:gdLst>
                <a:gd name="T0" fmla="*/ 0 w 127"/>
                <a:gd name="T1" fmla="*/ 0 h 91"/>
                <a:gd name="T2" fmla="*/ 127 w 127"/>
                <a:gd name="T3" fmla="*/ 91 h 91"/>
                <a:gd name="T4" fmla="*/ 0 60000 65536"/>
                <a:gd name="T5" fmla="*/ 0 60000 65536"/>
                <a:gd name="T6" fmla="*/ 0 w 127"/>
                <a:gd name="T7" fmla="*/ 0 h 91"/>
                <a:gd name="T8" fmla="*/ 127 w 127"/>
                <a:gd name="T9" fmla="*/ 91 h 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7" h="91">
                  <a:moveTo>
                    <a:pt x="0" y="0"/>
                  </a:moveTo>
                  <a:lnTo>
                    <a:pt x="127" y="91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8" name="Oval 45"/>
            <p:cNvSpPr>
              <a:spLocks noChangeArrowheads="1"/>
            </p:cNvSpPr>
            <p:nvPr/>
          </p:nvSpPr>
          <p:spPr bwMode="auto">
            <a:xfrm>
              <a:off x="1828" y="1968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19" name="Line 46"/>
            <p:cNvSpPr>
              <a:spLocks noChangeShapeType="1"/>
            </p:cNvSpPr>
            <p:nvPr/>
          </p:nvSpPr>
          <p:spPr bwMode="auto">
            <a:xfrm>
              <a:off x="1872" y="206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20" name="Oval 47"/>
            <p:cNvSpPr>
              <a:spLocks noChangeArrowheads="1"/>
            </p:cNvSpPr>
            <p:nvPr/>
          </p:nvSpPr>
          <p:spPr bwMode="auto">
            <a:xfrm>
              <a:off x="3696" y="216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21" name="Oval 48"/>
            <p:cNvSpPr>
              <a:spLocks noChangeArrowheads="1"/>
            </p:cNvSpPr>
            <p:nvPr/>
          </p:nvSpPr>
          <p:spPr bwMode="auto">
            <a:xfrm>
              <a:off x="3936" y="2160"/>
              <a:ext cx="88" cy="8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22" name="Oval 49"/>
            <p:cNvSpPr>
              <a:spLocks noChangeArrowheads="1"/>
            </p:cNvSpPr>
            <p:nvPr/>
          </p:nvSpPr>
          <p:spPr bwMode="auto">
            <a:xfrm>
              <a:off x="4176" y="2160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23" name="Line 50"/>
            <p:cNvSpPr>
              <a:spLocks noChangeShapeType="1"/>
            </p:cNvSpPr>
            <p:nvPr/>
          </p:nvSpPr>
          <p:spPr bwMode="auto">
            <a:xfrm>
              <a:off x="3788" y="220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24" name="Line 51"/>
            <p:cNvSpPr>
              <a:spLocks noChangeShapeType="1"/>
            </p:cNvSpPr>
            <p:nvPr/>
          </p:nvSpPr>
          <p:spPr bwMode="auto">
            <a:xfrm>
              <a:off x="4028" y="220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25" name="Oval 52"/>
            <p:cNvSpPr>
              <a:spLocks noChangeArrowheads="1"/>
            </p:cNvSpPr>
            <p:nvPr/>
          </p:nvSpPr>
          <p:spPr bwMode="auto">
            <a:xfrm>
              <a:off x="4080" y="1968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26" name="Freeform 53"/>
            <p:cNvSpPr>
              <a:spLocks/>
            </p:cNvSpPr>
            <p:nvPr/>
          </p:nvSpPr>
          <p:spPr bwMode="auto">
            <a:xfrm>
              <a:off x="4011" y="2046"/>
              <a:ext cx="90" cy="120"/>
            </a:xfrm>
            <a:custGeom>
              <a:avLst/>
              <a:gdLst>
                <a:gd name="T0" fmla="*/ 90 w 90"/>
                <a:gd name="T1" fmla="*/ 0 h 120"/>
                <a:gd name="T2" fmla="*/ 0 w 90"/>
                <a:gd name="T3" fmla="*/ 120 h 120"/>
                <a:gd name="T4" fmla="*/ 0 60000 65536"/>
                <a:gd name="T5" fmla="*/ 0 60000 65536"/>
                <a:gd name="T6" fmla="*/ 0 w 90"/>
                <a:gd name="T7" fmla="*/ 0 h 120"/>
                <a:gd name="T8" fmla="*/ 90 w 90"/>
                <a:gd name="T9" fmla="*/ 120 h 1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0" h="120">
                  <a:moveTo>
                    <a:pt x="90" y="0"/>
                  </a:moveTo>
                  <a:lnTo>
                    <a:pt x="0" y="12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27" name="Line 54"/>
            <p:cNvSpPr>
              <a:spLocks noChangeShapeType="1"/>
            </p:cNvSpPr>
            <p:nvPr/>
          </p:nvSpPr>
          <p:spPr bwMode="auto">
            <a:xfrm>
              <a:off x="3980" y="225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28" name="Oval 55"/>
            <p:cNvSpPr>
              <a:spLocks noChangeArrowheads="1"/>
            </p:cNvSpPr>
            <p:nvPr/>
          </p:nvSpPr>
          <p:spPr bwMode="auto">
            <a:xfrm>
              <a:off x="3936" y="2352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  <p:sp>
          <p:nvSpPr>
            <p:cNvPr id="17529" name="Freeform 56"/>
            <p:cNvSpPr>
              <a:spLocks/>
            </p:cNvSpPr>
            <p:nvPr/>
          </p:nvSpPr>
          <p:spPr bwMode="auto">
            <a:xfrm>
              <a:off x="3861" y="2049"/>
              <a:ext cx="93" cy="120"/>
            </a:xfrm>
            <a:custGeom>
              <a:avLst/>
              <a:gdLst>
                <a:gd name="T0" fmla="*/ 0 w 93"/>
                <a:gd name="T1" fmla="*/ 0 h 120"/>
                <a:gd name="T2" fmla="*/ 93 w 93"/>
                <a:gd name="T3" fmla="*/ 120 h 120"/>
                <a:gd name="T4" fmla="*/ 0 60000 65536"/>
                <a:gd name="T5" fmla="*/ 0 60000 65536"/>
                <a:gd name="T6" fmla="*/ 0 w 93"/>
                <a:gd name="T7" fmla="*/ 0 h 120"/>
                <a:gd name="T8" fmla="*/ 93 w 93"/>
                <a:gd name="T9" fmla="*/ 120 h 1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3" h="120">
                  <a:moveTo>
                    <a:pt x="0" y="0"/>
                  </a:moveTo>
                  <a:lnTo>
                    <a:pt x="93" y="12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30" name="Oval 57"/>
            <p:cNvSpPr>
              <a:spLocks noChangeArrowheads="1"/>
            </p:cNvSpPr>
            <p:nvPr/>
          </p:nvSpPr>
          <p:spPr bwMode="auto">
            <a:xfrm>
              <a:off x="3792" y="1968"/>
              <a:ext cx="88" cy="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endParaRPr lang="en-US" altLang="en-US" sz="1800">
                <a:latin typeface="+mn-lt"/>
              </a:endParaRP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2193925" y="4114800"/>
            <a:ext cx="6078538" cy="750888"/>
            <a:chOff x="422" y="2592"/>
            <a:chExt cx="3829" cy="473"/>
          </a:xfrm>
        </p:grpSpPr>
        <p:sp>
          <p:nvSpPr>
            <p:cNvPr id="17475" name="Text Box 59"/>
            <p:cNvSpPr txBox="1">
              <a:spLocks noChangeArrowheads="1"/>
            </p:cNvSpPr>
            <p:nvPr/>
          </p:nvSpPr>
          <p:spPr bwMode="auto">
            <a:xfrm>
              <a:off x="422" y="2666"/>
              <a:ext cx="48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FF66FF"/>
                  </a:solidFill>
                  <a:latin typeface="+mn-lt"/>
                </a:rPr>
                <a:t>Cycles</a:t>
              </a:r>
            </a:p>
          </p:txBody>
        </p:sp>
        <p:grpSp>
          <p:nvGrpSpPr>
            <p:cNvPr id="17476" name="Group 60"/>
            <p:cNvGrpSpPr>
              <a:grpSpLocks/>
            </p:cNvGrpSpPr>
            <p:nvPr/>
          </p:nvGrpSpPr>
          <p:grpSpPr bwMode="auto">
            <a:xfrm>
              <a:off x="3744" y="2592"/>
              <a:ext cx="507" cy="473"/>
              <a:chOff x="2268" y="3455"/>
              <a:chExt cx="507" cy="473"/>
            </a:xfrm>
          </p:grpSpPr>
          <p:sp>
            <p:nvSpPr>
              <p:cNvPr id="17493" name="Oval 61"/>
              <p:cNvSpPr>
                <a:spLocks noChangeArrowheads="1"/>
              </p:cNvSpPr>
              <p:nvPr/>
            </p:nvSpPr>
            <p:spPr bwMode="auto">
              <a:xfrm>
                <a:off x="2359" y="3840"/>
                <a:ext cx="85" cy="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94" name="Oval 62"/>
              <p:cNvSpPr>
                <a:spLocks noChangeArrowheads="1"/>
              </p:cNvSpPr>
              <p:nvPr/>
            </p:nvSpPr>
            <p:spPr bwMode="auto">
              <a:xfrm>
                <a:off x="2592" y="3840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95" name="Line 63"/>
              <p:cNvSpPr>
                <a:spLocks noChangeShapeType="1"/>
              </p:cNvSpPr>
              <p:nvPr/>
            </p:nvSpPr>
            <p:spPr bwMode="auto">
              <a:xfrm>
                <a:off x="2448" y="3885"/>
                <a:ext cx="1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6" name="Oval 64"/>
              <p:cNvSpPr>
                <a:spLocks noChangeArrowheads="1"/>
              </p:cNvSpPr>
              <p:nvPr/>
            </p:nvSpPr>
            <p:spPr bwMode="auto">
              <a:xfrm>
                <a:off x="2268" y="3653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97" name="Oval 65"/>
              <p:cNvSpPr>
                <a:spLocks noChangeArrowheads="1"/>
              </p:cNvSpPr>
              <p:nvPr/>
            </p:nvSpPr>
            <p:spPr bwMode="auto">
              <a:xfrm>
                <a:off x="2688" y="3649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98" name="Oval 66"/>
              <p:cNvSpPr>
                <a:spLocks noChangeArrowheads="1"/>
              </p:cNvSpPr>
              <p:nvPr/>
            </p:nvSpPr>
            <p:spPr bwMode="auto">
              <a:xfrm>
                <a:off x="2500" y="3455"/>
                <a:ext cx="84" cy="9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99" name="Line 67"/>
              <p:cNvSpPr>
                <a:spLocks noChangeShapeType="1"/>
              </p:cNvSpPr>
              <p:nvPr/>
            </p:nvSpPr>
            <p:spPr bwMode="auto">
              <a:xfrm>
                <a:off x="2320" y="3730"/>
                <a:ext cx="68" cy="1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0" name="Line 68"/>
              <p:cNvSpPr>
                <a:spLocks noChangeShapeType="1"/>
              </p:cNvSpPr>
              <p:nvPr/>
            </p:nvSpPr>
            <p:spPr bwMode="auto">
              <a:xfrm>
                <a:off x="2574" y="3532"/>
                <a:ext cx="152" cy="1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1" name="Line 69"/>
              <p:cNvSpPr>
                <a:spLocks noChangeShapeType="1"/>
              </p:cNvSpPr>
              <p:nvPr/>
            </p:nvSpPr>
            <p:spPr bwMode="auto">
              <a:xfrm flipV="1">
                <a:off x="2343" y="3530"/>
                <a:ext cx="165" cy="1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2" name="Line 70"/>
              <p:cNvSpPr>
                <a:spLocks noChangeShapeType="1"/>
              </p:cNvSpPr>
              <p:nvPr/>
            </p:nvSpPr>
            <p:spPr bwMode="auto">
              <a:xfrm flipH="1">
                <a:off x="2650" y="3730"/>
                <a:ext cx="69" cy="1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77" name="Group 71"/>
            <p:cNvGrpSpPr>
              <a:grpSpLocks noChangeAspect="1"/>
            </p:cNvGrpSpPr>
            <p:nvPr/>
          </p:nvGrpSpPr>
          <p:grpSpPr bwMode="auto">
            <a:xfrm>
              <a:off x="2784" y="2640"/>
              <a:ext cx="386" cy="326"/>
              <a:chOff x="2683" y="2832"/>
              <a:chExt cx="332" cy="281"/>
            </a:xfrm>
          </p:grpSpPr>
          <p:sp>
            <p:nvSpPr>
              <p:cNvPr id="17485" name="Oval 72"/>
              <p:cNvSpPr>
                <a:spLocks noChangeAspect="1" noChangeArrowheads="1"/>
              </p:cNvSpPr>
              <p:nvPr/>
            </p:nvSpPr>
            <p:spPr bwMode="auto">
              <a:xfrm>
                <a:off x="2683" y="3025"/>
                <a:ext cx="85" cy="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86" name="Oval 73"/>
              <p:cNvSpPr>
                <a:spLocks noChangeAspect="1" noChangeArrowheads="1"/>
              </p:cNvSpPr>
              <p:nvPr/>
            </p:nvSpPr>
            <p:spPr bwMode="auto">
              <a:xfrm>
                <a:off x="2916" y="3025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87" name="Line 74"/>
              <p:cNvSpPr>
                <a:spLocks noChangeAspect="1" noChangeShapeType="1"/>
              </p:cNvSpPr>
              <p:nvPr/>
            </p:nvSpPr>
            <p:spPr bwMode="auto">
              <a:xfrm>
                <a:off x="2772" y="3070"/>
                <a:ext cx="1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8" name="Oval 75"/>
              <p:cNvSpPr>
                <a:spLocks noChangeAspect="1" noChangeArrowheads="1"/>
              </p:cNvSpPr>
              <p:nvPr/>
            </p:nvSpPr>
            <p:spPr bwMode="auto">
              <a:xfrm>
                <a:off x="2688" y="2832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89" name="Oval 76"/>
              <p:cNvSpPr>
                <a:spLocks noChangeAspect="1" noChangeArrowheads="1"/>
              </p:cNvSpPr>
              <p:nvPr/>
            </p:nvSpPr>
            <p:spPr bwMode="auto">
              <a:xfrm>
                <a:off x="2928" y="2832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90" name="Freeform 77"/>
              <p:cNvSpPr>
                <a:spLocks noChangeAspect="1"/>
              </p:cNvSpPr>
              <p:nvPr/>
            </p:nvSpPr>
            <p:spPr bwMode="auto">
              <a:xfrm>
                <a:off x="2724" y="2914"/>
                <a:ext cx="1" cy="110"/>
              </a:xfrm>
              <a:custGeom>
                <a:avLst/>
                <a:gdLst>
                  <a:gd name="T0" fmla="*/ 0 w 1"/>
                  <a:gd name="T1" fmla="*/ 0 h 110"/>
                  <a:gd name="T2" fmla="*/ 0 w 1"/>
                  <a:gd name="T3" fmla="*/ 110 h 110"/>
                  <a:gd name="T4" fmla="*/ 0 60000 65536"/>
                  <a:gd name="T5" fmla="*/ 0 60000 65536"/>
                  <a:gd name="T6" fmla="*/ 0 w 1"/>
                  <a:gd name="T7" fmla="*/ 0 h 110"/>
                  <a:gd name="T8" fmla="*/ 1 w 1"/>
                  <a:gd name="T9" fmla="*/ 110 h 1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10">
                    <a:moveTo>
                      <a:pt x="0" y="0"/>
                    </a:moveTo>
                    <a:lnTo>
                      <a:pt x="0" y="11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1" name="Freeform 78"/>
              <p:cNvSpPr>
                <a:spLocks noChangeAspect="1"/>
              </p:cNvSpPr>
              <p:nvPr/>
            </p:nvSpPr>
            <p:spPr bwMode="auto">
              <a:xfrm>
                <a:off x="2776" y="2874"/>
                <a:ext cx="156" cy="1"/>
              </a:xfrm>
              <a:custGeom>
                <a:avLst/>
                <a:gdLst>
                  <a:gd name="T0" fmla="*/ 0 w 156"/>
                  <a:gd name="T1" fmla="*/ 0 h 1"/>
                  <a:gd name="T2" fmla="*/ 156 w 156"/>
                  <a:gd name="T3" fmla="*/ 0 h 1"/>
                  <a:gd name="T4" fmla="*/ 0 60000 65536"/>
                  <a:gd name="T5" fmla="*/ 0 60000 65536"/>
                  <a:gd name="T6" fmla="*/ 0 w 156"/>
                  <a:gd name="T7" fmla="*/ 0 h 1"/>
                  <a:gd name="T8" fmla="*/ 156 w 15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6" h="1">
                    <a:moveTo>
                      <a:pt x="0" y="0"/>
                    </a:moveTo>
                    <a:lnTo>
                      <a:pt x="15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2" name="Freeform 79"/>
              <p:cNvSpPr>
                <a:spLocks noChangeAspect="1"/>
              </p:cNvSpPr>
              <p:nvPr/>
            </p:nvSpPr>
            <p:spPr bwMode="auto">
              <a:xfrm>
                <a:off x="2972" y="2916"/>
                <a:ext cx="1" cy="114"/>
              </a:xfrm>
              <a:custGeom>
                <a:avLst/>
                <a:gdLst>
                  <a:gd name="T0" fmla="*/ 0 w 1"/>
                  <a:gd name="T1" fmla="*/ 0 h 114"/>
                  <a:gd name="T2" fmla="*/ 0 w 1"/>
                  <a:gd name="T3" fmla="*/ 114 h 114"/>
                  <a:gd name="T4" fmla="*/ 0 60000 65536"/>
                  <a:gd name="T5" fmla="*/ 0 60000 65536"/>
                  <a:gd name="T6" fmla="*/ 0 w 1"/>
                  <a:gd name="T7" fmla="*/ 0 h 114"/>
                  <a:gd name="T8" fmla="*/ 1 w 1"/>
                  <a:gd name="T9" fmla="*/ 114 h 1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14">
                    <a:moveTo>
                      <a:pt x="0" y="0"/>
                    </a:moveTo>
                    <a:lnTo>
                      <a:pt x="0" y="11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78" name="Group 80"/>
            <p:cNvGrpSpPr>
              <a:grpSpLocks/>
            </p:cNvGrpSpPr>
            <p:nvPr/>
          </p:nvGrpSpPr>
          <p:grpSpPr bwMode="auto">
            <a:xfrm>
              <a:off x="1632" y="2640"/>
              <a:ext cx="507" cy="285"/>
              <a:chOff x="1776" y="3504"/>
              <a:chExt cx="507" cy="285"/>
            </a:xfrm>
          </p:grpSpPr>
          <p:sp>
            <p:nvSpPr>
              <p:cNvPr id="17479" name="Oval 81"/>
              <p:cNvSpPr>
                <a:spLocks noChangeArrowheads="1"/>
              </p:cNvSpPr>
              <p:nvPr/>
            </p:nvSpPr>
            <p:spPr bwMode="auto">
              <a:xfrm>
                <a:off x="1776" y="3702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80" name="Oval 82"/>
              <p:cNvSpPr>
                <a:spLocks noChangeArrowheads="1"/>
              </p:cNvSpPr>
              <p:nvPr/>
            </p:nvSpPr>
            <p:spPr bwMode="auto">
              <a:xfrm>
                <a:off x="2196" y="3698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81" name="Oval 83"/>
              <p:cNvSpPr>
                <a:spLocks noChangeArrowheads="1"/>
              </p:cNvSpPr>
              <p:nvPr/>
            </p:nvSpPr>
            <p:spPr bwMode="auto">
              <a:xfrm>
                <a:off x="2008" y="3504"/>
                <a:ext cx="84" cy="9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82" name="Freeform 84"/>
              <p:cNvSpPr>
                <a:spLocks/>
              </p:cNvSpPr>
              <p:nvPr/>
            </p:nvSpPr>
            <p:spPr bwMode="auto">
              <a:xfrm>
                <a:off x="1864" y="3742"/>
                <a:ext cx="334" cy="6"/>
              </a:xfrm>
              <a:custGeom>
                <a:avLst/>
                <a:gdLst>
                  <a:gd name="T0" fmla="*/ 0 w 334"/>
                  <a:gd name="T1" fmla="*/ 6 h 6"/>
                  <a:gd name="T2" fmla="*/ 334 w 334"/>
                  <a:gd name="T3" fmla="*/ 0 h 6"/>
                  <a:gd name="T4" fmla="*/ 0 60000 65536"/>
                  <a:gd name="T5" fmla="*/ 0 60000 65536"/>
                  <a:gd name="T6" fmla="*/ 0 w 334"/>
                  <a:gd name="T7" fmla="*/ 0 h 6"/>
                  <a:gd name="T8" fmla="*/ 334 w 33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34" h="6">
                    <a:moveTo>
                      <a:pt x="0" y="6"/>
                    </a:moveTo>
                    <a:lnTo>
                      <a:pt x="334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3" name="Line 85"/>
              <p:cNvSpPr>
                <a:spLocks noChangeShapeType="1"/>
              </p:cNvSpPr>
              <p:nvPr/>
            </p:nvSpPr>
            <p:spPr bwMode="auto">
              <a:xfrm>
                <a:off x="2082" y="3581"/>
                <a:ext cx="152" cy="1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4" name="Line 86"/>
              <p:cNvSpPr>
                <a:spLocks noChangeShapeType="1"/>
              </p:cNvSpPr>
              <p:nvPr/>
            </p:nvSpPr>
            <p:spPr bwMode="auto">
              <a:xfrm flipV="1">
                <a:off x="1851" y="3579"/>
                <a:ext cx="165" cy="1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87"/>
          <p:cNvGrpSpPr>
            <a:grpSpLocks/>
          </p:cNvGrpSpPr>
          <p:nvPr/>
        </p:nvGrpSpPr>
        <p:grpSpPr bwMode="auto">
          <a:xfrm>
            <a:off x="1905001" y="4953000"/>
            <a:ext cx="6519863" cy="903288"/>
            <a:chOff x="240" y="3120"/>
            <a:chExt cx="4107" cy="569"/>
          </a:xfrm>
        </p:grpSpPr>
        <p:sp>
          <p:nvSpPr>
            <p:cNvPr id="17440" name="Text Box 88"/>
            <p:cNvSpPr txBox="1">
              <a:spLocks noChangeArrowheads="1"/>
            </p:cNvSpPr>
            <p:nvPr/>
          </p:nvSpPr>
          <p:spPr bwMode="auto">
            <a:xfrm>
              <a:off x="240" y="3408"/>
              <a:ext cx="115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FF66FF"/>
                  </a:solidFill>
                  <a:latin typeface="+mn-lt"/>
                </a:rPr>
                <a:t>Complete Graphs</a:t>
              </a:r>
            </a:p>
          </p:txBody>
        </p:sp>
        <p:grpSp>
          <p:nvGrpSpPr>
            <p:cNvPr id="17441" name="Group 89"/>
            <p:cNvGrpSpPr>
              <a:grpSpLocks/>
            </p:cNvGrpSpPr>
            <p:nvPr/>
          </p:nvGrpSpPr>
          <p:grpSpPr bwMode="auto">
            <a:xfrm>
              <a:off x="1776" y="3360"/>
              <a:ext cx="507" cy="285"/>
              <a:chOff x="1776" y="3504"/>
              <a:chExt cx="507" cy="285"/>
            </a:xfrm>
          </p:grpSpPr>
          <p:sp>
            <p:nvSpPr>
              <p:cNvPr id="17469" name="Oval 90"/>
              <p:cNvSpPr>
                <a:spLocks noChangeArrowheads="1"/>
              </p:cNvSpPr>
              <p:nvPr/>
            </p:nvSpPr>
            <p:spPr bwMode="auto">
              <a:xfrm>
                <a:off x="1776" y="3702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70" name="Oval 91"/>
              <p:cNvSpPr>
                <a:spLocks noChangeArrowheads="1"/>
              </p:cNvSpPr>
              <p:nvPr/>
            </p:nvSpPr>
            <p:spPr bwMode="auto">
              <a:xfrm>
                <a:off x="2196" y="3698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71" name="Oval 92"/>
              <p:cNvSpPr>
                <a:spLocks noChangeArrowheads="1"/>
              </p:cNvSpPr>
              <p:nvPr/>
            </p:nvSpPr>
            <p:spPr bwMode="auto">
              <a:xfrm>
                <a:off x="2008" y="3504"/>
                <a:ext cx="84" cy="9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72" name="Freeform 93"/>
              <p:cNvSpPr>
                <a:spLocks/>
              </p:cNvSpPr>
              <p:nvPr/>
            </p:nvSpPr>
            <p:spPr bwMode="auto">
              <a:xfrm>
                <a:off x="1864" y="3742"/>
                <a:ext cx="334" cy="6"/>
              </a:xfrm>
              <a:custGeom>
                <a:avLst/>
                <a:gdLst>
                  <a:gd name="T0" fmla="*/ 0 w 334"/>
                  <a:gd name="T1" fmla="*/ 6 h 6"/>
                  <a:gd name="T2" fmla="*/ 334 w 334"/>
                  <a:gd name="T3" fmla="*/ 0 h 6"/>
                  <a:gd name="T4" fmla="*/ 0 60000 65536"/>
                  <a:gd name="T5" fmla="*/ 0 60000 65536"/>
                  <a:gd name="T6" fmla="*/ 0 w 334"/>
                  <a:gd name="T7" fmla="*/ 0 h 6"/>
                  <a:gd name="T8" fmla="*/ 334 w 33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34" h="6">
                    <a:moveTo>
                      <a:pt x="0" y="6"/>
                    </a:moveTo>
                    <a:lnTo>
                      <a:pt x="334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3" name="Line 94"/>
              <p:cNvSpPr>
                <a:spLocks noChangeShapeType="1"/>
              </p:cNvSpPr>
              <p:nvPr/>
            </p:nvSpPr>
            <p:spPr bwMode="auto">
              <a:xfrm>
                <a:off x="2082" y="3581"/>
                <a:ext cx="152" cy="1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4" name="Line 95"/>
              <p:cNvSpPr>
                <a:spLocks noChangeShapeType="1"/>
              </p:cNvSpPr>
              <p:nvPr/>
            </p:nvSpPr>
            <p:spPr bwMode="auto">
              <a:xfrm flipV="1">
                <a:off x="1851" y="3579"/>
                <a:ext cx="165" cy="1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42" name="Group 96"/>
            <p:cNvGrpSpPr>
              <a:grpSpLocks/>
            </p:cNvGrpSpPr>
            <p:nvPr/>
          </p:nvGrpSpPr>
          <p:grpSpPr bwMode="auto">
            <a:xfrm>
              <a:off x="2784" y="3120"/>
              <a:ext cx="507" cy="525"/>
              <a:chOff x="2784" y="3120"/>
              <a:chExt cx="507" cy="525"/>
            </a:xfrm>
          </p:grpSpPr>
          <p:sp>
            <p:nvSpPr>
              <p:cNvPr id="17459" name="Oval 97"/>
              <p:cNvSpPr>
                <a:spLocks noChangeArrowheads="1"/>
              </p:cNvSpPr>
              <p:nvPr/>
            </p:nvSpPr>
            <p:spPr bwMode="auto">
              <a:xfrm>
                <a:off x="2784" y="3558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60" name="Oval 98"/>
              <p:cNvSpPr>
                <a:spLocks noChangeArrowheads="1"/>
              </p:cNvSpPr>
              <p:nvPr/>
            </p:nvSpPr>
            <p:spPr bwMode="auto">
              <a:xfrm>
                <a:off x="3204" y="3554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61" name="Oval 99"/>
              <p:cNvSpPr>
                <a:spLocks noChangeArrowheads="1"/>
              </p:cNvSpPr>
              <p:nvPr/>
            </p:nvSpPr>
            <p:spPr bwMode="auto">
              <a:xfrm>
                <a:off x="3016" y="3360"/>
                <a:ext cx="84" cy="9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62" name="Freeform 100"/>
              <p:cNvSpPr>
                <a:spLocks/>
              </p:cNvSpPr>
              <p:nvPr/>
            </p:nvSpPr>
            <p:spPr bwMode="auto">
              <a:xfrm>
                <a:off x="2872" y="3598"/>
                <a:ext cx="334" cy="6"/>
              </a:xfrm>
              <a:custGeom>
                <a:avLst/>
                <a:gdLst>
                  <a:gd name="T0" fmla="*/ 0 w 334"/>
                  <a:gd name="T1" fmla="*/ 6 h 6"/>
                  <a:gd name="T2" fmla="*/ 334 w 334"/>
                  <a:gd name="T3" fmla="*/ 0 h 6"/>
                  <a:gd name="T4" fmla="*/ 0 60000 65536"/>
                  <a:gd name="T5" fmla="*/ 0 60000 65536"/>
                  <a:gd name="T6" fmla="*/ 0 w 334"/>
                  <a:gd name="T7" fmla="*/ 0 h 6"/>
                  <a:gd name="T8" fmla="*/ 334 w 33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34" h="6">
                    <a:moveTo>
                      <a:pt x="0" y="6"/>
                    </a:moveTo>
                    <a:lnTo>
                      <a:pt x="334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3" name="Freeform 101"/>
              <p:cNvSpPr>
                <a:spLocks/>
              </p:cNvSpPr>
              <p:nvPr/>
            </p:nvSpPr>
            <p:spPr bwMode="auto">
              <a:xfrm>
                <a:off x="3090" y="3437"/>
                <a:ext cx="138" cy="127"/>
              </a:xfrm>
              <a:custGeom>
                <a:avLst/>
                <a:gdLst>
                  <a:gd name="T0" fmla="*/ 0 w 138"/>
                  <a:gd name="T1" fmla="*/ 0 h 127"/>
                  <a:gd name="T2" fmla="*/ 138 w 138"/>
                  <a:gd name="T3" fmla="*/ 127 h 127"/>
                  <a:gd name="T4" fmla="*/ 0 60000 65536"/>
                  <a:gd name="T5" fmla="*/ 0 60000 65536"/>
                  <a:gd name="T6" fmla="*/ 0 w 138"/>
                  <a:gd name="T7" fmla="*/ 0 h 127"/>
                  <a:gd name="T8" fmla="*/ 138 w 138"/>
                  <a:gd name="T9" fmla="*/ 127 h 12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8" h="127">
                    <a:moveTo>
                      <a:pt x="0" y="0"/>
                    </a:moveTo>
                    <a:lnTo>
                      <a:pt x="138" y="127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4" name="Freeform 102"/>
              <p:cNvSpPr>
                <a:spLocks/>
              </p:cNvSpPr>
              <p:nvPr/>
            </p:nvSpPr>
            <p:spPr bwMode="auto">
              <a:xfrm>
                <a:off x="2862" y="3436"/>
                <a:ext cx="162" cy="138"/>
              </a:xfrm>
              <a:custGeom>
                <a:avLst/>
                <a:gdLst>
                  <a:gd name="T0" fmla="*/ 0 w 162"/>
                  <a:gd name="T1" fmla="*/ 138 h 138"/>
                  <a:gd name="T2" fmla="*/ 162 w 162"/>
                  <a:gd name="T3" fmla="*/ 0 h 138"/>
                  <a:gd name="T4" fmla="*/ 0 60000 65536"/>
                  <a:gd name="T5" fmla="*/ 0 60000 65536"/>
                  <a:gd name="T6" fmla="*/ 0 w 162"/>
                  <a:gd name="T7" fmla="*/ 0 h 138"/>
                  <a:gd name="T8" fmla="*/ 162 w 162"/>
                  <a:gd name="T9" fmla="*/ 138 h 1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2" h="138">
                    <a:moveTo>
                      <a:pt x="0" y="138"/>
                    </a:moveTo>
                    <a:lnTo>
                      <a:pt x="16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5" name="Oval 103"/>
              <p:cNvSpPr>
                <a:spLocks noChangeArrowheads="1"/>
              </p:cNvSpPr>
              <p:nvPr/>
            </p:nvSpPr>
            <p:spPr bwMode="auto">
              <a:xfrm>
                <a:off x="3024" y="3120"/>
                <a:ext cx="87" cy="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66" name="Freeform 104"/>
              <p:cNvSpPr>
                <a:spLocks/>
              </p:cNvSpPr>
              <p:nvPr/>
            </p:nvSpPr>
            <p:spPr bwMode="auto">
              <a:xfrm>
                <a:off x="2838" y="3200"/>
                <a:ext cx="206" cy="360"/>
              </a:xfrm>
              <a:custGeom>
                <a:avLst/>
                <a:gdLst>
                  <a:gd name="T0" fmla="*/ 206 w 206"/>
                  <a:gd name="T1" fmla="*/ 0 h 360"/>
                  <a:gd name="T2" fmla="*/ 0 w 206"/>
                  <a:gd name="T3" fmla="*/ 360 h 360"/>
                  <a:gd name="T4" fmla="*/ 0 60000 65536"/>
                  <a:gd name="T5" fmla="*/ 0 60000 65536"/>
                  <a:gd name="T6" fmla="*/ 0 w 206"/>
                  <a:gd name="T7" fmla="*/ 0 h 360"/>
                  <a:gd name="T8" fmla="*/ 206 w 206"/>
                  <a:gd name="T9" fmla="*/ 360 h 36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6" h="360">
                    <a:moveTo>
                      <a:pt x="206" y="0"/>
                    </a:moveTo>
                    <a:lnTo>
                      <a:pt x="0" y="36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7" name="Freeform 105"/>
              <p:cNvSpPr>
                <a:spLocks/>
              </p:cNvSpPr>
              <p:nvPr/>
            </p:nvSpPr>
            <p:spPr bwMode="auto">
              <a:xfrm>
                <a:off x="3088" y="3196"/>
                <a:ext cx="172" cy="364"/>
              </a:xfrm>
              <a:custGeom>
                <a:avLst/>
                <a:gdLst>
                  <a:gd name="T0" fmla="*/ 0 w 172"/>
                  <a:gd name="T1" fmla="*/ 0 h 364"/>
                  <a:gd name="T2" fmla="*/ 172 w 172"/>
                  <a:gd name="T3" fmla="*/ 364 h 364"/>
                  <a:gd name="T4" fmla="*/ 0 60000 65536"/>
                  <a:gd name="T5" fmla="*/ 0 60000 65536"/>
                  <a:gd name="T6" fmla="*/ 0 w 172"/>
                  <a:gd name="T7" fmla="*/ 0 h 364"/>
                  <a:gd name="T8" fmla="*/ 172 w 172"/>
                  <a:gd name="T9" fmla="*/ 364 h 3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2" h="364">
                    <a:moveTo>
                      <a:pt x="0" y="0"/>
                    </a:moveTo>
                    <a:lnTo>
                      <a:pt x="172" y="36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8" name="Freeform 106"/>
              <p:cNvSpPr>
                <a:spLocks/>
              </p:cNvSpPr>
              <p:nvPr/>
            </p:nvSpPr>
            <p:spPr bwMode="auto">
              <a:xfrm>
                <a:off x="3062" y="3202"/>
                <a:ext cx="4" cy="156"/>
              </a:xfrm>
              <a:custGeom>
                <a:avLst/>
                <a:gdLst>
                  <a:gd name="T0" fmla="*/ 0 w 4"/>
                  <a:gd name="T1" fmla="*/ 156 h 156"/>
                  <a:gd name="T2" fmla="*/ 4 w 4"/>
                  <a:gd name="T3" fmla="*/ 0 h 156"/>
                  <a:gd name="T4" fmla="*/ 0 60000 65536"/>
                  <a:gd name="T5" fmla="*/ 0 60000 65536"/>
                  <a:gd name="T6" fmla="*/ 0 w 4"/>
                  <a:gd name="T7" fmla="*/ 0 h 156"/>
                  <a:gd name="T8" fmla="*/ 4 w 4"/>
                  <a:gd name="T9" fmla="*/ 156 h 1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56">
                    <a:moveTo>
                      <a:pt x="0" y="156"/>
                    </a:moveTo>
                    <a:lnTo>
                      <a:pt x="4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43" name="Group 107"/>
            <p:cNvGrpSpPr>
              <a:grpSpLocks/>
            </p:cNvGrpSpPr>
            <p:nvPr/>
          </p:nvGrpSpPr>
          <p:grpSpPr bwMode="auto">
            <a:xfrm>
              <a:off x="3792" y="3168"/>
              <a:ext cx="555" cy="521"/>
              <a:chOff x="3648" y="3168"/>
              <a:chExt cx="555" cy="521"/>
            </a:xfrm>
          </p:grpSpPr>
          <p:sp>
            <p:nvSpPr>
              <p:cNvPr id="17444" name="Oval 108"/>
              <p:cNvSpPr>
                <a:spLocks noChangeArrowheads="1"/>
              </p:cNvSpPr>
              <p:nvPr/>
            </p:nvSpPr>
            <p:spPr bwMode="auto">
              <a:xfrm>
                <a:off x="3748" y="3592"/>
                <a:ext cx="93" cy="9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45" name="Oval 109"/>
              <p:cNvSpPr>
                <a:spLocks noChangeArrowheads="1"/>
              </p:cNvSpPr>
              <p:nvPr/>
            </p:nvSpPr>
            <p:spPr bwMode="auto">
              <a:xfrm>
                <a:off x="4003" y="3592"/>
                <a:ext cx="96" cy="9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46" name="Line 110"/>
              <p:cNvSpPr>
                <a:spLocks noChangeShapeType="1"/>
              </p:cNvSpPr>
              <p:nvPr/>
            </p:nvSpPr>
            <p:spPr bwMode="auto">
              <a:xfrm>
                <a:off x="3845" y="3642"/>
                <a:ext cx="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7" name="Oval 111"/>
              <p:cNvSpPr>
                <a:spLocks noChangeArrowheads="1"/>
              </p:cNvSpPr>
              <p:nvPr/>
            </p:nvSpPr>
            <p:spPr bwMode="auto">
              <a:xfrm>
                <a:off x="3648" y="3386"/>
                <a:ext cx="95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48" name="Oval 112"/>
              <p:cNvSpPr>
                <a:spLocks noChangeArrowheads="1"/>
              </p:cNvSpPr>
              <p:nvPr/>
            </p:nvSpPr>
            <p:spPr bwMode="auto">
              <a:xfrm>
                <a:off x="4108" y="3382"/>
                <a:ext cx="95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49" name="Oval 113"/>
              <p:cNvSpPr>
                <a:spLocks noChangeArrowheads="1"/>
              </p:cNvSpPr>
              <p:nvPr/>
            </p:nvSpPr>
            <p:spPr bwMode="auto">
              <a:xfrm>
                <a:off x="3902" y="3168"/>
                <a:ext cx="92" cy="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50" name="Freeform 114"/>
              <p:cNvSpPr>
                <a:spLocks/>
              </p:cNvSpPr>
              <p:nvPr/>
            </p:nvSpPr>
            <p:spPr bwMode="auto">
              <a:xfrm>
                <a:off x="3714" y="3478"/>
                <a:ext cx="65" cy="121"/>
              </a:xfrm>
              <a:custGeom>
                <a:avLst/>
                <a:gdLst>
                  <a:gd name="T0" fmla="*/ 0 w 65"/>
                  <a:gd name="T1" fmla="*/ 0 h 121"/>
                  <a:gd name="T2" fmla="*/ 65 w 65"/>
                  <a:gd name="T3" fmla="*/ 121 h 121"/>
                  <a:gd name="T4" fmla="*/ 0 60000 65536"/>
                  <a:gd name="T5" fmla="*/ 0 60000 65536"/>
                  <a:gd name="T6" fmla="*/ 0 w 65"/>
                  <a:gd name="T7" fmla="*/ 0 h 121"/>
                  <a:gd name="T8" fmla="*/ 65 w 65"/>
                  <a:gd name="T9" fmla="*/ 121 h 12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5" h="121">
                    <a:moveTo>
                      <a:pt x="0" y="0"/>
                    </a:moveTo>
                    <a:lnTo>
                      <a:pt x="65" y="12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1" name="Line 115"/>
              <p:cNvSpPr>
                <a:spLocks noChangeShapeType="1"/>
              </p:cNvSpPr>
              <p:nvPr/>
            </p:nvSpPr>
            <p:spPr bwMode="auto">
              <a:xfrm>
                <a:off x="3983" y="3253"/>
                <a:ext cx="166" cy="1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2" name="Line 116"/>
              <p:cNvSpPr>
                <a:spLocks noChangeShapeType="1"/>
              </p:cNvSpPr>
              <p:nvPr/>
            </p:nvSpPr>
            <p:spPr bwMode="auto">
              <a:xfrm flipV="1">
                <a:off x="3730" y="3251"/>
                <a:ext cx="181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3" name="Line 117"/>
              <p:cNvSpPr>
                <a:spLocks noChangeShapeType="1"/>
              </p:cNvSpPr>
              <p:nvPr/>
            </p:nvSpPr>
            <p:spPr bwMode="auto">
              <a:xfrm flipH="1">
                <a:off x="4066" y="3471"/>
                <a:ext cx="76" cy="1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4" name="Freeform 118"/>
              <p:cNvSpPr>
                <a:spLocks/>
              </p:cNvSpPr>
              <p:nvPr/>
            </p:nvSpPr>
            <p:spPr bwMode="auto">
              <a:xfrm>
                <a:off x="3746" y="3424"/>
                <a:ext cx="364" cy="14"/>
              </a:xfrm>
              <a:custGeom>
                <a:avLst/>
                <a:gdLst>
                  <a:gd name="T0" fmla="*/ 0 w 364"/>
                  <a:gd name="T1" fmla="*/ 14 h 14"/>
                  <a:gd name="T2" fmla="*/ 364 w 364"/>
                  <a:gd name="T3" fmla="*/ 0 h 14"/>
                  <a:gd name="T4" fmla="*/ 0 60000 65536"/>
                  <a:gd name="T5" fmla="*/ 0 60000 65536"/>
                  <a:gd name="T6" fmla="*/ 0 w 364"/>
                  <a:gd name="T7" fmla="*/ 0 h 14"/>
                  <a:gd name="T8" fmla="*/ 364 w 364"/>
                  <a:gd name="T9" fmla="*/ 14 h 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64" h="14">
                    <a:moveTo>
                      <a:pt x="0" y="14"/>
                    </a:moveTo>
                    <a:lnTo>
                      <a:pt x="364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5" name="Freeform 119"/>
              <p:cNvSpPr>
                <a:spLocks/>
              </p:cNvSpPr>
              <p:nvPr/>
            </p:nvSpPr>
            <p:spPr bwMode="auto">
              <a:xfrm>
                <a:off x="3828" y="3452"/>
                <a:ext cx="286" cy="154"/>
              </a:xfrm>
              <a:custGeom>
                <a:avLst/>
                <a:gdLst>
                  <a:gd name="T0" fmla="*/ 0 w 286"/>
                  <a:gd name="T1" fmla="*/ 154 h 154"/>
                  <a:gd name="T2" fmla="*/ 286 w 286"/>
                  <a:gd name="T3" fmla="*/ 0 h 154"/>
                  <a:gd name="T4" fmla="*/ 0 60000 65536"/>
                  <a:gd name="T5" fmla="*/ 0 60000 65536"/>
                  <a:gd name="T6" fmla="*/ 0 w 286"/>
                  <a:gd name="T7" fmla="*/ 0 h 154"/>
                  <a:gd name="T8" fmla="*/ 286 w 286"/>
                  <a:gd name="T9" fmla="*/ 154 h 1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6" h="154">
                    <a:moveTo>
                      <a:pt x="0" y="154"/>
                    </a:moveTo>
                    <a:lnTo>
                      <a:pt x="28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6" name="Freeform 120"/>
              <p:cNvSpPr>
                <a:spLocks/>
              </p:cNvSpPr>
              <p:nvPr/>
            </p:nvSpPr>
            <p:spPr bwMode="auto">
              <a:xfrm>
                <a:off x="3740" y="3460"/>
                <a:ext cx="280" cy="142"/>
              </a:xfrm>
              <a:custGeom>
                <a:avLst/>
                <a:gdLst>
                  <a:gd name="T0" fmla="*/ 280 w 280"/>
                  <a:gd name="T1" fmla="*/ 142 h 142"/>
                  <a:gd name="T2" fmla="*/ 0 w 280"/>
                  <a:gd name="T3" fmla="*/ 0 h 142"/>
                  <a:gd name="T4" fmla="*/ 0 60000 65536"/>
                  <a:gd name="T5" fmla="*/ 0 60000 65536"/>
                  <a:gd name="T6" fmla="*/ 0 w 280"/>
                  <a:gd name="T7" fmla="*/ 0 h 142"/>
                  <a:gd name="T8" fmla="*/ 280 w 280"/>
                  <a:gd name="T9" fmla="*/ 142 h 1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0" h="142">
                    <a:moveTo>
                      <a:pt x="280" y="142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7" name="Freeform 121"/>
              <p:cNvSpPr>
                <a:spLocks/>
              </p:cNvSpPr>
              <p:nvPr/>
            </p:nvSpPr>
            <p:spPr bwMode="auto">
              <a:xfrm>
                <a:off x="3806" y="3266"/>
                <a:ext cx="122" cy="328"/>
              </a:xfrm>
              <a:custGeom>
                <a:avLst/>
                <a:gdLst>
                  <a:gd name="T0" fmla="*/ 0 w 122"/>
                  <a:gd name="T1" fmla="*/ 328 h 328"/>
                  <a:gd name="T2" fmla="*/ 122 w 122"/>
                  <a:gd name="T3" fmla="*/ 0 h 328"/>
                  <a:gd name="T4" fmla="*/ 0 60000 65536"/>
                  <a:gd name="T5" fmla="*/ 0 60000 65536"/>
                  <a:gd name="T6" fmla="*/ 0 w 122"/>
                  <a:gd name="T7" fmla="*/ 0 h 328"/>
                  <a:gd name="T8" fmla="*/ 122 w 122"/>
                  <a:gd name="T9" fmla="*/ 328 h 32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2" h="328">
                    <a:moveTo>
                      <a:pt x="0" y="328"/>
                    </a:moveTo>
                    <a:lnTo>
                      <a:pt x="12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8" name="Freeform 122"/>
              <p:cNvSpPr>
                <a:spLocks/>
              </p:cNvSpPr>
              <p:nvPr/>
            </p:nvSpPr>
            <p:spPr bwMode="auto">
              <a:xfrm>
                <a:off x="3966" y="3264"/>
                <a:ext cx="82" cy="328"/>
              </a:xfrm>
              <a:custGeom>
                <a:avLst/>
                <a:gdLst>
                  <a:gd name="T0" fmla="*/ 82 w 82"/>
                  <a:gd name="T1" fmla="*/ 328 h 328"/>
                  <a:gd name="T2" fmla="*/ 0 w 82"/>
                  <a:gd name="T3" fmla="*/ 0 h 328"/>
                  <a:gd name="T4" fmla="*/ 0 60000 65536"/>
                  <a:gd name="T5" fmla="*/ 0 60000 65536"/>
                  <a:gd name="T6" fmla="*/ 0 w 82"/>
                  <a:gd name="T7" fmla="*/ 0 h 328"/>
                  <a:gd name="T8" fmla="*/ 82 w 82"/>
                  <a:gd name="T9" fmla="*/ 328 h 32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2" h="328">
                    <a:moveTo>
                      <a:pt x="82" y="328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1981200" y="6096001"/>
            <a:ext cx="5016500" cy="561975"/>
            <a:chOff x="288" y="3840"/>
            <a:chExt cx="3160" cy="354"/>
          </a:xfrm>
        </p:grpSpPr>
        <p:sp>
          <p:nvSpPr>
            <p:cNvPr id="17417" name="Text Box 124"/>
            <p:cNvSpPr txBox="1">
              <a:spLocks noChangeArrowheads="1"/>
            </p:cNvSpPr>
            <p:nvPr/>
          </p:nvSpPr>
          <p:spPr bwMode="auto">
            <a:xfrm>
              <a:off x="288" y="3888"/>
              <a:ext cx="11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FF66FF"/>
                  </a:solidFill>
                  <a:latin typeface="+mn-lt"/>
                </a:rPr>
                <a:t>Bipartite Graphs</a:t>
              </a:r>
            </a:p>
          </p:txBody>
        </p:sp>
        <p:grpSp>
          <p:nvGrpSpPr>
            <p:cNvPr id="17418" name="Group 125"/>
            <p:cNvGrpSpPr>
              <a:grpSpLocks/>
            </p:cNvGrpSpPr>
            <p:nvPr/>
          </p:nvGrpSpPr>
          <p:grpSpPr bwMode="auto">
            <a:xfrm>
              <a:off x="2400" y="3840"/>
              <a:ext cx="1048" cy="354"/>
              <a:chOff x="3600" y="1558"/>
              <a:chExt cx="1048" cy="354"/>
            </a:xfrm>
          </p:grpSpPr>
          <p:sp>
            <p:nvSpPr>
              <p:cNvPr id="17419" name="Oval 126"/>
              <p:cNvSpPr>
                <a:spLocks noChangeArrowheads="1"/>
              </p:cNvSpPr>
              <p:nvPr/>
            </p:nvSpPr>
            <p:spPr bwMode="auto">
              <a:xfrm>
                <a:off x="3706" y="1558"/>
                <a:ext cx="88" cy="8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20" name="Oval 127"/>
              <p:cNvSpPr>
                <a:spLocks noChangeArrowheads="1"/>
              </p:cNvSpPr>
              <p:nvPr/>
            </p:nvSpPr>
            <p:spPr bwMode="auto">
              <a:xfrm>
                <a:off x="3946" y="1558"/>
                <a:ext cx="88" cy="8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21" name="Oval 128"/>
              <p:cNvSpPr>
                <a:spLocks noChangeArrowheads="1"/>
              </p:cNvSpPr>
              <p:nvPr/>
            </p:nvSpPr>
            <p:spPr bwMode="auto">
              <a:xfrm>
                <a:off x="4186" y="1558"/>
                <a:ext cx="88" cy="8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22" name="Oval 129"/>
              <p:cNvSpPr>
                <a:spLocks noChangeArrowheads="1"/>
              </p:cNvSpPr>
              <p:nvPr/>
            </p:nvSpPr>
            <p:spPr bwMode="auto">
              <a:xfrm>
                <a:off x="4426" y="1558"/>
                <a:ext cx="88" cy="8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23" name="Freeform 130"/>
              <p:cNvSpPr>
                <a:spLocks/>
              </p:cNvSpPr>
              <p:nvPr/>
            </p:nvSpPr>
            <p:spPr bwMode="auto">
              <a:xfrm>
                <a:off x="3654" y="1641"/>
                <a:ext cx="78" cy="189"/>
              </a:xfrm>
              <a:custGeom>
                <a:avLst/>
                <a:gdLst>
                  <a:gd name="T0" fmla="*/ 0 w 78"/>
                  <a:gd name="T1" fmla="*/ 189 h 189"/>
                  <a:gd name="T2" fmla="*/ 78 w 78"/>
                  <a:gd name="T3" fmla="*/ 0 h 189"/>
                  <a:gd name="T4" fmla="*/ 0 60000 65536"/>
                  <a:gd name="T5" fmla="*/ 0 60000 65536"/>
                  <a:gd name="T6" fmla="*/ 0 w 78"/>
                  <a:gd name="T7" fmla="*/ 0 h 189"/>
                  <a:gd name="T8" fmla="*/ 78 w 78"/>
                  <a:gd name="T9" fmla="*/ 189 h 18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8" h="189">
                    <a:moveTo>
                      <a:pt x="0" y="189"/>
                    </a:moveTo>
                    <a:lnTo>
                      <a:pt x="78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4" name="Freeform 131"/>
              <p:cNvSpPr>
                <a:spLocks/>
              </p:cNvSpPr>
              <p:nvPr/>
            </p:nvSpPr>
            <p:spPr bwMode="auto">
              <a:xfrm>
                <a:off x="3900" y="1644"/>
                <a:ext cx="88" cy="184"/>
              </a:xfrm>
              <a:custGeom>
                <a:avLst/>
                <a:gdLst>
                  <a:gd name="T0" fmla="*/ 88 w 88"/>
                  <a:gd name="T1" fmla="*/ 0 h 184"/>
                  <a:gd name="T2" fmla="*/ 0 w 88"/>
                  <a:gd name="T3" fmla="*/ 184 h 184"/>
                  <a:gd name="T4" fmla="*/ 0 60000 65536"/>
                  <a:gd name="T5" fmla="*/ 0 60000 65536"/>
                  <a:gd name="T6" fmla="*/ 0 w 88"/>
                  <a:gd name="T7" fmla="*/ 0 h 184"/>
                  <a:gd name="T8" fmla="*/ 88 w 88"/>
                  <a:gd name="T9" fmla="*/ 184 h 18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8" h="184">
                    <a:moveTo>
                      <a:pt x="88" y="0"/>
                    </a:moveTo>
                    <a:lnTo>
                      <a:pt x="0" y="184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5" name="Freeform 132"/>
              <p:cNvSpPr>
                <a:spLocks/>
              </p:cNvSpPr>
              <p:nvPr/>
            </p:nvSpPr>
            <p:spPr bwMode="auto">
              <a:xfrm>
                <a:off x="4028" y="1608"/>
                <a:ext cx="536" cy="232"/>
              </a:xfrm>
              <a:custGeom>
                <a:avLst/>
                <a:gdLst>
                  <a:gd name="T0" fmla="*/ 0 w 536"/>
                  <a:gd name="T1" fmla="*/ 0 h 232"/>
                  <a:gd name="T2" fmla="*/ 536 w 536"/>
                  <a:gd name="T3" fmla="*/ 232 h 232"/>
                  <a:gd name="T4" fmla="*/ 0 60000 65536"/>
                  <a:gd name="T5" fmla="*/ 0 60000 65536"/>
                  <a:gd name="T6" fmla="*/ 0 w 536"/>
                  <a:gd name="T7" fmla="*/ 0 h 232"/>
                  <a:gd name="T8" fmla="*/ 536 w 536"/>
                  <a:gd name="T9" fmla="*/ 232 h 2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36" h="232">
                    <a:moveTo>
                      <a:pt x="0" y="0"/>
                    </a:moveTo>
                    <a:lnTo>
                      <a:pt x="536" y="23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6" name="Oval 133"/>
              <p:cNvSpPr>
                <a:spLocks noChangeArrowheads="1"/>
              </p:cNvSpPr>
              <p:nvPr/>
            </p:nvSpPr>
            <p:spPr bwMode="auto">
              <a:xfrm>
                <a:off x="3600" y="1824"/>
                <a:ext cx="88" cy="88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27" name="Oval 134"/>
              <p:cNvSpPr>
                <a:spLocks noChangeArrowheads="1"/>
              </p:cNvSpPr>
              <p:nvPr/>
            </p:nvSpPr>
            <p:spPr bwMode="auto">
              <a:xfrm>
                <a:off x="3840" y="1824"/>
                <a:ext cx="88" cy="88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28" name="Oval 135"/>
              <p:cNvSpPr>
                <a:spLocks noChangeArrowheads="1"/>
              </p:cNvSpPr>
              <p:nvPr/>
            </p:nvSpPr>
            <p:spPr bwMode="auto">
              <a:xfrm>
                <a:off x="4080" y="1824"/>
                <a:ext cx="88" cy="88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29" name="Oval 136"/>
              <p:cNvSpPr>
                <a:spLocks noChangeArrowheads="1"/>
              </p:cNvSpPr>
              <p:nvPr/>
            </p:nvSpPr>
            <p:spPr bwMode="auto">
              <a:xfrm>
                <a:off x="4320" y="1824"/>
                <a:ext cx="88" cy="88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30" name="Oval 137"/>
              <p:cNvSpPr>
                <a:spLocks noChangeArrowheads="1"/>
              </p:cNvSpPr>
              <p:nvPr/>
            </p:nvSpPr>
            <p:spPr bwMode="auto">
              <a:xfrm>
                <a:off x="4560" y="1824"/>
                <a:ext cx="88" cy="88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17431" name="Freeform 138"/>
              <p:cNvSpPr>
                <a:spLocks/>
              </p:cNvSpPr>
              <p:nvPr/>
            </p:nvSpPr>
            <p:spPr bwMode="auto">
              <a:xfrm>
                <a:off x="4371" y="1644"/>
                <a:ext cx="87" cy="186"/>
              </a:xfrm>
              <a:custGeom>
                <a:avLst/>
                <a:gdLst>
                  <a:gd name="T0" fmla="*/ 0 w 87"/>
                  <a:gd name="T1" fmla="*/ 186 h 186"/>
                  <a:gd name="T2" fmla="*/ 87 w 87"/>
                  <a:gd name="T3" fmla="*/ 0 h 186"/>
                  <a:gd name="T4" fmla="*/ 0 60000 65536"/>
                  <a:gd name="T5" fmla="*/ 0 60000 65536"/>
                  <a:gd name="T6" fmla="*/ 0 w 87"/>
                  <a:gd name="T7" fmla="*/ 0 h 186"/>
                  <a:gd name="T8" fmla="*/ 87 w 87"/>
                  <a:gd name="T9" fmla="*/ 186 h 18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7" h="186">
                    <a:moveTo>
                      <a:pt x="0" y="186"/>
                    </a:moveTo>
                    <a:lnTo>
                      <a:pt x="8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2" name="Freeform 139"/>
              <p:cNvSpPr>
                <a:spLocks/>
              </p:cNvSpPr>
              <p:nvPr/>
            </p:nvSpPr>
            <p:spPr bwMode="auto">
              <a:xfrm>
                <a:off x="4137" y="1644"/>
                <a:ext cx="81" cy="180"/>
              </a:xfrm>
              <a:custGeom>
                <a:avLst/>
                <a:gdLst>
                  <a:gd name="T0" fmla="*/ 0 w 81"/>
                  <a:gd name="T1" fmla="*/ 180 h 180"/>
                  <a:gd name="T2" fmla="*/ 81 w 81"/>
                  <a:gd name="T3" fmla="*/ 0 h 180"/>
                  <a:gd name="T4" fmla="*/ 0 60000 65536"/>
                  <a:gd name="T5" fmla="*/ 0 60000 65536"/>
                  <a:gd name="T6" fmla="*/ 0 w 81"/>
                  <a:gd name="T7" fmla="*/ 0 h 180"/>
                  <a:gd name="T8" fmla="*/ 81 w 81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1" h="180">
                    <a:moveTo>
                      <a:pt x="0" y="180"/>
                    </a:moveTo>
                    <a:lnTo>
                      <a:pt x="81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3" name="Freeform 140"/>
              <p:cNvSpPr>
                <a:spLocks/>
              </p:cNvSpPr>
              <p:nvPr/>
            </p:nvSpPr>
            <p:spPr bwMode="auto">
              <a:xfrm>
                <a:off x="4482" y="1641"/>
                <a:ext cx="114" cy="186"/>
              </a:xfrm>
              <a:custGeom>
                <a:avLst/>
                <a:gdLst>
                  <a:gd name="T0" fmla="*/ 114 w 114"/>
                  <a:gd name="T1" fmla="*/ 186 h 186"/>
                  <a:gd name="T2" fmla="*/ 0 w 114"/>
                  <a:gd name="T3" fmla="*/ 0 h 186"/>
                  <a:gd name="T4" fmla="*/ 0 60000 65536"/>
                  <a:gd name="T5" fmla="*/ 0 60000 65536"/>
                  <a:gd name="T6" fmla="*/ 0 w 114"/>
                  <a:gd name="T7" fmla="*/ 0 h 186"/>
                  <a:gd name="T8" fmla="*/ 114 w 114"/>
                  <a:gd name="T9" fmla="*/ 186 h 18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4" h="186">
                    <a:moveTo>
                      <a:pt x="114" y="186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4" name="Freeform 141"/>
              <p:cNvSpPr>
                <a:spLocks/>
              </p:cNvSpPr>
              <p:nvPr/>
            </p:nvSpPr>
            <p:spPr bwMode="auto">
              <a:xfrm>
                <a:off x="4008" y="1641"/>
                <a:ext cx="96" cy="183"/>
              </a:xfrm>
              <a:custGeom>
                <a:avLst/>
                <a:gdLst>
                  <a:gd name="T0" fmla="*/ 96 w 96"/>
                  <a:gd name="T1" fmla="*/ 183 h 183"/>
                  <a:gd name="T2" fmla="*/ 0 w 96"/>
                  <a:gd name="T3" fmla="*/ 0 h 183"/>
                  <a:gd name="T4" fmla="*/ 0 60000 65536"/>
                  <a:gd name="T5" fmla="*/ 0 60000 65536"/>
                  <a:gd name="T6" fmla="*/ 0 w 96"/>
                  <a:gd name="T7" fmla="*/ 0 h 183"/>
                  <a:gd name="T8" fmla="*/ 96 w 96"/>
                  <a:gd name="T9" fmla="*/ 183 h 18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6" h="183">
                    <a:moveTo>
                      <a:pt x="96" y="18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5" name="Freeform 142"/>
              <p:cNvSpPr>
                <a:spLocks/>
              </p:cNvSpPr>
              <p:nvPr/>
            </p:nvSpPr>
            <p:spPr bwMode="auto">
              <a:xfrm>
                <a:off x="3771" y="1644"/>
                <a:ext cx="99" cy="189"/>
              </a:xfrm>
              <a:custGeom>
                <a:avLst/>
                <a:gdLst>
                  <a:gd name="T0" fmla="*/ 99 w 99"/>
                  <a:gd name="T1" fmla="*/ 189 h 189"/>
                  <a:gd name="T2" fmla="*/ 0 w 99"/>
                  <a:gd name="T3" fmla="*/ 0 h 189"/>
                  <a:gd name="T4" fmla="*/ 0 60000 65536"/>
                  <a:gd name="T5" fmla="*/ 0 60000 65536"/>
                  <a:gd name="T6" fmla="*/ 0 w 99"/>
                  <a:gd name="T7" fmla="*/ 0 h 189"/>
                  <a:gd name="T8" fmla="*/ 99 w 99"/>
                  <a:gd name="T9" fmla="*/ 189 h 18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9" h="189">
                    <a:moveTo>
                      <a:pt x="99" y="189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6" name="Freeform 143"/>
              <p:cNvSpPr>
                <a:spLocks/>
              </p:cNvSpPr>
              <p:nvPr/>
            </p:nvSpPr>
            <p:spPr bwMode="auto">
              <a:xfrm>
                <a:off x="4251" y="1644"/>
                <a:ext cx="96" cy="183"/>
              </a:xfrm>
              <a:custGeom>
                <a:avLst/>
                <a:gdLst>
                  <a:gd name="T0" fmla="*/ 96 w 96"/>
                  <a:gd name="T1" fmla="*/ 183 h 183"/>
                  <a:gd name="T2" fmla="*/ 0 w 96"/>
                  <a:gd name="T3" fmla="*/ 0 h 183"/>
                  <a:gd name="T4" fmla="*/ 0 60000 65536"/>
                  <a:gd name="T5" fmla="*/ 0 60000 65536"/>
                  <a:gd name="T6" fmla="*/ 0 w 96"/>
                  <a:gd name="T7" fmla="*/ 0 h 183"/>
                  <a:gd name="T8" fmla="*/ 96 w 96"/>
                  <a:gd name="T9" fmla="*/ 183 h 18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6" h="183">
                    <a:moveTo>
                      <a:pt x="96" y="18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7" name="Freeform 144"/>
              <p:cNvSpPr>
                <a:spLocks/>
              </p:cNvSpPr>
              <p:nvPr/>
            </p:nvSpPr>
            <p:spPr bwMode="auto">
              <a:xfrm>
                <a:off x="3680" y="1632"/>
                <a:ext cx="272" cy="204"/>
              </a:xfrm>
              <a:custGeom>
                <a:avLst/>
                <a:gdLst>
                  <a:gd name="T0" fmla="*/ 0 w 272"/>
                  <a:gd name="T1" fmla="*/ 204 h 204"/>
                  <a:gd name="T2" fmla="*/ 272 w 272"/>
                  <a:gd name="T3" fmla="*/ 0 h 204"/>
                  <a:gd name="T4" fmla="*/ 0 60000 65536"/>
                  <a:gd name="T5" fmla="*/ 0 60000 65536"/>
                  <a:gd name="T6" fmla="*/ 0 w 272"/>
                  <a:gd name="T7" fmla="*/ 0 h 204"/>
                  <a:gd name="T8" fmla="*/ 272 w 272"/>
                  <a:gd name="T9" fmla="*/ 204 h 20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72" h="204">
                    <a:moveTo>
                      <a:pt x="0" y="204"/>
                    </a:moveTo>
                    <a:lnTo>
                      <a:pt x="272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8" name="Freeform 145"/>
              <p:cNvSpPr>
                <a:spLocks/>
              </p:cNvSpPr>
              <p:nvPr/>
            </p:nvSpPr>
            <p:spPr bwMode="auto">
              <a:xfrm>
                <a:off x="4160" y="1628"/>
                <a:ext cx="280" cy="204"/>
              </a:xfrm>
              <a:custGeom>
                <a:avLst/>
                <a:gdLst>
                  <a:gd name="T0" fmla="*/ 280 w 280"/>
                  <a:gd name="T1" fmla="*/ 0 h 204"/>
                  <a:gd name="T2" fmla="*/ 0 w 280"/>
                  <a:gd name="T3" fmla="*/ 204 h 204"/>
                  <a:gd name="T4" fmla="*/ 0 60000 65536"/>
                  <a:gd name="T5" fmla="*/ 0 60000 65536"/>
                  <a:gd name="T6" fmla="*/ 0 w 280"/>
                  <a:gd name="T7" fmla="*/ 0 h 204"/>
                  <a:gd name="T8" fmla="*/ 280 w 280"/>
                  <a:gd name="T9" fmla="*/ 204 h 20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0" h="204">
                    <a:moveTo>
                      <a:pt x="280" y="0"/>
                    </a:moveTo>
                    <a:lnTo>
                      <a:pt x="0" y="204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9" name="Freeform 146"/>
              <p:cNvSpPr>
                <a:spLocks/>
              </p:cNvSpPr>
              <p:nvPr/>
            </p:nvSpPr>
            <p:spPr bwMode="auto">
              <a:xfrm>
                <a:off x="3916" y="1628"/>
                <a:ext cx="284" cy="212"/>
              </a:xfrm>
              <a:custGeom>
                <a:avLst/>
                <a:gdLst>
                  <a:gd name="T0" fmla="*/ 284 w 284"/>
                  <a:gd name="T1" fmla="*/ 0 h 212"/>
                  <a:gd name="T2" fmla="*/ 0 w 284"/>
                  <a:gd name="T3" fmla="*/ 212 h 212"/>
                  <a:gd name="T4" fmla="*/ 0 60000 65536"/>
                  <a:gd name="T5" fmla="*/ 0 60000 65536"/>
                  <a:gd name="T6" fmla="*/ 0 w 284"/>
                  <a:gd name="T7" fmla="*/ 0 h 212"/>
                  <a:gd name="T8" fmla="*/ 284 w 284"/>
                  <a:gd name="T9" fmla="*/ 212 h 2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4" h="212">
                    <a:moveTo>
                      <a:pt x="284" y="0"/>
                    </a:moveTo>
                    <a:lnTo>
                      <a:pt x="0" y="21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38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32000" y="1246632"/>
            <a:ext cx="8178800" cy="34015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Helvetica Neue Light" charset="0"/>
                <a:ea typeface="Helvetica Neue Light" charset="0"/>
                <a:cs typeface="Helvetica Neue Light" charset="0"/>
              </a:rPr>
              <a:t>Random Walk Approaches</a:t>
            </a:r>
            <a:endParaRPr lang="en-US" sz="4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5788" y="4953001"/>
            <a:ext cx="8371224" cy="239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Material based on:</a:t>
            </a:r>
          </a:p>
          <a:p>
            <a:pPr marL="380990" indent="-380990">
              <a:buFont typeface="Arial" charset="0"/>
              <a:buChar char="•"/>
            </a:pPr>
            <a:r>
              <a:rPr lang="en-US" sz="1867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Perozzi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et al. 2014. </a:t>
            </a:r>
            <a:r>
              <a:rPr lang="en-US" sz="1867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DeepWalk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: Online Learning of Social Representations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KDD.</a:t>
            </a:r>
          </a:p>
          <a:p>
            <a:pPr marL="380990" indent="-380990">
              <a:buFont typeface="Arial" charset="0"/>
              <a:buChar char="•"/>
            </a:pP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Grover et al. 2016. 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node2vec: Scalable Feature Learning for Networks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KDD.</a:t>
            </a:r>
          </a:p>
          <a:p>
            <a:pPr marL="380990" indent="-380990">
              <a:buFont typeface="Arial" charset="0"/>
              <a:buChar char="•"/>
            </a:pPr>
            <a:endParaRPr lang="en-US" sz="1867" i="1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marL="380990" indent="-380990">
              <a:buFont typeface="Arial" charset="0"/>
              <a:buChar char="•"/>
            </a:pPr>
            <a:endParaRPr lang="en-US" sz="1867" i="1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marL="380990" indent="-380990">
              <a:buFont typeface="Arial" charset="0"/>
              <a:buChar char="•"/>
            </a:pPr>
            <a:endParaRPr lang="en-US" sz="1867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535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Random-walk </a:t>
            </a:r>
            <a:r>
              <a:rPr lang="en-US" dirty="0" err="1"/>
              <a:t>Embeddings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3200" y="2559069"/>
            <a:ext cx="4876800" cy="2875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4267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probability that </a:t>
            </a:r>
            <a:r>
              <a:rPr lang="en-US" sz="4267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u</a:t>
            </a:r>
            <a:r>
              <a:rPr lang="en-US" sz="4267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and </a:t>
            </a:r>
            <a:r>
              <a:rPr lang="en-US" sz="4267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v</a:t>
            </a:r>
            <a:r>
              <a:rPr lang="en-US" sz="4267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co-occur on a random walk over the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862" y="3258127"/>
            <a:ext cx="2887133" cy="10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DeepWalk</a:t>
            </a:r>
            <a:r>
              <a:rPr lang="en-US" b="1" dirty="0" smtClean="0"/>
              <a:t>: The Big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DeepWalk</a:t>
            </a:r>
            <a:r>
              <a:rPr lang="en-US" sz="3600" dirty="0" smtClean="0"/>
              <a:t> </a:t>
            </a:r>
            <a:r>
              <a:rPr lang="en-US" sz="3600" b="1" dirty="0" smtClean="0"/>
              <a:t>learns </a:t>
            </a:r>
            <a:r>
              <a:rPr lang="en-US" sz="3600" dirty="0" smtClean="0"/>
              <a:t>a latent representation of adjacency matrices using deep learning techniques developed for language modeling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4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Language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168" y="612648"/>
            <a:ext cx="6038756" cy="305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434" y="4169124"/>
            <a:ext cx="4275456" cy="2688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23" y="3381665"/>
            <a:ext cx="5366077" cy="32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Random Walk Paths as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88" y="2768186"/>
            <a:ext cx="3263400" cy="2614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906" y="2787626"/>
            <a:ext cx="6721051" cy="259524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070498" y="3699066"/>
            <a:ext cx="978408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Random-walk </a:t>
            </a:r>
            <a:r>
              <a:rPr lang="en-US" dirty="0" err="1"/>
              <a:t>Embeddings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55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52167" y="2209800"/>
            <a:ext cx="5326455" cy="5347536"/>
          </a:xfrm>
        </p:spPr>
        <p:txBody>
          <a:bodyPr>
            <a:noAutofit/>
          </a:bodyPr>
          <a:lstStyle/>
          <a:p>
            <a:pPr marL="609585" indent="-609585">
              <a:spcAft>
                <a:spcPts val="4800"/>
              </a:spcAft>
              <a:buFont typeface="+mj-lt"/>
              <a:buAutoNum type="arabicPeriod"/>
            </a:pPr>
            <a:r>
              <a:rPr lang="en-CA" sz="2667" dirty="0"/>
              <a:t>Estimate probability of visiting node </a:t>
            </a:r>
            <a:r>
              <a:rPr lang="en-CA" sz="2667" i="1" dirty="0">
                <a:latin typeface="Cambria Math" charset="0"/>
                <a:ea typeface="Cambria Math" charset="0"/>
                <a:cs typeface="Cambria Math" charset="0"/>
              </a:rPr>
              <a:t>v</a:t>
            </a:r>
            <a:r>
              <a:rPr lang="en-CA" sz="2667" i="1" dirty="0"/>
              <a:t> </a:t>
            </a:r>
            <a:r>
              <a:rPr lang="en-CA" sz="2667" dirty="0"/>
              <a:t>on a random walk starting from node</a:t>
            </a:r>
            <a:r>
              <a:rPr lang="en-CA" sz="2667" i="1" dirty="0"/>
              <a:t> </a:t>
            </a:r>
            <a:r>
              <a:rPr lang="en-CA" sz="2667" i="1" dirty="0"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CA" sz="2667" i="1" dirty="0"/>
              <a:t> </a:t>
            </a:r>
            <a:r>
              <a:rPr lang="en-CA" sz="2667" dirty="0"/>
              <a:t>using some random walk strategy </a:t>
            </a:r>
            <a:r>
              <a:rPr lang="en-CA" sz="2667" i="1" dirty="0">
                <a:latin typeface="Cambria Math" charset="0"/>
                <a:ea typeface="Cambria Math" charset="0"/>
                <a:cs typeface="Cambria Math" charset="0"/>
              </a:rPr>
              <a:t>R</a:t>
            </a:r>
            <a:r>
              <a:rPr lang="en-CA" sz="2667" dirty="0"/>
              <a:t>.</a:t>
            </a:r>
          </a:p>
          <a:p>
            <a:pPr marL="609585" indent="-609585">
              <a:buFont typeface="+mj-lt"/>
              <a:buAutoNum type="arabicPeriod"/>
            </a:pPr>
            <a:r>
              <a:rPr lang="en-CA" sz="2667" dirty="0"/>
              <a:t>Optimize </a:t>
            </a:r>
            <a:r>
              <a:rPr lang="en-CA" sz="2667" dirty="0" err="1"/>
              <a:t>embeddings</a:t>
            </a:r>
            <a:r>
              <a:rPr lang="en-CA" sz="2667" dirty="0"/>
              <a:t> to encode these random walk statistics. </a:t>
            </a:r>
          </a:p>
          <a:p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054" y="1931385"/>
            <a:ext cx="3608025" cy="2067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3998428"/>
            <a:ext cx="3556000" cy="223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Why Random Walks?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22400" y="1630303"/>
            <a:ext cx="9641840" cy="5080000"/>
          </a:xfrm>
        </p:spPr>
        <p:txBody>
          <a:bodyPr/>
          <a:lstStyle/>
          <a:p>
            <a:pPr marL="685783" indent="-685783">
              <a:buFont typeface="+mj-lt"/>
              <a:buAutoNum type="arabicPeriod"/>
            </a:pPr>
            <a:r>
              <a:rPr lang="en-US" b="1" dirty="0"/>
              <a:t>Expressivity:</a:t>
            </a:r>
            <a:r>
              <a:rPr lang="en-US" dirty="0"/>
              <a:t> Flexible stochastic definition of node similarity that </a:t>
            </a:r>
            <a:r>
              <a:rPr lang="en-US" dirty="0">
                <a:solidFill>
                  <a:schemeClr val="accent2"/>
                </a:solidFill>
              </a:rPr>
              <a:t>incorporates both local and higher-order neighborhood information</a:t>
            </a:r>
            <a:r>
              <a:rPr lang="en-US" dirty="0" smtClean="0"/>
              <a:t>.</a:t>
            </a:r>
          </a:p>
          <a:p>
            <a:pPr marL="685783" indent="-685783">
              <a:buFont typeface="+mj-lt"/>
              <a:buAutoNum type="arabicPeriod"/>
            </a:pPr>
            <a:endParaRPr lang="en-US" dirty="0"/>
          </a:p>
          <a:p>
            <a:pPr marL="685783" indent="-685783">
              <a:buFont typeface="+mj-lt"/>
              <a:buAutoNum type="arabicPeriod"/>
            </a:pPr>
            <a:r>
              <a:rPr lang="en-US" b="1" dirty="0"/>
              <a:t>Efficiency: </a:t>
            </a:r>
            <a:r>
              <a:rPr lang="en-US" dirty="0"/>
              <a:t>Do not need to consider all node pairs when training; </a:t>
            </a:r>
            <a:r>
              <a:rPr lang="en-US" dirty="0">
                <a:solidFill>
                  <a:schemeClr val="accent2"/>
                </a:solidFill>
              </a:rPr>
              <a:t>only need to consider pairs that co-occur on random walks.</a:t>
            </a:r>
          </a:p>
        </p:txBody>
      </p:sp>
    </p:spTree>
    <p:extLst>
      <p:ext uri="{BB962C8B-B14F-4D97-AF65-F5344CB8AC3E}">
        <p14:creationId xmlns:p14="http://schemas.microsoft.com/office/powerpoint/2010/main" val="33418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67" dirty="0"/>
              <a:t>How should we randomly walk?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1096"/>
            <a:ext cx="10372344" cy="5035904"/>
          </a:xfrm>
        </p:spPr>
        <p:txBody>
          <a:bodyPr>
            <a:normAutofit/>
          </a:bodyPr>
          <a:lstStyle/>
          <a:p>
            <a:pPr defTabSz="1219170">
              <a:spcBef>
                <a:spcPts val="2368"/>
              </a:spcBef>
            </a:pPr>
            <a:r>
              <a:rPr lang="en-US" sz="3200" dirty="0"/>
              <a:t>So far we have described how to optimize </a:t>
            </a:r>
            <a:r>
              <a:rPr lang="en-US" sz="3200" dirty="0" err="1"/>
              <a:t>embeddings</a:t>
            </a:r>
            <a:r>
              <a:rPr lang="en-US" sz="3200" dirty="0"/>
              <a:t> given random walk statistics</a:t>
            </a:r>
            <a:r>
              <a:rPr lang="en-US" sz="3200" i="1" dirty="0"/>
              <a:t>.</a:t>
            </a:r>
          </a:p>
          <a:p>
            <a:pPr defTabSz="1219170">
              <a:spcBef>
                <a:spcPts val="933"/>
              </a:spcBef>
            </a:pPr>
            <a:endParaRPr lang="en-US" sz="3200" b="1" dirty="0" smtClean="0">
              <a:solidFill>
                <a:schemeClr val="accent2"/>
              </a:solidFill>
            </a:endParaRPr>
          </a:p>
          <a:p>
            <a:pPr defTabSz="1219170">
              <a:spcBef>
                <a:spcPts val="933"/>
              </a:spcBef>
            </a:pPr>
            <a:r>
              <a:rPr lang="en-US" sz="3200" b="1" dirty="0" smtClean="0">
                <a:solidFill>
                  <a:schemeClr val="accent2"/>
                </a:solidFill>
              </a:rPr>
              <a:t>What </a:t>
            </a:r>
            <a:r>
              <a:rPr lang="en-US" sz="3200" b="1" dirty="0">
                <a:solidFill>
                  <a:schemeClr val="accent2"/>
                </a:solidFill>
              </a:rPr>
              <a:t>strategies should we use to run these random walks?</a:t>
            </a:r>
          </a:p>
          <a:p>
            <a:pPr lvl="1" defTabSz="1219170">
              <a:spcBef>
                <a:spcPts val="933"/>
              </a:spcBef>
            </a:pPr>
            <a:r>
              <a:rPr lang="en-US" sz="2667" dirty="0"/>
              <a:t>Simplest idea: </a:t>
            </a:r>
            <a:r>
              <a:rPr lang="en-US" sz="2667" b="1" dirty="0"/>
              <a:t>Just run fixed-length, unbiased random walks starting from each node </a:t>
            </a:r>
            <a:r>
              <a:rPr lang="en-US" sz="2667" dirty="0"/>
              <a:t>(i.e., </a:t>
            </a:r>
            <a:r>
              <a:rPr lang="en-US" sz="2667" dirty="0" err="1">
                <a:hlinkClick r:id="rId2"/>
              </a:rPr>
              <a:t>DeepWalk</a:t>
            </a:r>
            <a:r>
              <a:rPr lang="en-US" sz="2667" dirty="0">
                <a:hlinkClick r:id="rId2"/>
              </a:rPr>
              <a:t> from </a:t>
            </a:r>
            <a:r>
              <a:rPr lang="en-US" sz="2667" dirty="0" err="1">
                <a:hlinkClick r:id="rId2"/>
              </a:rPr>
              <a:t>Perozzi</a:t>
            </a:r>
            <a:r>
              <a:rPr lang="en-US" sz="2667" dirty="0">
                <a:hlinkClick r:id="rId2"/>
              </a:rPr>
              <a:t> et al., 2013</a:t>
            </a:r>
            <a:r>
              <a:rPr lang="en-US" sz="2667" dirty="0"/>
              <a:t>).</a:t>
            </a:r>
          </a:p>
          <a:p>
            <a:pPr lvl="1" defTabSz="1219170">
              <a:spcBef>
                <a:spcPts val="933"/>
              </a:spcBef>
            </a:pPr>
            <a:r>
              <a:rPr lang="en-US" sz="2667" dirty="0"/>
              <a:t>But can we do better?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node2vec: Biased 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7348" y="1563985"/>
            <a:ext cx="8525075" cy="50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Idea: </a:t>
            </a:r>
            <a:r>
              <a:rPr lang="en-CA" dirty="0"/>
              <a:t>use flexible, biased random walks that can trade off between </a:t>
            </a:r>
            <a:r>
              <a:rPr lang="en-CA" b="1" dirty="0">
                <a:solidFill>
                  <a:schemeClr val="accent2"/>
                </a:solidFill>
              </a:rPr>
              <a:t>local</a:t>
            </a:r>
            <a:r>
              <a:rPr lang="en-CA" b="1" dirty="0"/>
              <a:t> </a:t>
            </a:r>
            <a:r>
              <a:rPr lang="en-CA" dirty="0"/>
              <a:t>and </a:t>
            </a:r>
            <a:r>
              <a:rPr lang="en-CA" b="1" dirty="0">
                <a:solidFill>
                  <a:schemeClr val="accent1"/>
                </a:solidFill>
              </a:rPr>
              <a:t>global</a:t>
            </a:r>
            <a:r>
              <a:rPr lang="en-CA" b="1" dirty="0"/>
              <a:t> </a:t>
            </a:r>
            <a:r>
              <a:rPr lang="en-CA" dirty="0"/>
              <a:t>views of the network (</a:t>
            </a:r>
            <a:r>
              <a:rPr lang="en-CA" dirty="0">
                <a:hlinkClick r:id="rId2"/>
              </a:rPr>
              <a:t>Grover and </a:t>
            </a:r>
            <a:r>
              <a:rPr lang="en-CA" dirty="0" err="1">
                <a:hlinkClick r:id="rId2"/>
              </a:rPr>
              <a:t>Leskovec</a:t>
            </a:r>
            <a:r>
              <a:rPr lang="en-CA" dirty="0">
                <a:hlinkClick r:id="rId2"/>
              </a:rPr>
              <a:t>, 2016</a:t>
            </a:r>
            <a:r>
              <a:rPr lang="en-CA" dirty="0"/>
              <a:t>).  </a:t>
            </a:r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948" y="3835400"/>
            <a:ext cx="6473613" cy="25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node2vec: Biased Walks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67348" y="1563985"/>
                <a:ext cx="8525075" cy="508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Two classic strategies to define a neighborhood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sym typeface="Open Sans"/>
                          </a:rPr>
                          <m:t>𝑁</m:t>
                        </m:r>
                      </m:e>
                      <m:sub>
                        <m:r>
                          <a:rPr lang="en-CA" b="0" i="1" smtClean="0">
                            <a:latin typeface="Cambria Math" charset="0"/>
                            <a:sym typeface="Open Sans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Open Sans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sym typeface="Open Sans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a given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Open Sans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:</a:t>
                </a:r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7348" y="1563985"/>
                <a:ext cx="8525075" cy="5080000"/>
              </a:xfrm>
              <a:blipFill>
                <a:blip r:embed="rId2"/>
                <a:stretch>
                  <a:fillRect l="-1502" t="-2041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36344" y="5345577"/>
                <a:ext cx="40670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𝐵𝐹𝑆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={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344" y="5345577"/>
                <a:ext cx="4067011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11469" y="6064650"/>
                <a:ext cx="40797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𝐷𝐹𝑆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={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469" y="6064650"/>
                <a:ext cx="407970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148758" y="5404742"/>
            <a:ext cx="437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Local</a:t>
            </a:r>
            <a:r>
              <a:rPr lang="en-US" sz="3200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microscopic 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8755" y="6020070"/>
            <a:ext cx="4717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Global</a:t>
            </a:r>
            <a:r>
              <a:rPr lang="en-US" sz="32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macroscopic view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859" y="2701107"/>
            <a:ext cx="6473613" cy="25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876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accent2"/>
                </a:solidFill>
              </a:rPr>
              <a:t>Social network analysis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41439"/>
            <a:ext cx="10756392" cy="5342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ja-JP" sz="2600" dirty="0">
                <a:ea typeface="ＭＳ Ｐゴシック" panose="020B0600070205080204" pitchFamily="34" charset="-128"/>
              </a:rPr>
              <a:t>Social network is the study of social entities (people in an organization, called </a:t>
            </a:r>
            <a:r>
              <a:rPr lang="en-US" altLang="ja-JP" sz="2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actors</a:t>
            </a:r>
            <a:r>
              <a:rPr lang="en-US" altLang="ja-JP" sz="2600" dirty="0">
                <a:ea typeface="ＭＳ Ｐゴシック" panose="020B0600070205080204" pitchFamily="34" charset="-128"/>
              </a:rPr>
              <a:t>), and their </a:t>
            </a:r>
            <a:r>
              <a:rPr lang="en-US" altLang="ja-JP" sz="2600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interactions and relationships</a:t>
            </a:r>
            <a:r>
              <a:rPr lang="en-US" altLang="ja-JP" sz="2600" dirty="0">
                <a:ea typeface="ＭＳ Ｐゴシック" panose="020B0600070205080204" pitchFamily="34" charset="-128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ja-JP" sz="2600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2600" dirty="0" smtClean="0">
                <a:ea typeface="ＭＳ Ｐゴシック" panose="020B0600070205080204" pitchFamily="34" charset="-128"/>
              </a:rPr>
              <a:t>From </a:t>
            </a:r>
            <a:r>
              <a:rPr lang="en-US" altLang="ja-JP" sz="2600" dirty="0">
                <a:ea typeface="ＭＳ Ｐゴシック" panose="020B0600070205080204" pitchFamily="34" charset="-128"/>
              </a:rPr>
              <a:t>the network, we can study the properties of its structure, and </a:t>
            </a:r>
            <a:r>
              <a:rPr lang="en-US" altLang="ja-JP" sz="2600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the role, position </a:t>
            </a:r>
            <a:r>
              <a:rPr lang="en-US" altLang="ja-JP" sz="2600" dirty="0">
                <a:ea typeface="ＭＳ Ｐゴシック" panose="020B0600070205080204" pitchFamily="34" charset="-128"/>
              </a:rPr>
              <a:t>and </a:t>
            </a:r>
            <a:r>
              <a:rPr lang="en-US" altLang="ja-JP" sz="2600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prestige</a:t>
            </a:r>
            <a:r>
              <a:rPr lang="en-US" altLang="ja-JP" sz="2600" dirty="0">
                <a:ea typeface="ＭＳ Ｐゴシック" panose="020B0600070205080204" pitchFamily="34" charset="-128"/>
              </a:rPr>
              <a:t> of each social actor. </a:t>
            </a:r>
          </a:p>
          <a:p>
            <a:pPr eaLnBrk="1" hangingPunct="1">
              <a:lnSpc>
                <a:spcPct val="90000"/>
              </a:lnSpc>
            </a:pPr>
            <a:endParaRPr lang="en-US" altLang="ja-JP" sz="2600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2600" dirty="0" smtClean="0">
                <a:ea typeface="ＭＳ Ｐゴシック" panose="020B0600070205080204" pitchFamily="34" charset="-128"/>
              </a:rPr>
              <a:t>We </a:t>
            </a:r>
            <a:r>
              <a:rPr lang="en-US" altLang="ja-JP" sz="2600" dirty="0">
                <a:ea typeface="ＭＳ Ｐゴシック" panose="020B0600070205080204" pitchFamily="34" charset="-128"/>
              </a:rPr>
              <a:t>can also find various kinds of sub-graphs, e.g., </a:t>
            </a:r>
            <a:r>
              <a:rPr lang="en-US" altLang="ja-JP" sz="2600" b="1" dirty="0">
                <a:ea typeface="ＭＳ Ｐゴシック" panose="020B0600070205080204" pitchFamily="34" charset="-128"/>
              </a:rPr>
              <a:t>communities</a:t>
            </a:r>
            <a:r>
              <a:rPr lang="en-US" altLang="ja-JP" sz="2600" dirty="0">
                <a:ea typeface="ＭＳ Ｐゴシック" panose="020B0600070205080204" pitchFamily="34" charset="-128"/>
              </a:rPr>
              <a:t> formed by groups of actors. </a:t>
            </a:r>
            <a:endParaRPr lang="en-US" alt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Interpolating BFS and 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0200"/>
                <a:ext cx="10262616" cy="508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Biased random walk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charset="0"/>
                      </a:rPr>
                      <m:t>𝑅</m:t>
                    </m:r>
                  </m:oMath>
                </a14:m>
                <a:r>
                  <a:rPr lang="en-US" sz="3600" dirty="0"/>
                  <a:t> that given a node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3600" dirty="0"/>
                  <a:t> generates neighborhood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charset="0"/>
                            <a:sym typeface="Open Sans"/>
                          </a:rPr>
                          <m:t>𝑁</m:t>
                        </m:r>
                      </m:e>
                      <m:sub>
                        <m:r>
                          <a:rPr lang="en-CA" sz="3600" b="0" i="1" smtClean="0">
                            <a:latin typeface="Cambria Math" charset="0"/>
                            <a:sym typeface="Open Sans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  <a:sym typeface="Open Sans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charset="0"/>
                            <a:sym typeface="Open Sans"/>
                          </a:rPr>
                          <m:t>𝑢</m:t>
                        </m:r>
                      </m:e>
                    </m:d>
                  </m:oMath>
                </a14:m>
                <a:endParaRPr lang="en-US" sz="3600" dirty="0"/>
              </a:p>
              <a:p>
                <a:r>
                  <a:rPr lang="en-US" sz="3600" dirty="0"/>
                  <a:t>Two parameters:</a:t>
                </a:r>
              </a:p>
              <a:p>
                <a:pPr lvl="1"/>
                <a:r>
                  <a:rPr lang="en-US" sz="3200" dirty="0"/>
                  <a:t>Return parameter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3200" dirty="0"/>
                  <a:t>:</a:t>
                </a:r>
              </a:p>
              <a:p>
                <a:pPr lvl="2"/>
                <a:r>
                  <a:rPr lang="en-US" sz="2800" dirty="0"/>
                  <a:t>Return back to the previous node</a:t>
                </a:r>
              </a:p>
              <a:p>
                <a:pPr lvl="1"/>
                <a:r>
                  <a:rPr lang="en-US" sz="3200" dirty="0"/>
                  <a:t>In-out parameter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𝑞</m:t>
                    </m:r>
                  </m:oMath>
                </a14:m>
                <a:r>
                  <a:rPr lang="en-US" sz="3200" dirty="0"/>
                  <a:t>:</a:t>
                </a:r>
              </a:p>
              <a:p>
                <a:pPr lvl="2"/>
                <a:r>
                  <a:rPr lang="en-US" sz="2800" dirty="0"/>
                  <a:t>Moving outwards (DFS) vs. inwards (BFS)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0200"/>
                <a:ext cx="10262616" cy="5080000"/>
              </a:xfrm>
              <a:blipFill>
                <a:blip r:embed="rId2"/>
                <a:stretch>
                  <a:fillRect l="-1842" t="-3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Biased Random Walks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0200"/>
                <a:ext cx="11094720" cy="508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Biased 2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nd</a:t>
                </a:r>
                <a:r>
                  <a:rPr lang="en-US" dirty="0">
                    <a:solidFill>
                      <a:srgbClr val="C00000"/>
                    </a:solidFill>
                  </a:rPr>
                  <a:t>-order random walks explore network neighborhoods:</a:t>
                </a:r>
                <a:endParaRPr lang="en-US" dirty="0"/>
              </a:p>
              <a:p>
                <a:pPr lvl="1"/>
                <a:r>
                  <a:rPr lang="en-US" dirty="0"/>
                  <a:t>Rnd. walk started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/>
                  <a:t> and is now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8000"/>
                        </a:solidFill>
                        <a:latin typeface="Cambria Math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>
                    <a:solidFill>
                      <a:srgbClr val="C00000"/>
                    </a:solidFill>
                  </a:rPr>
                  <a:t>Insight:</a:t>
                </a:r>
                <a:r>
                  <a:rPr lang="en-US" dirty="0"/>
                  <a:t> Neighbors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8000"/>
                        </a:solidFill>
                        <a:latin typeface="Cambria Math" charset="0"/>
                      </a:rPr>
                      <m:t>𝑤</m:t>
                    </m:r>
                  </m:oMath>
                </a14:m>
                <a:r>
                  <a:rPr lang="en-US" dirty="0"/>
                  <a:t> can only be:</a:t>
                </a:r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sz="4000" dirty="0"/>
              </a:p>
              <a:p>
                <a:pPr marL="609570" lvl="1" indent="0">
                  <a:buNone/>
                </a:pPr>
                <a:r>
                  <a:rPr lang="en-US" b="1" dirty="0"/>
                  <a:t>Idea:</a:t>
                </a:r>
                <a:r>
                  <a:rPr lang="en-US" dirty="0"/>
                  <a:t> Remember where that walk came from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0200"/>
                <a:ext cx="11094720" cy="5080000"/>
              </a:xfrm>
              <a:blipFill>
                <a:blip r:embed="rId2"/>
                <a:stretch>
                  <a:fillRect l="-1154" t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239682" y="3796766"/>
            <a:ext cx="700871" cy="2899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446298" y="4271245"/>
            <a:ext cx="719065" cy="33171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596428" y="4860453"/>
            <a:ext cx="573024" cy="4876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8" name="Straight Connector 7"/>
          <p:cNvCxnSpPr>
            <a:stCxn id="7" idx="2"/>
            <a:endCxn id="23" idx="6"/>
          </p:cNvCxnSpPr>
          <p:nvPr/>
        </p:nvCxnSpPr>
        <p:spPr>
          <a:xfrm flipH="1">
            <a:off x="3694177" y="5104293"/>
            <a:ext cx="902252" cy="661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3"/>
          </p:cNvCxnSpPr>
          <p:nvPr/>
        </p:nvCxnSpPr>
        <p:spPr>
          <a:xfrm flipH="1">
            <a:off x="4596428" y="5267324"/>
            <a:ext cx="83917" cy="12465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6"/>
          </p:cNvCxnSpPr>
          <p:nvPr/>
        </p:nvCxnSpPr>
        <p:spPr>
          <a:xfrm flipV="1">
            <a:off x="5169455" y="4576114"/>
            <a:ext cx="651199" cy="5187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645152" y="3585445"/>
            <a:ext cx="573024" cy="48768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736733" y="4169241"/>
            <a:ext cx="573024" cy="48768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lang="en-US" sz="2667" baseline="-25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4" name="Straight Connector 13"/>
          <p:cNvCxnSpPr>
            <a:stCxn id="12" idx="5"/>
          </p:cNvCxnSpPr>
          <p:nvPr/>
        </p:nvCxnSpPr>
        <p:spPr>
          <a:xfrm>
            <a:off x="5134259" y="4001707"/>
            <a:ext cx="686395" cy="2389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083879" y="3726152"/>
            <a:ext cx="573024" cy="48768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16" name="Straight Connector 15"/>
          <p:cNvCxnSpPr>
            <a:endCxn id="15" idx="3"/>
          </p:cNvCxnSpPr>
          <p:nvPr/>
        </p:nvCxnSpPr>
        <p:spPr>
          <a:xfrm flipV="1">
            <a:off x="6309760" y="4142414"/>
            <a:ext cx="858037" cy="2706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224025" y="4713311"/>
            <a:ext cx="716529" cy="5540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121152" y="4926565"/>
            <a:ext cx="573024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18" name="Straight Connector 17"/>
          <p:cNvCxnSpPr>
            <a:stCxn id="12" idx="4"/>
            <a:endCxn id="7" idx="0"/>
          </p:cNvCxnSpPr>
          <p:nvPr/>
        </p:nvCxnSpPr>
        <p:spPr>
          <a:xfrm flipH="1">
            <a:off x="4882941" y="4073125"/>
            <a:ext cx="48724" cy="78732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026153" y="5197313"/>
                <a:ext cx="1398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Closer to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70C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b="1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153" y="5197313"/>
                <a:ext cx="1398140" cy="369332"/>
              </a:xfrm>
              <a:prstGeom prst="rect">
                <a:avLst/>
              </a:prstGeom>
              <a:blipFill>
                <a:blip r:embed="rId3"/>
                <a:stretch>
                  <a:fillRect l="-393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004774" y="3215709"/>
                <a:ext cx="22958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Same distance to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b="1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74" y="3215709"/>
                <a:ext cx="2295821" cy="369332"/>
              </a:xfrm>
              <a:prstGeom prst="rect">
                <a:avLst/>
              </a:prstGeom>
              <a:blipFill>
                <a:blip r:embed="rId4"/>
                <a:stretch>
                  <a:fillRect l="-238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138468" y="4206713"/>
                <a:ext cx="17700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Farther from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b="1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468" y="4206713"/>
                <a:ext cx="1770036" cy="369332"/>
              </a:xfrm>
              <a:prstGeom prst="rect">
                <a:avLst/>
              </a:prstGeom>
              <a:blipFill>
                <a:blip r:embed="rId5"/>
                <a:stretch>
                  <a:fillRect l="-275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33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Biased Random Walks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650376"/>
                <a:ext cx="10369296" cy="527047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Walker is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8000"/>
                        </a:solidFill>
                        <a:latin typeface="Cambria Math" charset="0"/>
                      </a:rPr>
                      <m:t>w</m:t>
                    </m:r>
                  </m:oMath>
                </a14:m>
                <a:r>
                  <a:rPr lang="en-US" dirty="0"/>
                  <a:t>. Where to go next?</a:t>
                </a:r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</a:rPr>
                  <a:t>  </a:t>
                </a:r>
                <a:endParaRPr lang="en-US" dirty="0"/>
              </a:p>
              <a:p>
                <a:pPr lvl="4"/>
                <a:endParaRPr lang="en-US" dirty="0"/>
              </a:p>
              <a:p>
                <a:pPr lvl="4"/>
                <a:endParaRPr lang="en-US" dirty="0"/>
              </a:p>
              <a:p>
                <a:endParaRPr lang="en-US" dirty="0"/>
              </a:p>
              <a:p>
                <a:pPr lvl="3"/>
                <a:endParaRPr lang="en-US" sz="3600" dirty="0"/>
              </a:p>
              <a:p>
                <a:pPr lvl="3"/>
                <a:endParaRPr lang="en-US" sz="3600" dirty="0" smtClean="0"/>
              </a:p>
              <a:p>
                <a:pPr lvl="3"/>
                <a:endParaRPr lang="en-US" sz="3600" dirty="0"/>
              </a:p>
              <a:p>
                <a:pPr lvl="1"/>
                <a:r>
                  <a:rPr lang="en-US" b="1" dirty="0"/>
                  <a:t>BFS-like</a:t>
                </a:r>
                <a:r>
                  <a:rPr lang="en-US" dirty="0"/>
                  <a:t> walk: Low value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DFS-like</a:t>
                </a:r>
                <a:r>
                  <a:rPr lang="en-US" dirty="0"/>
                  <a:t> walk: Low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are the nodes visited by the walker</a:t>
                </a:r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650376"/>
                <a:ext cx="10369296" cy="5270477"/>
              </a:xfrm>
              <a:blipFill>
                <a:blip r:embed="rId2"/>
                <a:stretch>
                  <a:fillRect l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2152654" y="1558601"/>
            <a:ext cx="8025953" cy="5074275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62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339584" y="3330189"/>
                <a:ext cx="14414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solidFill>
                          <a:srgbClr val="00800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w</m:t>
                    </m:r>
                    <m:r>
                      <a:rPr lang="en-US" sz="36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→</m:t>
                    </m:r>
                  </m:oMath>
                </a14:m>
                <a:r>
                  <a:rPr lang="en-US" sz="3600" dirty="0">
                    <a:solidFill>
                      <a:schemeClr val="accent6">
                        <a:lumMod val="7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584" y="3330189"/>
                <a:ext cx="144142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8454354" y="2918446"/>
            <a:ext cx="616807" cy="1569660"/>
          </a:xfrm>
          <a:prstGeom prst="rect">
            <a:avLst/>
          </a:prstGeom>
          <a:noFill/>
          <a:ln w="38100">
            <a:solidFill>
              <a:srgbClr val="961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3200" baseline="-25000" dirty="0">
                <a:solidFill>
                  <a:srgbClr val="0070C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  <a:r>
              <a:rPr lang="en-US" sz="32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en-US" sz="32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32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3200" baseline="-250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  <a:r>
              <a:rPr lang="en-US" sz="32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en-US" sz="32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9366221" y="2929128"/>
                <a:ext cx="1144991" cy="1546962"/>
              </a:xfrm>
              <a:prstGeom prst="rect">
                <a:avLst/>
              </a:prstGeom>
              <a:noFill/>
              <a:ln w="38100">
                <a:solidFill>
                  <a:srgbClr val="9611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32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sz="3200" baseline="-250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32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sz="3200" baseline="-25000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221" y="2929128"/>
                <a:ext cx="1144991" cy="1546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9611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8835747" y="5005258"/>
            <a:ext cx="154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Unnormalized</a:t>
            </a: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transition prob.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9777701" y="4596913"/>
            <a:ext cx="161015" cy="3961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282725" y="2520880"/>
                <a:ext cx="439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725" y="2520880"/>
                <a:ext cx="43954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189978" y="3516844"/>
                <a:ext cx="7442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978" y="3516844"/>
                <a:ext cx="744223" cy="461665"/>
              </a:xfrm>
              <a:prstGeom prst="rect">
                <a:avLst/>
              </a:prstGeom>
              <a:blipFill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199378" y="3944928"/>
                <a:ext cx="7442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24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378" y="3944928"/>
                <a:ext cx="744223" cy="461665"/>
              </a:xfrm>
              <a:prstGeom prst="rect">
                <a:avLst/>
              </a:prstGeom>
              <a:blipFill>
                <a:blip r:embed="rId7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 flipH="1" flipV="1">
            <a:off x="4937930" y="2802121"/>
            <a:ext cx="700871" cy="2899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6144546" y="3276600"/>
            <a:ext cx="719065" cy="33171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4294676" y="3865808"/>
            <a:ext cx="573024" cy="4876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3392425" y="4109648"/>
            <a:ext cx="902252" cy="661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294676" y="4272679"/>
            <a:ext cx="83917" cy="12465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4867703" y="3581469"/>
            <a:ext cx="651199" cy="5187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4343400" y="2590800"/>
            <a:ext cx="573024" cy="48768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74" name="Oval 73"/>
          <p:cNvSpPr/>
          <p:nvPr/>
        </p:nvSpPr>
        <p:spPr>
          <a:xfrm>
            <a:off x="5434981" y="3174596"/>
            <a:ext cx="573024" cy="48768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lang="en-US" sz="2667" baseline="-25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4832507" y="3007062"/>
            <a:ext cx="686395" cy="2389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6782127" y="2731507"/>
            <a:ext cx="573024" cy="48768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6008008" y="3147769"/>
            <a:ext cx="858037" cy="2706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4922273" y="3718666"/>
            <a:ext cx="716529" cy="5540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2819400" y="3931920"/>
            <a:ext cx="573024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4581189" y="3078480"/>
            <a:ext cx="48724" cy="78732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7540667" y="1648520"/>
          <a:ext cx="422127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8">
                  <a:extLst>
                    <a:ext uri="{9D8B030D-6E8A-4147-A177-3AD203B41FA5}">
                      <a16:colId xmlns:a16="http://schemas.microsoft.com/office/drawing/2014/main" val="2385847140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24120289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17641103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903618998"/>
                    </a:ext>
                  </a:extLst>
                </a:gridCol>
              </a:tblGrid>
              <a:tr h="38597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02364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57815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97486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60558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19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Random </a:t>
            </a:r>
            <a:r>
              <a:rPr lang="en-US" sz="4000" b="1" dirty="0">
                <a:solidFill>
                  <a:srgbClr val="2E2EA2"/>
                </a:solidFill>
              </a:rPr>
              <a:t>Walk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0667" y="957810"/>
            <a:ext cx="3696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E2EA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Transition Probability</a:t>
            </a:r>
            <a:endParaRPr lang="en-US" sz="3200" dirty="0">
              <a:solidFill>
                <a:srgbClr val="2E2EA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59102" y="2381803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63891" y="2351047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61393" y="3965000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920814" y="2454437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4256520" y="2454436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3035630" y="4053011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105327" y="2131272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158995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2/3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8412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cxnSp>
        <p:nvCxnSpPr>
          <p:cNvPr id="32" name="Straight Arrow Connector 31"/>
          <p:cNvCxnSpPr>
            <a:stCxn id="10" idx="7"/>
            <a:endCxn id="9" idx="4"/>
          </p:cNvCxnSpPr>
          <p:nvPr/>
        </p:nvCxnSpPr>
        <p:spPr>
          <a:xfrm flipV="1">
            <a:off x="3550729" y="3173402"/>
            <a:ext cx="916966" cy="91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6200000" flipH="1">
            <a:off x="3254764" y="991327"/>
            <a:ext cx="89675" cy="2590321"/>
          </a:xfrm>
          <a:prstGeom prst="curvedConnector3">
            <a:avLst>
              <a:gd name="adj1" fmla="val -75017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861393" y="927033"/>
            <a:ext cx="90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1/3</a:t>
            </a:r>
            <a:endParaRPr lang="en-US" sz="3600" dirty="0"/>
          </a:p>
        </p:txBody>
      </p:sp>
      <p:cxnSp>
        <p:nvCxnSpPr>
          <p:cNvPr id="88" name="Straight Arrow Connector 87"/>
          <p:cNvCxnSpPr>
            <a:stCxn id="9" idx="2"/>
            <a:endCxn id="8" idx="6"/>
          </p:cNvCxnSpPr>
          <p:nvPr/>
        </p:nvCxnSpPr>
        <p:spPr>
          <a:xfrm flipH="1">
            <a:off x="2566709" y="2762225"/>
            <a:ext cx="1497182" cy="307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" idx="4"/>
            <a:endCxn id="10" idx="1"/>
          </p:cNvCxnSpPr>
          <p:nvPr/>
        </p:nvCxnSpPr>
        <p:spPr>
          <a:xfrm>
            <a:off x="2162906" y="3204158"/>
            <a:ext cx="816758" cy="881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9801726" y="2241649"/>
            <a:ext cx="721895" cy="520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35986" y="938061"/>
            <a:ext cx="658419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819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19</a:t>
            </a:r>
            <a:endParaRPr lang="en-US" altLang="zh-CN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Random </a:t>
            </a:r>
            <a:r>
              <a:rPr lang="en-US" sz="4000" b="1" dirty="0">
                <a:solidFill>
                  <a:srgbClr val="2E2EA2"/>
                </a:solidFill>
              </a:rPr>
              <a:t>Walk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0667" y="957810"/>
            <a:ext cx="3696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E2EA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Transition Probability</a:t>
            </a:r>
            <a:endParaRPr lang="en-US" sz="3200" dirty="0">
              <a:solidFill>
                <a:srgbClr val="2E2EA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59102" y="2381803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63891" y="2351047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61393" y="3965000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33055" y="2471279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4256520" y="2454436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3035630" y="4053011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105327" y="2131272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158995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2/3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8412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cxnSp>
        <p:nvCxnSpPr>
          <p:cNvPr id="32" name="Straight Arrow Connector 31"/>
          <p:cNvCxnSpPr>
            <a:stCxn id="10" idx="7"/>
            <a:endCxn id="9" idx="4"/>
          </p:cNvCxnSpPr>
          <p:nvPr/>
        </p:nvCxnSpPr>
        <p:spPr>
          <a:xfrm flipV="1">
            <a:off x="3550729" y="3173402"/>
            <a:ext cx="916966" cy="91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6200000" flipH="1">
            <a:off x="3254764" y="991327"/>
            <a:ext cx="89675" cy="2590321"/>
          </a:xfrm>
          <a:prstGeom prst="curvedConnector3">
            <a:avLst>
              <a:gd name="adj1" fmla="val -75017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861393" y="927033"/>
            <a:ext cx="90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1/3</a:t>
            </a:r>
            <a:endParaRPr lang="en-US" sz="3600" dirty="0"/>
          </a:p>
        </p:txBody>
      </p:sp>
      <p:cxnSp>
        <p:nvCxnSpPr>
          <p:cNvPr id="88" name="Straight Arrow Connector 87"/>
          <p:cNvCxnSpPr>
            <a:stCxn id="9" idx="2"/>
            <a:endCxn id="8" idx="6"/>
          </p:cNvCxnSpPr>
          <p:nvPr/>
        </p:nvCxnSpPr>
        <p:spPr>
          <a:xfrm flipH="1">
            <a:off x="2566709" y="2762225"/>
            <a:ext cx="1497182" cy="307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" idx="4"/>
            <a:endCxn id="10" idx="1"/>
          </p:cNvCxnSpPr>
          <p:nvPr/>
        </p:nvCxnSpPr>
        <p:spPr>
          <a:xfrm>
            <a:off x="2162906" y="3204158"/>
            <a:ext cx="816758" cy="881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46" y="2502234"/>
            <a:ext cx="572835" cy="57283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95754" y="5679318"/>
            <a:ext cx="455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Path: A - </a:t>
            </a:r>
            <a:endParaRPr lang="en-US" sz="3600" dirty="0"/>
          </a:p>
        </p:txBody>
      </p:sp>
      <p:graphicFrame>
        <p:nvGraphicFramePr>
          <p:cNvPr id="29" name="Content Placeholder 5"/>
          <p:cNvGraphicFramePr>
            <a:graphicFrameLocks/>
          </p:cNvGraphicFramePr>
          <p:nvPr>
            <p:extLst/>
          </p:nvPr>
        </p:nvGraphicFramePr>
        <p:xfrm>
          <a:off x="7540667" y="1648520"/>
          <a:ext cx="422127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8">
                  <a:extLst>
                    <a:ext uri="{9D8B030D-6E8A-4147-A177-3AD203B41FA5}">
                      <a16:colId xmlns:a16="http://schemas.microsoft.com/office/drawing/2014/main" val="2385847140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24120289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17641103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903618998"/>
                    </a:ext>
                  </a:extLst>
                </a:gridCol>
              </a:tblGrid>
              <a:tr h="38597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02364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57815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97486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60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6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19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Random </a:t>
            </a:r>
            <a:r>
              <a:rPr lang="en-US" sz="4000" b="1" dirty="0">
                <a:solidFill>
                  <a:srgbClr val="2E2EA2"/>
                </a:solidFill>
              </a:rPr>
              <a:t>Walk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0667" y="957810"/>
            <a:ext cx="3696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E2EA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Transition Probability</a:t>
            </a:r>
            <a:endParaRPr lang="en-US" sz="3200" dirty="0">
              <a:solidFill>
                <a:srgbClr val="2E2EA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59102" y="2381803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63891" y="2351047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61393" y="3965000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920814" y="2454437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4256520" y="2454436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3023105" y="4881870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105327" y="2131272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158995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2/3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8412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cxnSp>
        <p:nvCxnSpPr>
          <p:cNvPr id="32" name="Straight Arrow Connector 31"/>
          <p:cNvCxnSpPr>
            <a:stCxn id="10" idx="7"/>
            <a:endCxn id="9" idx="4"/>
          </p:cNvCxnSpPr>
          <p:nvPr/>
        </p:nvCxnSpPr>
        <p:spPr>
          <a:xfrm flipV="1">
            <a:off x="3550729" y="3173402"/>
            <a:ext cx="916966" cy="91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6200000" flipH="1">
            <a:off x="3254764" y="991327"/>
            <a:ext cx="89675" cy="2590321"/>
          </a:xfrm>
          <a:prstGeom prst="curvedConnector3">
            <a:avLst>
              <a:gd name="adj1" fmla="val -75017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861393" y="927033"/>
            <a:ext cx="90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1/3</a:t>
            </a:r>
            <a:endParaRPr lang="en-US" sz="3600" dirty="0"/>
          </a:p>
        </p:txBody>
      </p:sp>
      <p:cxnSp>
        <p:nvCxnSpPr>
          <p:cNvPr id="88" name="Straight Arrow Connector 87"/>
          <p:cNvCxnSpPr>
            <a:stCxn id="9" idx="2"/>
            <a:endCxn id="8" idx="6"/>
          </p:cNvCxnSpPr>
          <p:nvPr/>
        </p:nvCxnSpPr>
        <p:spPr>
          <a:xfrm flipH="1">
            <a:off x="2566709" y="2762225"/>
            <a:ext cx="1497182" cy="307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" idx="4"/>
            <a:endCxn id="10" idx="1"/>
          </p:cNvCxnSpPr>
          <p:nvPr/>
        </p:nvCxnSpPr>
        <p:spPr>
          <a:xfrm>
            <a:off x="2162906" y="3204158"/>
            <a:ext cx="816758" cy="881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64" y="4098997"/>
            <a:ext cx="572835" cy="57283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95754" y="5679318"/>
            <a:ext cx="455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Path: A - C</a:t>
            </a:r>
            <a:endParaRPr lang="en-US" sz="3600" dirty="0"/>
          </a:p>
        </p:txBody>
      </p:sp>
      <p:graphicFrame>
        <p:nvGraphicFramePr>
          <p:cNvPr id="29" name="Content Placeholder 5"/>
          <p:cNvGraphicFramePr>
            <a:graphicFrameLocks/>
          </p:cNvGraphicFramePr>
          <p:nvPr>
            <p:extLst/>
          </p:nvPr>
        </p:nvGraphicFramePr>
        <p:xfrm>
          <a:off x="7540667" y="1648520"/>
          <a:ext cx="422127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8">
                  <a:extLst>
                    <a:ext uri="{9D8B030D-6E8A-4147-A177-3AD203B41FA5}">
                      <a16:colId xmlns:a16="http://schemas.microsoft.com/office/drawing/2014/main" val="2385847140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24120289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17641103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903618998"/>
                    </a:ext>
                  </a:extLst>
                </a:gridCol>
              </a:tblGrid>
              <a:tr h="38597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02364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57815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97486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60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19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Random </a:t>
            </a:r>
            <a:r>
              <a:rPr lang="en-US" sz="4000" b="1" dirty="0">
                <a:solidFill>
                  <a:srgbClr val="2E2EA2"/>
                </a:solidFill>
              </a:rPr>
              <a:t>Walk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0667" y="957810"/>
            <a:ext cx="3696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E2EA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Transition Probability</a:t>
            </a:r>
            <a:endParaRPr lang="en-US" sz="3200" dirty="0">
              <a:solidFill>
                <a:srgbClr val="2E2EA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59102" y="2381803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63891" y="2351047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61393" y="3965000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920814" y="2454437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5037827" y="2407502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3035630" y="4053011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105327" y="2131272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158995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2/3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8412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cxnSp>
        <p:nvCxnSpPr>
          <p:cNvPr id="32" name="Straight Arrow Connector 31"/>
          <p:cNvCxnSpPr>
            <a:stCxn id="10" idx="7"/>
            <a:endCxn id="9" idx="4"/>
          </p:cNvCxnSpPr>
          <p:nvPr/>
        </p:nvCxnSpPr>
        <p:spPr>
          <a:xfrm flipV="1">
            <a:off x="3550729" y="3173402"/>
            <a:ext cx="916966" cy="91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6200000" flipH="1">
            <a:off x="3254764" y="991327"/>
            <a:ext cx="89675" cy="2590321"/>
          </a:xfrm>
          <a:prstGeom prst="curvedConnector3">
            <a:avLst>
              <a:gd name="adj1" fmla="val -75017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861393" y="927033"/>
            <a:ext cx="90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1/3</a:t>
            </a:r>
            <a:endParaRPr lang="en-US" sz="3600" dirty="0"/>
          </a:p>
        </p:txBody>
      </p:sp>
      <p:cxnSp>
        <p:nvCxnSpPr>
          <p:cNvPr id="88" name="Straight Arrow Connector 87"/>
          <p:cNvCxnSpPr>
            <a:stCxn id="9" idx="2"/>
            <a:endCxn id="8" idx="6"/>
          </p:cNvCxnSpPr>
          <p:nvPr/>
        </p:nvCxnSpPr>
        <p:spPr>
          <a:xfrm flipH="1">
            <a:off x="2566709" y="2762225"/>
            <a:ext cx="1497182" cy="307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" idx="4"/>
            <a:endCxn id="10" idx="1"/>
          </p:cNvCxnSpPr>
          <p:nvPr/>
        </p:nvCxnSpPr>
        <p:spPr>
          <a:xfrm>
            <a:off x="2162906" y="3204158"/>
            <a:ext cx="816758" cy="881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91" y="2453357"/>
            <a:ext cx="572835" cy="5546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95754" y="5679318"/>
            <a:ext cx="455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Path: A - C - B  </a:t>
            </a:r>
            <a:endParaRPr lang="en-US" sz="3600" dirty="0"/>
          </a:p>
        </p:txBody>
      </p:sp>
      <p:graphicFrame>
        <p:nvGraphicFramePr>
          <p:cNvPr id="29" name="Content Placeholder 5"/>
          <p:cNvGraphicFramePr>
            <a:graphicFrameLocks/>
          </p:cNvGraphicFramePr>
          <p:nvPr>
            <p:extLst/>
          </p:nvPr>
        </p:nvGraphicFramePr>
        <p:xfrm>
          <a:off x="7540667" y="1648520"/>
          <a:ext cx="422127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8">
                  <a:extLst>
                    <a:ext uri="{9D8B030D-6E8A-4147-A177-3AD203B41FA5}">
                      <a16:colId xmlns:a16="http://schemas.microsoft.com/office/drawing/2014/main" val="2385847140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24120289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17641103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903618998"/>
                    </a:ext>
                  </a:extLst>
                </a:gridCol>
              </a:tblGrid>
              <a:tr h="38597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02364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57815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97486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60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98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19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Random </a:t>
            </a:r>
            <a:r>
              <a:rPr lang="en-US" sz="4000" b="1" dirty="0">
                <a:solidFill>
                  <a:srgbClr val="2E2EA2"/>
                </a:solidFill>
              </a:rPr>
              <a:t>Walk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0667" y="957810"/>
            <a:ext cx="3696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E2EA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Transition Probability</a:t>
            </a:r>
            <a:endParaRPr lang="en-US" sz="3200" dirty="0">
              <a:solidFill>
                <a:srgbClr val="2E2EA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59102" y="2381803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63891" y="2351047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61393" y="3965000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33055" y="2471279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4256520" y="2454436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3035630" y="4053011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105327" y="2131272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158995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2/3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84127" y="3574227"/>
            <a:ext cx="82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cxnSp>
        <p:nvCxnSpPr>
          <p:cNvPr id="32" name="Straight Arrow Connector 31"/>
          <p:cNvCxnSpPr>
            <a:stCxn id="10" idx="7"/>
            <a:endCxn id="9" idx="4"/>
          </p:cNvCxnSpPr>
          <p:nvPr/>
        </p:nvCxnSpPr>
        <p:spPr>
          <a:xfrm flipV="1">
            <a:off x="3550729" y="3173402"/>
            <a:ext cx="916966" cy="91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6200000" flipH="1">
            <a:off x="3254764" y="991327"/>
            <a:ext cx="89675" cy="2590321"/>
          </a:xfrm>
          <a:prstGeom prst="curvedConnector3">
            <a:avLst>
              <a:gd name="adj1" fmla="val -75017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861393" y="927033"/>
            <a:ext cx="90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1/3</a:t>
            </a:r>
            <a:endParaRPr lang="en-US" sz="3600" dirty="0"/>
          </a:p>
        </p:txBody>
      </p:sp>
      <p:cxnSp>
        <p:nvCxnSpPr>
          <p:cNvPr id="88" name="Straight Arrow Connector 87"/>
          <p:cNvCxnSpPr>
            <a:stCxn id="9" idx="2"/>
            <a:endCxn id="8" idx="6"/>
          </p:cNvCxnSpPr>
          <p:nvPr/>
        </p:nvCxnSpPr>
        <p:spPr>
          <a:xfrm flipH="1">
            <a:off x="2566709" y="2762225"/>
            <a:ext cx="1497182" cy="307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" idx="4"/>
            <a:endCxn id="10" idx="1"/>
          </p:cNvCxnSpPr>
          <p:nvPr/>
        </p:nvCxnSpPr>
        <p:spPr>
          <a:xfrm>
            <a:off x="2162906" y="3204158"/>
            <a:ext cx="816758" cy="881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46" y="2502234"/>
            <a:ext cx="572835" cy="57283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95754" y="5679318"/>
            <a:ext cx="455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Path: A - C - B - A  </a:t>
            </a:r>
            <a:endParaRPr lang="en-US" sz="3600" dirty="0"/>
          </a:p>
        </p:txBody>
      </p:sp>
      <p:graphicFrame>
        <p:nvGraphicFramePr>
          <p:cNvPr id="29" name="Content Placeholder 5"/>
          <p:cNvGraphicFramePr>
            <a:graphicFrameLocks/>
          </p:cNvGraphicFramePr>
          <p:nvPr>
            <p:extLst/>
          </p:nvPr>
        </p:nvGraphicFramePr>
        <p:xfrm>
          <a:off x="7540667" y="1648520"/>
          <a:ext cx="422127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8">
                  <a:extLst>
                    <a:ext uri="{9D8B030D-6E8A-4147-A177-3AD203B41FA5}">
                      <a16:colId xmlns:a16="http://schemas.microsoft.com/office/drawing/2014/main" val="2385847140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24120289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1764110385"/>
                    </a:ext>
                  </a:extLst>
                </a:gridCol>
                <a:gridCol w="1055318">
                  <a:extLst>
                    <a:ext uri="{9D8B030D-6E8A-4147-A177-3AD203B41FA5}">
                      <a16:colId xmlns:a16="http://schemas.microsoft.com/office/drawing/2014/main" val="903618998"/>
                    </a:ext>
                  </a:extLst>
                </a:gridCol>
              </a:tblGrid>
              <a:tr h="38597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02364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2/3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578152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97486"/>
                  </a:ext>
                </a:extLst>
              </a:tr>
              <a:tr h="3859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60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0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84" y="3933040"/>
            <a:ext cx="572835" cy="57283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6129" y="1887947"/>
            <a:ext cx="4676192" cy="9504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First-order </a:t>
            </a:r>
            <a:r>
              <a:rPr lang="en-US" sz="4000" b="1" dirty="0">
                <a:solidFill>
                  <a:srgbClr val="2E2EA2"/>
                </a:solidFill>
              </a:rPr>
              <a:t>Random Walk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242" y="2257870"/>
            <a:ext cx="2061864" cy="320040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7456347" y="3162789"/>
            <a:ext cx="4735653" cy="2890020"/>
            <a:chOff x="650607" y="3871161"/>
            <a:chExt cx="4893334" cy="2890020"/>
          </a:xfrm>
        </p:grpSpPr>
        <p:sp>
          <p:nvSpPr>
            <p:cNvPr id="102" name="Oval 101"/>
            <p:cNvSpPr/>
            <p:nvPr/>
          </p:nvSpPr>
          <p:spPr>
            <a:xfrm>
              <a:off x="650607" y="4915570"/>
              <a:ext cx="822960" cy="822355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650607" y="3871161"/>
              <a:ext cx="822960" cy="822355"/>
            </a:xfrm>
            <a:prstGeom prst="ellipse">
              <a:avLst/>
            </a:prstGeom>
            <a:noFill/>
            <a:ln w="57150">
              <a:solidFill>
                <a:srgbClr val="CC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3300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50607" y="5938826"/>
              <a:ext cx="822960" cy="8223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768980" y="3969445"/>
              <a:ext cx="31950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Second Last 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775041" y="5007792"/>
              <a:ext cx="3318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Last 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775041" y="6090031"/>
              <a:ext cx="3768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612741" y="913956"/>
            <a:ext cx="10490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random 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walker moves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to next node based on the last node.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28225" y="6235721"/>
            <a:ext cx="10466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Perozzi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et al.,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Deepwalk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Online learning of social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representations, KDD,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2014.</a:t>
            </a:r>
          </a:p>
        </p:txBody>
      </p:sp>
      <p:sp>
        <p:nvSpPr>
          <p:cNvPr id="54" name="Oval 53"/>
          <p:cNvSpPr/>
          <p:nvPr/>
        </p:nvSpPr>
        <p:spPr>
          <a:xfrm>
            <a:off x="2195699" y="3812572"/>
            <a:ext cx="807607" cy="822355"/>
          </a:xfrm>
          <a:prstGeom prst="ellipse">
            <a:avLst/>
          </a:prstGeom>
          <a:noFill/>
          <a:ln w="57150"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33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454280" y="3840854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824989" y="3822923"/>
            <a:ext cx="807607" cy="822355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54" idx="6"/>
            <a:endCxn id="57" idx="2"/>
          </p:cNvCxnSpPr>
          <p:nvPr/>
        </p:nvCxnSpPr>
        <p:spPr>
          <a:xfrm>
            <a:off x="3003306" y="4223750"/>
            <a:ext cx="821683" cy="10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632596" y="4251009"/>
            <a:ext cx="821683" cy="10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85" y="3929436"/>
            <a:ext cx="572835" cy="57283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93" y="3937331"/>
            <a:ext cx="572835" cy="57283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840" y="3726996"/>
            <a:ext cx="282695" cy="39939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130" y="3738399"/>
            <a:ext cx="282695" cy="3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Second-order </a:t>
            </a:r>
            <a:r>
              <a:rPr lang="en-US" sz="4000" b="1" dirty="0">
                <a:solidFill>
                  <a:srgbClr val="2E2EA2"/>
                </a:solidFill>
              </a:rPr>
              <a:t>Random Walk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836" y="1334042"/>
            <a:ext cx="5492685" cy="192775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12741" y="913956"/>
            <a:ext cx="1129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random 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walker moves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to next node based on the last 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two nodes.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42587" y="1566562"/>
            <a:ext cx="2260318" cy="468519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Slide Number Placeholder 1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528225" y="6235721"/>
            <a:ext cx="10466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Grover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.,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node2vec: Scalable feature learning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for networks, KDD, 2016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83" y="3537341"/>
            <a:ext cx="259912" cy="607026"/>
          </a:xfrm>
          <a:prstGeom prst="rect">
            <a:avLst/>
          </a:prstGeom>
        </p:spPr>
      </p:pic>
      <p:sp>
        <p:nvSpPr>
          <p:cNvPr id="138" name="Oval 137"/>
          <p:cNvSpPr/>
          <p:nvPr/>
        </p:nvSpPr>
        <p:spPr>
          <a:xfrm>
            <a:off x="2195699" y="3812572"/>
            <a:ext cx="807607" cy="822355"/>
          </a:xfrm>
          <a:prstGeom prst="ellipse">
            <a:avLst/>
          </a:prstGeom>
          <a:noFill/>
          <a:ln w="57150"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33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5454280" y="3840854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824989" y="3822923"/>
            <a:ext cx="807607" cy="822355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Connector 140"/>
          <p:cNvCxnSpPr>
            <a:stCxn id="138" idx="6"/>
            <a:endCxn id="140" idx="2"/>
          </p:cNvCxnSpPr>
          <p:nvPr/>
        </p:nvCxnSpPr>
        <p:spPr>
          <a:xfrm>
            <a:off x="3003306" y="4223750"/>
            <a:ext cx="821683" cy="10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4632596" y="4251009"/>
            <a:ext cx="821683" cy="10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3" name="Picture 1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93" y="3937331"/>
            <a:ext cx="572835" cy="57283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85" y="3929436"/>
            <a:ext cx="572835" cy="572835"/>
          </a:xfrm>
          <a:prstGeom prst="rect">
            <a:avLst/>
          </a:prstGeom>
        </p:spPr>
      </p:pic>
      <p:grpSp>
        <p:nvGrpSpPr>
          <p:cNvPr id="154" name="Group 153"/>
          <p:cNvGrpSpPr/>
          <p:nvPr/>
        </p:nvGrpSpPr>
        <p:grpSpPr>
          <a:xfrm>
            <a:off x="7456347" y="3162789"/>
            <a:ext cx="4735653" cy="2890020"/>
            <a:chOff x="650607" y="3871161"/>
            <a:chExt cx="4893334" cy="2890020"/>
          </a:xfrm>
        </p:grpSpPr>
        <p:sp>
          <p:nvSpPr>
            <p:cNvPr id="155" name="Oval 154"/>
            <p:cNvSpPr/>
            <p:nvPr/>
          </p:nvSpPr>
          <p:spPr>
            <a:xfrm>
              <a:off x="650607" y="4915570"/>
              <a:ext cx="822960" cy="822355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50607" y="3871161"/>
              <a:ext cx="822960" cy="822355"/>
            </a:xfrm>
            <a:prstGeom prst="ellipse">
              <a:avLst/>
            </a:prstGeom>
            <a:noFill/>
            <a:ln w="57150">
              <a:solidFill>
                <a:srgbClr val="CC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3300"/>
                </a:solidFill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650607" y="5938826"/>
              <a:ext cx="822960" cy="8223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768980" y="3969445"/>
              <a:ext cx="31950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Second Last 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775041" y="5007792"/>
              <a:ext cx="3318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Last 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775041" y="6090031"/>
              <a:ext cx="3768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cxnSp>
        <p:nvCxnSpPr>
          <p:cNvPr id="23" name="直线连接符 22"/>
          <p:cNvCxnSpPr/>
          <p:nvPr/>
        </p:nvCxnSpPr>
        <p:spPr>
          <a:xfrm flipH="1">
            <a:off x="4228792" y="4645278"/>
            <a:ext cx="1" cy="640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38"/>
          <p:cNvSpPr/>
          <p:nvPr/>
        </p:nvSpPr>
        <p:spPr>
          <a:xfrm>
            <a:off x="3850806" y="5305156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直线连接符 24"/>
          <p:cNvCxnSpPr/>
          <p:nvPr/>
        </p:nvCxnSpPr>
        <p:spPr>
          <a:xfrm>
            <a:off x="2557402" y="4643802"/>
            <a:ext cx="1251303" cy="10814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1"/>
          <p:cNvSpPr txBox="1"/>
          <p:nvPr/>
        </p:nvSpPr>
        <p:spPr>
          <a:xfrm>
            <a:off x="4008720" y="5365908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27" name="TextBox 21"/>
          <p:cNvSpPr txBox="1"/>
          <p:nvPr/>
        </p:nvSpPr>
        <p:spPr>
          <a:xfrm flipH="1">
            <a:off x="5642586" y="3892687"/>
            <a:ext cx="47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99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209800"/>
            <a:ext cx="481647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847344" y="0"/>
            <a:ext cx="10515600" cy="1325563"/>
          </a:xfrm>
        </p:spPr>
        <p:txBody>
          <a:bodyPr/>
          <a:lstStyle/>
          <a:p>
            <a:r>
              <a:rPr lang="en-US" altLang="en-US" dirty="0" smtClean="0"/>
              <a:t>Social Networks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702" y="1440024"/>
            <a:ext cx="8229600" cy="5334000"/>
          </a:xfrm>
        </p:spPr>
        <p:txBody>
          <a:bodyPr/>
          <a:lstStyle/>
          <a:p>
            <a:r>
              <a:rPr lang="en-US" altLang="en-US" dirty="0"/>
              <a:t>Links denote a social interaction</a:t>
            </a:r>
          </a:p>
          <a:p>
            <a:pPr marL="692150" lvl="1" indent="-347663"/>
            <a:r>
              <a:rPr lang="en-US" altLang="en-US" dirty="0" smtClean="0"/>
              <a:t>collaboration </a:t>
            </a:r>
            <a:r>
              <a:rPr lang="en-US" altLang="en-US" dirty="0"/>
              <a:t>networks</a:t>
            </a:r>
          </a:p>
          <a:p>
            <a:pPr marL="987425" lvl="2" indent="-293688"/>
            <a:r>
              <a:rPr lang="en-US" altLang="en-US" dirty="0"/>
              <a:t>actor networks</a:t>
            </a:r>
          </a:p>
          <a:p>
            <a:pPr marL="987425" lvl="2" indent="-293688"/>
            <a:r>
              <a:rPr lang="en-US" altLang="en-US" dirty="0"/>
              <a:t>co-authorship networks</a:t>
            </a:r>
          </a:p>
          <a:p>
            <a:pPr marL="987425" lvl="2" indent="-293688"/>
            <a:r>
              <a:rPr lang="en-US" altLang="en-US" dirty="0"/>
              <a:t>director networks</a:t>
            </a:r>
          </a:p>
          <a:p>
            <a:pPr marL="692150" lvl="1" indent="-347663"/>
            <a:r>
              <a:rPr lang="en-US" altLang="en-US" dirty="0"/>
              <a:t>phone-call networks</a:t>
            </a:r>
          </a:p>
          <a:p>
            <a:pPr marL="692150" lvl="1" indent="-347663"/>
            <a:r>
              <a:rPr lang="en-US" altLang="en-US" dirty="0"/>
              <a:t>e-mail networks</a:t>
            </a:r>
          </a:p>
          <a:p>
            <a:pPr marL="692150" lvl="1" indent="-347663"/>
            <a:r>
              <a:rPr lang="en-US" altLang="en-US" dirty="0" smtClean="0"/>
              <a:t>home </a:t>
            </a:r>
            <a:r>
              <a:rPr lang="en-US" altLang="en-US" dirty="0"/>
              <a:t>page/blog networks</a:t>
            </a:r>
          </a:p>
          <a:p>
            <a:pPr marL="692150" lvl="1" indent="-347663"/>
            <a:r>
              <a:rPr lang="en-US" altLang="en-US" dirty="0"/>
              <a:t>…</a:t>
            </a:r>
            <a:endParaRPr lang="en-US" alt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11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Second-order </a:t>
            </a:r>
            <a:r>
              <a:rPr lang="en-US" sz="4000" b="1" dirty="0">
                <a:solidFill>
                  <a:srgbClr val="2E2EA2"/>
                </a:solidFill>
              </a:rPr>
              <a:t>Random Walk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836" y="1334042"/>
            <a:ext cx="5492685" cy="192775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12741" y="913956"/>
            <a:ext cx="1129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random 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walker moves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to next node based on the last 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two nodes.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638004" y="2074719"/>
            <a:ext cx="2260318" cy="468519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Slide Number Placeholder 1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528225" y="6235721"/>
            <a:ext cx="10466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Grover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.,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node2vec: Scalable feature learning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for networks, KDD, 2016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38" name="Oval 37"/>
          <p:cNvSpPr/>
          <p:nvPr/>
        </p:nvSpPr>
        <p:spPr>
          <a:xfrm>
            <a:off x="2195699" y="3812572"/>
            <a:ext cx="807607" cy="822355"/>
          </a:xfrm>
          <a:prstGeom prst="ellipse">
            <a:avLst/>
          </a:prstGeom>
          <a:noFill/>
          <a:ln w="57150"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33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454280" y="3840854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824989" y="3822923"/>
            <a:ext cx="807607" cy="822355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38" idx="6"/>
            <a:endCxn id="40" idx="2"/>
          </p:cNvCxnSpPr>
          <p:nvPr/>
        </p:nvCxnSpPr>
        <p:spPr>
          <a:xfrm>
            <a:off x="3003306" y="4223750"/>
            <a:ext cx="821683" cy="10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632596" y="4251009"/>
            <a:ext cx="821683" cy="10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93" y="3937331"/>
            <a:ext cx="572835" cy="57283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85" y="3929436"/>
            <a:ext cx="572835" cy="57283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7456347" y="3162789"/>
            <a:ext cx="4735653" cy="2890020"/>
            <a:chOff x="650607" y="3871161"/>
            <a:chExt cx="4893334" cy="2890020"/>
          </a:xfrm>
        </p:grpSpPr>
        <p:sp>
          <p:nvSpPr>
            <p:cNvPr id="46" name="Oval 45"/>
            <p:cNvSpPr/>
            <p:nvPr/>
          </p:nvSpPr>
          <p:spPr>
            <a:xfrm>
              <a:off x="650607" y="4915570"/>
              <a:ext cx="822960" cy="822355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50607" y="3871161"/>
              <a:ext cx="822960" cy="822355"/>
            </a:xfrm>
            <a:prstGeom prst="ellipse">
              <a:avLst/>
            </a:prstGeom>
            <a:noFill/>
            <a:ln w="57150">
              <a:solidFill>
                <a:srgbClr val="CC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3300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50607" y="5938826"/>
              <a:ext cx="822960" cy="8223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768980" y="3969445"/>
              <a:ext cx="31950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Second Last 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775041" y="5007792"/>
              <a:ext cx="3318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Last 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75041" y="6090031"/>
              <a:ext cx="3768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cxnSp>
        <p:nvCxnSpPr>
          <p:cNvPr id="3" name="直线连接符 2"/>
          <p:cNvCxnSpPr>
            <a:stCxn id="40" idx="4"/>
          </p:cNvCxnSpPr>
          <p:nvPr/>
        </p:nvCxnSpPr>
        <p:spPr>
          <a:xfrm flipH="1">
            <a:off x="4228792" y="4645278"/>
            <a:ext cx="1" cy="640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38"/>
          <p:cNvSpPr/>
          <p:nvPr/>
        </p:nvSpPr>
        <p:spPr>
          <a:xfrm>
            <a:off x="3850806" y="5305156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直线连接符 5"/>
          <p:cNvCxnSpPr/>
          <p:nvPr/>
        </p:nvCxnSpPr>
        <p:spPr>
          <a:xfrm>
            <a:off x="2557402" y="4643802"/>
            <a:ext cx="1251303" cy="10814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1"/>
          <p:cNvSpPr txBox="1"/>
          <p:nvPr/>
        </p:nvSpPr>
        <p:spPr>
          <a:xfrm>
            <a:off x="4008720" y="5365908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31" name="TextBox 21"/>
          <p:cNvSpPr txBox="1"/>
          <p:nvPr/>
        </p:nvSpPr>
        <p:spPr>
          <a:xfrm flipH="1">
            <a:off x="5642586" y="3892687"/>
            <a:ext cx="47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</a:t>
            </a:r>
            <a:endParaRPr lang="en-US" sz="3600" dirty="0"/>
          </a:p>
        </p:txBody>
      </p:sp>
      <p:pic>
        <p:nvPicPr>
          <p:cNvPr id="32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933" y="4881291"/>
            <a:ext cx="232402" cy="32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0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1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2E2EA2"/>
                </a:solidFill>
              </a:rPr>
              <a:t>Second-order </a:t>
            </a:r>
            <a:r>
              <a:rPr lang="en-US" sz="4000" b="1" dirty="0">
                <a:solidFill>
                  <a:srgbClr val="2E2EA2"/>
                </a:solidFill>
              </a:rPr>
              <a:t>Random Walk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836" y="1334042"/>
            <a:ext cx="5492685" cy="192775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12741" y="913956"/>
            <a:ext cx="1129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random 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walker moves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to next node based on the last 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two nodes.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642006" y="2526664"/>
            <a:ext cx="2260318" cy="468519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Slide Number Placeholder 1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21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528225" y="6235721"/>
            <a:ext cx="10466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Grover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.,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node2vec: Scalable feature learning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for networks, KDD, 2016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257" y="3537340"/>
            <a:ext cx="278360" cy="60702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2195699" y="3812572"/>
            <a:ext cx="807607" cy="822355"/>
          </a:xfrm>
          <a:prstGeom prst="ellipse">
            <a:avLst/>
          </a:prstGeom>
          <a:noFill/>
          <a:ln w="57150"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33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454280" y="3840854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824989" y="3822923"/>
            <a:ext cx="807607" cy="822355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33" idx="6"/>
            <a:endCxn id="35" idx="2"/>
          </p:cNvCxnSpPr>
          <p:nvPr/>
        </p:nvCxnSpPr>
        <p:spPr>
          <a:xfrm>
            <a:off x="3003306" y="4223750"/>
            <a:ext cx="821683" cy="10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632596" y="4251009"/>
            <a:ext cx="821683" cy="10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93" y="3937331"/>
            <a:ext cx="572835" cy="5728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85" y="3929436"/>
            <a:ext cx="572835" cy="57283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7456347" y="3162789"/>
            <a:ext cx="4735653" cy="2890020"/>
            <a:chOff x="650607" y="3871161"/>
            <a:chExt cx="4893334" cy="2890020"/>
          </a:xfrm>
        </p:grpSpPr>
        <p:sp>
          <p:nvSpPr>
            <p:cNvPr id="41" name="Oval 40"/>
            <p:cNvSpPr/>
            <p:nvPr/>
          </p:nvSpPr>
          <p:spPr>
            <a:xfrm>
              <a:off x="650607" y="4915570"/>
              <a:ext cx="822960" cy="822355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50607" y="3871161"/>
              <a:ext cx="822960" cy="822355"/>
            </a:xfrm>
            <a:prstGeom prst="ellipse">
              <a:avLst/>
            </a:prstGeom>
            <a:noFill/>
            <a:ln w="57150">
              <a:solidFill>
                <a:srgbClr val="CC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33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0607" y="5938826"/>
              <a:ext cx="822960" cy="8223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68980" y="3969445"/>
              <a:ext cx="31950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Second Last 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75041" y="5007792"/>
              <a:ext cx="3318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Last 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75041" y="6090031"/>
              <a:ext cx="3768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Node</a:t>
              </a:r>
              <a:endParaRPr lang="en-US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cxnSp>
        <p:nvCxnSpPr>
          <p:cNvPr id="23" name="直线连接符 22"/>
          <p:cNvCxnSpPr/>
          <p:nvPr/>
        </p:nvCxnSpPr>
        <p:spPr>
          <a:xfrm flipH="1">
            <a:off x="4228792" y="4645278"/>
            <a:ext cx="1" cy="640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38"/>
          <p:cNvSpPr/>
          <p:nvPr/>
        </p:nvSpPr>
        <p:spPr>
          <a:xfrm>
            <a:off x="3850806" y="5305156"/>
            <a:ext cx="807607" cy="82235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直线连接符 24"/>
          <p:cNvCxnSpPr/>
          <p:nvPr/>
        </p:nvCxnSpPr>
        <p:spPr>
          <a:xfrm>
            <a:off x="2557402" y="4643802"/>
            <a:ext cx="1251303" cy="10814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1"/>
          <p:cNvSpPr txBox="1"/>
          <p:nvPr/>
        </p:nvSpPr>
        <p:spPr>
          <a:xfrm>
            <a:off x="4008720" y="5365908"/>
            <a:ext cx="48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27" name="TextBox 21"/>
          <p:cNvSpPr txBox="1"/>
          <p:nvPr/>
        </p:nvSpPr>
        <p:spPr>
          <a:xfrm flipH="1">
            <a:off x="5642586" y="3892687"/>
            <a:ext cx="47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25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Biased Random Walks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650376"/>
                <a:ext cx="10369296" cy="527047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Walker is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8000"/>
                        </a:solidFill>
                        <a:latin typeface="Cambria Math" charset="0"/>
                      </a:rPr>
                      <m:t>w</m:t>
                    </m:r>
                  </m:oMath>
                </a14:m>
                <a:r>
                  <a:rPr lang="en-US" dirty="0"/>
                  <a:t>. Where to go next?</a:t>
                </a:r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</a:rPr>
                  <a:t>  </a:t>
                </a:r>
                <a:endParaRPr lang="en-US" dirty="0"/>
              </a:p>
              <a:p>
                <a:pPr lvl="4"/>
                <a:endParaRPr lang="en-US" dirty="0"/>
              </a:p>
              <a:p>
                <a:pPr lvl="4"/>
                <a:endParaRPr lang="en-US" dirty="0"/>
              </a:p>
              <a:p>
                <a:endParaRPr lang="en-US" dirty="0"/>
              </a:p>
              <a:p>
                <a:pPr lvl="3"/>
                <a:endParaRPr lang="en-US" sz="3600" dirty="0"/>
              </a:p>
              <a:p>
                <a:pPr lvl="3"/>
                <a:endParaRPr lang="en-US" sz="3600" dirty="0" smtClean="0"/>
              </a:p>
              <a:p>
                <a:pPr lvl="3"/>
                <a:endParaRPr lang="en-US" sz="3600" dirty="0"/>
              </a:p>
              <a:p>
                <a:pPr lvl="1"/>
                <a:r>
                  <a:rPr lang="en-US" b="1" dirty="0"/>
                  <a:t>BFS-like</a:t>
                </a:r>
                <a:r>
                  <a:rPr lang="en-US" dirty="0"/>
                  <a:t> walk: Low value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DFS-like</a:t>
                </a:r>
                <a:r>
                  <a:rPr lang="en-US" dirty="0"/>
                  <a:t> walk: Low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are the nodes visited by the walker</a:t>
                </a:r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650376"/>
                <a:ext cx="10369296" cy="5270477"/>
              </a:xfrm>
              <a:blipFill>
                <a:blip r:embed="rId2"/>
                <a:stretch>
                  <a:fillRect l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2152654" y="1558601"/>
            <a:ext cx="8025953" cy="5074275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72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339584" y="3330189"/>
                <a:ext cx="14414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solidFill>
                          <a:srgbClr val="00800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w</m:t>
                    </m:r>
                    <m:r>
                      <a:rPr lang="en-US" sz="36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→</m:t>
                    </m:r>
                  </m:oMath>
                </a14:m>
                <a:r>
                  <a:rPr lang="en-US" sz="3600" dirty="0">
                    <a:solidFill>
                      <a:schemeClr val="accent6">
                        <a:lumMod val="7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584" y="3330189"/>
                <a:ext cx="144142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8454354" y="2918446"/>
            <a:ext cx="616807" cy="1569660"/>
          </a:xfrm>
          <a:prstGeom prst="rect">
            <a:avLst/>
          </a:prstGeom>
          <a:noFill/>
          <a:ln w="38100">
            <a:solidFill>
              <a:srgbClr val="961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3200" baseline="-25000" dirty="0">
                <a:solidFill>
                  <a:srgbClr val="0070C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  <a:r>
              <a:rPr lang="en-US" sz="32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en-US" sz="32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32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3200" baseline="-250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  <a:r>
              <a:rPr lang="en-US" sz="32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en-US" sz="32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9366221" y="2929128"/>
                <a:ext cx="1144991" cy="1546962"/>
              </a:xfrm>
              <a:prstGeom prst="rect">
                <a:avLst/>
              </a:prstGeom>
              <a:noFill/>
              <a:ln w="38100">
                <a:solidFill>
                  <a:srgbClr val="9611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32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sz="3200" baseline="-250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32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sz="3200" baseline="-25000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221" y="2929128"/>
                <a:ext cx="1144991" cy="1546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9611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8835747" y="5005258"/>
            <a:ext cx="154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Unnormalized</a:t>
            </a: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transition prob.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9777701" y="4596913"/>
            <a:ext cx="161015" cy="3961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282725" y="2520880"/>
                <a:ext cx="439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725" y="2520880"/>
                <a:ext cx="43954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189978" y="3516844"/>
                <a:ext cx="7442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978" y="3516844"/>
                <a:ext cx="744223" cy="461665"/>
              </a:xfrm>
              <a:prstGeom prst="rect">
                <a:avLst/>
              </a:prstGeom>
              <a:blipFill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199378" y="3944928"/>
                <a:ext cx="7442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24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378" y="3944928"/>
                <a:ext cx="744223" cy="461665"/>
              </a:xfrm>
              <a:prstGeom prst="rect">
                <a:avLst/>
              </a:prstGeom>
              <a:blipFill>
                <a:blip r:embed="rId7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 flipH="1" flipV="1">
            <a:off x="4937930" y="2802121"/>
            <a:ext cx="700871" cy="2899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6144546" y="3276600"/>
            <a:ext cx="719065" cy="33171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4294676" y="3865808"/>
            <a:ext cx="573024" cy="4876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3392425" y="4109648"/>
            <a:ext cx="902252" cy="661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294676" y="4272679"/>
            <a:ext cx="83917" cy="12465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4867703" y="3581469"/>
            <a:ext cx="651199" cy="5187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4343400" y="2590800"/>
            <a:ext cx="573024" cy="48768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74" name="Oval 73"/>
          <p:cNvSpPr/>
          <p:nvPr/>
        </p:nvSpPr>
        <p:spPr>
          <a:xfrm>
            <a:off x="5434981" y="3174596"/>
            <a:ext cx="573024" cy="48768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lang="en-US" sz="2667" baseline="-25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4832507" y="3007062"/>
            <a:ext cx="686395" cy="2389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6782127" y="2731507"/>
            <a:ext cx="573024" cy="48768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667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6008008" y="3147769"/>
            <a:ext cx="858037" cy="2706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4922273" y="3718666"/>
            <a:ext cx="716529" cy="5540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2819400" y="3931920"/>
            <a:ext cx="573024" cy="4876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667" dirty="0"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4581189" y="3078480"/>
            <a:ext cx="48724" cy="78732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9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Random Walk Paths as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88" y="2768186"/>
            <a:ext cx="3263400" cy="2614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906" y="2787626"/>
            <a:ext cx="6721051" cy="259524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070498" y="3699066"/>
            <a:ext cx="978408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Embedding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74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608" y="1825625"/>
            <a:ext cx="7152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Word2vec – Continuous Bag of Word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E.g. “The cat sat on floor”</a:t>
            </a:r>
          </a:p>
          <a:p>
            <a:pPr lvl="1"/>
            <a:r>
              <a:rPr lang="en-US" dirty="0"/>
              <a:t>Window size =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270" y="2715558"/>
            <a:ext cx="2878931" cy="3356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4325" y="3157537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4326" y="3817394"/>
            <a:ext cx="396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cat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21326" y="4988897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4326" y="5571768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floor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2063" y="4393873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2">
                    <a:lumMod val="75000"/>
                  </a:schemeClr>
                </a:solidFill>
              </a:rPr>
              <a:t>sat</a:t>
            </a:r>
          </a:p>
        </p:txBody>
      </p:sp>
    </p:spTree>
    <p:extLst>
      <p:ext uri="{BB962C8B-B14F-4D97-AF65-F5344CB8AC3E}">
        <p14:creationId xmlns:p14="http://schemas.microsoft.com/office/powerpoint/2010/main" val="11917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76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37000" y="1777208"/>
            <a:ext cx="205740" cy="178308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37001" y="3927968"/>
            <a:ext cx="205740" cy="178308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928948" y="2441095"/>
            <a:ext cx="396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28947" y="4641199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932343" y="3139088"/>
            <a:ext cx="205740" cy="1069848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533979" y="2847056"/>
            <a:ext cx="205740" cy="178308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992174" y="1399992"/>
            <a:ext cx="9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3542741" y="1777210"/>
            <a:ext cx="2389603" cy="1361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542740" y="3136132"/>
            <a:ext cx="2389602" cy="791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536448" y="3558398"/>
            <a:ext cx="2395895" cy="650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3542740" y="4220000"/>
            <a:ext cx="2389602" cy="1491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587519" y="2366973"/>
            <a:ext cx="1075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963038" y="3584857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138083" y="2846144"/>
            <a:ext cx="2395896" cy="28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138083" y="4208937"/>
            <a:ext cx="2395896" cy="42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122430" y="2411562"/>
            <a:ext cx="1072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Output layer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88155" y="3520793"/>
            <a:ext cx="7473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one-hot</a:t>
            </a:r>
          </a:p>
          <a:p>
            <a:r>
              <a:rPr lang="en-US" sz="1350" dirty="0"/>
              <a:t>vector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463036" y="3520792"/>
            <a:ext cx="7473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one-hot</a:t>
            </a:r>
          </a:p>
          <a:p>
            <a:r>
              <a:rPr lang="en-US" sz="1350" dirty="0"/>
              <a:t>vector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52783" y="1881601"/>
            <a:ext cx="19818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Index of cat in vocabulary</a:t>
            </a:r>
          </a:p>
        </p:txBody>
      </p:sp>
    </p:spTree>
    <p:extLst>
      <p:ext uri="{BB962C8B-B14F-4D97-AF65-F5344CB8AC3E}">
        <p14:creationId xmlns:p14="http://schemas.microsoft.com/office/powerpoint/2010/main" val="31726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77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62114" y="1789805"/>
            <a:ext cx="205740" cy="178308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62115" y="3940564"/>
            <a:ext cx="205740" cy="178308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954063" y="2453691"/>
            <a:ext cx="396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54061" y="4653796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957457" y="3151684"/>
            <a:ext cx="205740" cy="1069848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559093" y="2859653"/>
            <a:ext cx="205740" cy="178308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017289" y="1412588"/>
            <a:ext cx="9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3567856" y="1789806"/>
            <a:ext cx="2389603" cy="1361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567854" y="3148728"/>
            <a:ext cx="2389602" cy="791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561563" y="3570994"/>
            <a:ext cx="2395895" cy="650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3567854" y="4232596"/>
            <a:ext cx="2389602" cy="1491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612633" y="2379569"/>
            <a:ext cx="1075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988152" y="3597454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163197" y="2858740"/>
            <a:ext cx="2395896" cy="28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163197" y="4221533"/>
            <a:ext cx="2395896" cy="42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147545" y="2424158"/>
            <a:ext cx="1072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3773594" y="2451367"/>
                <a:ext cx="90640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594" y="2451367"/>
                <a:ext cx="906402" cy="4154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794889" y="4384725"/>
                <a:ext cx="90640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889" y="4384725"/>
                <a:ext cx="906402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2722630" y="3329992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722630" y="5456182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80683" y="4359966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7108220" y="3469545"/>
                <a:ext cx="1011111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220" y="3469545"/>
                <a:ext cx="1011111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8880960" y="4408603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92056" y="5456182"/>
            <a:ext cx="2435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 will be the size of word vector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201805" y="1106081"/>
            <a:ext cx="19681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We must learn W and W</a:t>
            </a:r>
            <a:r>
              <a:rPr lang="en-US" sz="1350" baseline="30000" dirty="0">
                <a:solidFill>
                  <a:srgbClr val="FF0000"/>
                </a:solidFill>
              </a:rPr>
              <a:t>’</a:t>
            </a:r>
            <a:r>
              <a:rPr lang="en-US" sz="135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3" name="Straight Arrow Connector 2"/>
          <p:cNvCxnSpPr>
            <a:stCxn id="81" idx="2"/>
            <a:endCxn id="71" idx="3"/>
          </p:cNvCxnSpPr>
          <p:nvPr/>
        </p:nvCxnSpPr>
        <p:spPr>
          <a:xfrm flipH="1">
            <a:off x="4679996" y="1406164"/>
            <a:ext cx="1505860" cy="1252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81" idx="2"/>
            <a:endCxn id="78" idx="0"/>
          </p:cNvCxnSpPr>
          <p:nvPr/>
        </p:nvCxnSpPr>
        <p:spPr>
          <a:xfrm>
            <a:off x="6185857" y="1406163"/>
            <a:ext cx="1427919" cy="2063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6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78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60685" y="1781204"/>
            <a:ext cx="205740" cy="178308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60686" y="3931964"/>
            <a:ext cx="205740" cy="178308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952632" y="2445091"/>
            <a:ext cx="3951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x</a:t>
            </a:r>
            <a:r>
              <a:rPr lang="en-US" sz="1350" baseline="-25000" dirty="0" err="1"/>
              <a:t>cat</a:t>
            </a:r>
            <a:endParaRPr lang="en-US" sz="1350" dirty="0"/>
          </a:p>
        </p:txBody>
      </p:sp>
      <p:sp>
        <p:nvSpPr>
          <p:cNvPr id="33" name="TextBox 32"/>
          <p:cNvSpPr txBox="1"/>
          <p:nvPr/>
        </p:nvSpPr>
        <p:spPr>
          <a:xfrm>
            <a:off x="2952633" y="4645195"/>
            <a:ext cx="3771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x</a:t>
            </a:r>
            <a:r>
              <a:rPr lang="en-US" sz="1350" baseline="-25000" dirty="0" err="1"/>
              <a:t>on</a:t>
            </a:r>
            <a:endParaRPr lang="en-US" sz="1350" dirty="0"/>
          </a:p>
        </p:txBody>
      </p:sp>
      <p:grpSp>
        <p:nvGrpSpPr>
          <p:cNvPr id="46" name="Group 45"/>
          <p:cNvGrpSpPr/>
          <p:nvPr/>
        </p:nvGrpSpPr>
        <p:grpSpPr>
          <a:xfrm>
            <a:off x="5957456" y="3143084"/>
            <a:ext cx="205740" cy="1069848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559092" y="2851052"/>
            <a:ext cx="205740" cy="178308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015859" y="1403988"/>
            <a:ext cx="9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3567855" y="1781206"/>
            <a:ext cx="2389603" cy="1361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567854" y="3140128"/>
            <a:ext cx="2389602" cy="791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561562" y="3562394"/>
            <a:ext cx="2395895" cy="650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3567854" y="4223996"/>
            <a:ext cx="2389602" cy="1491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605435" y="4582242"/>
            <a:ext cx="1075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988151" y="3588853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163196" y="2850140"/>
            <a:ext cx="2395896" cy="28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163196" y="4212933"/>
            <a:ext cx="2395896" cy="42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147544" y="2415558"/>
            <a:ext cx="1072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Output layer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721201" y="3321391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721201" y="5447581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95741" y="4845890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N-dim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880959" y="4400003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 rot="1413182">
                <a:off x="3554402" y="2789621"/>
                <a:ext cx="2504916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100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13182">
                <a:off x="3554402" y="2789621"/>
                <a:ext cx="2504916" cy="4220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 rot="19631347">
                <a:off x="3657571" y="4232327"/>
                <a:ext cx="2356479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100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31347">
                <a:off x="3657571" y="4232327"/>
                <a:ext cx="2356479" cy="422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/>
          <p:cNvSpPr txBox="1"/>
          <p:nvPr/>
        </p:nvSpPr>
        <p:spPr>
          <a:xfrm>
            <a:off x="5445245" y="3579316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097990" y="3476421"/>
                <a:ext cx="1307153" cy="468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𝑐𝑎𝑡</m:t>
                              </m:r>
                            </m:sub>
                          </m:s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990" y="3476421"/>
                <a:ext cx="1307153" cy="468333"/>
              </a:xfrm>
              <a:prstGeom prst="rect">
                <a:avLst/>
              </a:prstGeom>
              <a:blipFill>
                <a:blip r:embed="rId4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060924" y="1255867"/>
          <a:ext cx="2468880" cy="1234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888">
                  <a:extLst>
                    <a:ext uri="{9D8B030D-6E8A-4147-A177-3AD203B41FA5}">
                      <a16:colId xmlns:a16="http://schemas.microsoft.com/office/drawing/2014/main" val="4253241636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4278168359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1775200123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3058570661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3635929464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1060927547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2648937507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3865230097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2604712063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3797226581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0.1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1.6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0.9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3.2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4826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2.6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1.4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2.9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1.5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3.6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6.1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6080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311445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58235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0.6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2.7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1.9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2.0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1.2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9996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/>
              <p:cNvSpPr txBox="1"/>
              <p:nvPr/>
            </p:nvSpPr>
            <p:spPr>
              <a:xfrm>
                <a:off x="6577939" y="1734834"/>
                <a:ext cx="3465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57" name="TextBox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939" y="1734834"/>
                <a:ext cx="346570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 158"/>
          <p:cNvGrpSpPr/>
          <p:nvPr/>
        </p:nvGrpSpPr>
        <p:grpSpPr>
          <a:xfrm>
            <a:off x="6928082" y="1253174"/>
            <a:ext cx="205740" cy="1783080"/>
            <a:chOff x="1800225" y="419100"/>
            <a:chExt cx="182880" cy="1828800"/>
          </a:xfrm>
        </p:grpSpPr>
        <p:sp>
          <p:nvSpPr>
            <p:cNvPr id="160" name="Rectangle 159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4888441" y="843213"/>
                <a:ext cx="3335272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100" i="1">
                          <a:latin typeface="Cambria Math" panose="02040503050406030204" pitchFamily="18" charset="0"/>
                        </a:rPr>
                        <m:t>              ×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441" y="843213"/>
                <a:ext cx="3335272" cy="4220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638243" y="1257515"/>
          <a:ext cx="246888" cy="1234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888">
                  <a:extLst>
                    <a:ext uri="{9D8B030D-6E8A-4147-A177-3AD203B41FA5}">
                      <a16:colId xmlns:a16="http://schemas.microsoft.com/office/drawing/2014/main" val="4255159121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43869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2.6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9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56361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155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30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7230094" y="1744978"/>
                <a:ext cx="3529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094" y="1744978"/>
                <a:ext cx="352982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71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70" grpId="0"/>
      <p:bldP spid="17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79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60685" y="1781204"/>
            <a:ext cx="205740" cy="178308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60686" y="3931964"/>
            <a:ext cx="205740" cy="178308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952632" y="2445091"/>
            <a:ext cx="3951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x</a:t>
            </a:r>
            <a:r>
              <a:rPr lang="en-US" sz="1350" baseline="-25000" dirty="0" err="1"/>
              <a:t>cat</a:t>
            </a:r>
            <a:endParaRPr lang="en-US" sz="1350" dirty="0"/>
          </a:p>
        </p:txBody>
      </p:sp>
      <p:sp>
        <p:nvSpPr>
          <p:cNvPr id="33" name="TextBox 32"/>
          <p:cNvSpPr txBox="1"/>
          <p:nvPr/>
        </p:nvSpPr>
        <p:spPr>
          <a:xfrm>
            <a:off x="2952633" y="4645195"/>
            <a:ext cx="3771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x</a:t>
            </a:r>
            <a:r>
              <a:rPr lang="en-US" sz="1350" baseline="-25000" dirty="0" err="1"/>
              <a:t>on</a:t>
            </a:r>
            <a:endParaRPr lang="en-US" sz="1350" dirty="0"/>
          </a:p>
        </p:txBody>
      </p:sp>
      <p:grpSp>
        <p:nvGrpSpPr>
          <p:cNvPr id="46" name="Group 45"/>
          <p:cNvGrpSpPr/>
          <p:nvPr/>
        </p:nvGrpSpPr>
        <p:grpSpPr>
          <a:xfrm>
            <a:off x="5957456" y="3143084"/>
            <a:ext cx="205740" cy="1069848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559092" y="2851052"/>
            <a:ext cx="205740" cy="178308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015859" y="1403988"/>
            <a:ext cx="9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3567855" y="1781206"/>
            <a:ext cx="2389603" cy="1361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567854" y="3140128"/>
            <a:ext cx="2389602" cy="791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561562" y="3562394"/>
            <a:ext cx="2395895" cy="650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3567854" y="4223996"/>
            <a:ext cx="2389602" cy="1491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605435" y="4582242"/>
            <a:ext cx="1075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988151" y="3588853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163196" y="2850140"/>
            <a:ext cx="2395896" cy="28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163196" y="4212933"/>
            <a:ext cx="2395896" cy="42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147544" y="2415558"/>
            <a:ext cx="1072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Output layer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721201" y="3321391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721201" y="5447581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95741" y="4845890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N-dim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880959" y="4400003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 rot="1413182">
                <a:off x="3554402" y="2789621"/>
                <a:ext cx="2504916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100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13182">
                <a:off x="3554402" y="2789621"/>
                <a:ext cx="2504916" cy="4220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 rot="19631347">
                <a:off x="3657571" y="4232327"/>
                <a:ext cx="2356479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100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31347">
                <a:off x="3657571" y="4232327"/>
                <a:ext cx="2356479" cy="422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/>
          <p:cNvSpPr txBox="1"/>
          <p:nvPr/>
        </p:nvSpPr>
        <p:spPr>
          <a:xfrm>
            <a:off x="5445245" y="3579316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097990" y="3476421"/>
                <a:ext cx="1307153" cy="468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𝑐𝑎𝑡</m:t>
                              </m:r>
                            </m:sub>
                          </m:s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990" y="3476421"/>
                <a:ext cx="1307153" cy="468333"/>
              </a:xfrm>
              <a:prstGeom prst="rect">
                <a:avLst/>
              </a:prstGeom>
              <a:blipFill>
                <a:blip r:embed="rId4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060924" y="1255867"/>
          <a:ext cx="2468880" cy="1234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888">
                  <a:extLst>
                    <a:ext uri="{9D8B030D-6E8A-4147-A177-3AD203B41FA5}">
                      <a16:colId xmlns:a16="http://schemas.microsoft.com/office/drawing/2014/main" val="4253241636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4278168359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1775200123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3058570661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3635929464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1060927547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2648937507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3865230097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2604712063"/>
                    </a:ext>
                  </a:extLst>
                </a:gridCol>
                <a:gridCol w="246888">
                  <a:extLst>
                    <a:ext uri="{9D8B030D-6E8A-4147-A177-3AD203B41FA5}">
                      <a16:colId xmlns:a16="http://schemas.microsoft.com/office/drawing/2014/main" val="3797226581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0.9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3.2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4826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2.6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2.9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1.5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3.6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6.1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6080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311445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58235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2.7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1.9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2.0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1.2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9996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/>
              <p:cNvSpPr txBox="1"/>
              <p:nvPr/>
            </p:nvSpPr>
            <p:spPr>
              <a:xfrm>
                <a:off x="6577939" y="1734834"/>
                <a:ext cx="3465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57" name="TextBox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939" y="1734834"/>
                <a:ext cx="346570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 158"/>
          <p:cNvGrpSpPr/>
          <p:nvPr/>
        </p:nvGrpSpPr>
        <p:grpSpPr>
          <a:xfrm>
            <a:off x="6928082" y="1253174"/>
            <a:ext cx="205740" cy="1783080"/>
            <a:chOff x="1800225" y="419100"/>
            <a:chExt cx="182880" cy="1828800"/>
          </a:xfrm>
        </p:grpSpPr>
        <p:sp>
          <p:nvSpPr>
            <p:cNvPr id="160" name="Rectangle 159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4888441" y="843213"/>
                <a:ext cx="3186834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100" i="1">
                          <a:latin typeface="Cambria Math" panose="02040503050406030204" pitchFamily="18" charset="0"/>
                        </a:rPr>
                        <m:t>              ×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441" y="843213"/>
                <a:ext cx="3186834" cy="4220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638243" y="1257515"/>
          <a:ext cx="246888" cy="1234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888">
                  <a:extLst>
                    <a:ext uri="{9D8B030D-6E8A-4147-A177-3AD203B41FA5}">
                      <a16:colId xmlns:a16="http://schemas.microsoft.com/office/drawing/2014/main" val="4255159121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43869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2.9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9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56361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155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1.9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30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7230094" y="1744978"/>
                <a:ext cx="3529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094" y="1744978"/>
                <a:ext cx="352982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49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1"/>
            <a:ext cx="8229600" cy="5302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O</a:t>
            </a:r>
            <a:r>
              <a:rPr lang="en-US" altLang="en-US" dirty="0" smtClean="0"/>
              <a:t>nline social networks</a:t>
            </a:r>
          </a:p>
        </p:txBody>
      </p:sp>
      <p:pic>
        <p:nvPicPr>
          <p:cNvPr id="26626" name="Picture 2" descr="https://www.datacenterknowledge.com/sites/datacenterknowledge.com/files/wp-content/uploads/2011/01/fb-audience-map-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6" y="1087568"/>
            <a:ext cx="10521948" cy="52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8693" y="6488668"/>
            <a:ext cx="1020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www.datacenterknowledge.com/archives/2012/02/02/facebooks-1-billion-data-center-network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8553A2-49E9-47E1-ADCC-89BB4C0F968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08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80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936230" y="1789805"/>
            <a:ext cx="205740" cy="178308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36231" y="3940564"/>
            <a:ext cx="205740" cy="178308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28179" y="2453691"/>
            <a:ext cx="396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28177" y="4653796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531573" y="3151684"/>
            <a:ext cx="205740" cy="1069848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133209" y="2859653"/>
            <a:ext cx="205740" cy="178308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591405" y="1412588"/>
            <a:ext cx="9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3141972" y="1789806"/>
            <a:ext cx="2389603" cy="1361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141970" y="3148728"/>
            <a:ext cx="2389602" cy="791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135679" y="3570994"/>
            <a:ext cx="2395895" cy="650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3141970" y="4232596"/>
            <a:ext cx="2389602" cy="1491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186749" y="2379569"/>
            <a:ext cx="1075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Hidden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8061223" y="4719314"/>
                <a:ext cx="54245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35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  <m:r>
                      <a:rPr lang="en-US" sz="135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50" dirty="0"/>
                  <a:t> 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223" y="4719314"/>
                <a:ext cx="542456" cy="300082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/>
          <p:cNvCxnSpPr/>
          <p:nvPr/>
        </p:nvCxnSpPr>
        <p:spPr>
          <a:xfrm flipV="1">
            <a:off x="5737313" y="2858740"/>
            <a:ext cx="2395896" cy="28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37313" y="4221533"/>
            <a:ext cx="2395896" cy="42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7576352" y="2412643"/>
            <a:ext cx="1072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3347710" y="2451367"/>
                <a:ext cx="90640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710" y="2451367"/>
                <a:ext cx="906402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369005" y="4384725"/>
                <a:ext cx="90640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005" y="4384725"/>
                <a:ext cx="906402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2296746" y="3329992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96746" y="5456182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354797" y="4594160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029412" y="3455545"/>
                <a:ext cx="185826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10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412" y="3455545"/>
                <a:ext cx="1858266" cy="415498"/>
              </a:xfrm>
              <a:prstGeom prst="rect">
                <a:avLst/>
              </a:prstGeom>
              <a:blipFill>
                <a:blip r:embed="rId5"/>
                <a:stretch>
                  <a:fillRect t="-4412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7998227" y="5036235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466172" y="5456182"/>
            <a:ext cx="2435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 will be the size of word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479527" y="4241513"/>
                <a:ext cx="322781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527" y="4241513"/>
                <a:ext cx="322781" cy="30008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8236080" y="3402022"/>
                <a:ext cx="220849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080" y="3402022"/>
                <a:ext cx="2208495" cy="415498"/>
              </a:xfrm>
              <a:prstGeom prst="rect">
                <a:avLst/>
              </a:prstGeom>
              <a:blipFill>
                <a:blip r:embed="rId7"/>
                <a:stretch>
                  <a:fillRect t="-441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7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81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62114" y="1789805"/>
            <a:ext cx="205740" cy="178308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62115" y="3940564"/>
            <a:ext cx="205740" cy="178308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954063" y="2453691"/>
            <a:ext cx="396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54061" y="4653796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957457" y="3151684"/>
            <a:ext cx="205740" cy="1069848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82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559093" y="2859653"/>
            <a:ext cx="205740" cy="178308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017289" y="1412588"/>
            <a:ext cx="9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3567856" y="1789806"/>
            <a:ext cx="2389603" cy="1361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567854" y="3148728"/>
            <a:ext cx="2389602" cy="791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561563" y="3570994"/>
            <a:ext cx="2395895" cy="650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3567854" y="4232596"/>
            <a:ext cx="2389602" cy="1491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612633" y="2379569"/>
            <a:ext cx="1075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Hidden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8487107" y="4719314"/>
                <a:ext cx="54245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35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  <m:r>
                      <a:rPr lang="en-US" sz="135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50" dirty="0"/>
                  <a:t> 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107" y="4719314"/>
                <a:ext cx="542456" cy="300082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/>
          <p:cNvCxnSpPr/>
          <p:nvPr/>
        </p:nvCxnSpPr>
        <p:spPr>
          <a:xfrm flipV="1">
            <a:off x="6163197" y="2858740"/>
            <a:ext cx="2395896" cy="28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163197" y="4221533"/>
            <a:ext cx="2395896" cy="42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147545" y="2424158"/>
            <a:ext cx="1072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3773594" y="2451367"/>
                <a:ext cx="90640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594" y="2451367"/>
                <a:ext cx="906402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794889" y="4384725"/>
                <a:ext cx="90640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889" y="4384725"/>
                <a:ext cx="906402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2722630" y="3329992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722630" y="5456182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80681" y="4594160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455297" y="3455545"/>
                <a:ext cx="21598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10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297" y="3455545"/>
                <a:ext cx="2159887" cy="738664"/>
              </a:xfrm>
              <a:prstGeom prst="rect">
                <a:avLst/>
              </a:prstGeom>
              <a:blipFill>
                <a:blip r:embed="rId5"/>
                <a:stretch>
                  <a:fillRect t="-247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8424111" y="5036235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V-dim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92056" y="5456182"/>
            <a:ext cx="2435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 will be the size of word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905411" y="4241513"/>
                <a:ext cx="322781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411" y="4241513"/>
                <a:ext cx="322781" cy="30008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9659165" y="2858741"/>
          <a:ext cx="246888" cy="2468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888">
                  <a:extLst>
                    <a:ext uri="{9D8B030D-6E8A-4147-A177-3AD203B41FA5}">
                      <a16:colId xmlns:a16="http://schemas.microsoft.com/office/drawing/2014/main" val="4255159121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43869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9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56361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155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309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9931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42787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0.7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25921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13288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13237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9659165" y="5446645"/>
                <a:ext cx="36074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35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50" dirty="0"/>
                  <a:t> 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165" y="5446645"/>
                <a:ext cx="360740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8147543" y="1841407"/>
                <a:ext cx="24193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FF0000"/>
                    </a:solidFill>
                  </a:rPr>
                  <a:t>We would prefer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350" dirty="0">
                    <a:solidFill>
                      <a:srgbClr val="FF0000"/>
                    </a:solidFill>
                  </a:rPr>
                  <a:t> close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35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</m:oMath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543" y="1841407"/>
                <a:ext cx="2419380" cy="300082"/>
              </a:xfrm>
              <a:prstGeom prst="rect">
                <a:avLst/>
              </a:prstGeom>
              <a:blipFill>
                <a:blip r:embed="rId8"/>
                <a:stretch>
                  <a:fillRect l="-758"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0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7976"/>
            <a:ext cx="8229600" cy="454025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Network of actor co-starring in movies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050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 typeface="Wingdings" panose="05000000000000000000" pitchFamily="2" charset="2"/>
              <a:buNone/>
            </a:pPr>
            <a:endParaRPr lang="en-US" altLang="en-US" sz="180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1"/>
            <a:ext cx="71278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71278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712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71278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47800"/>
            <a:ext cx="712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447801"/>
            <a:ext cx="7032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47800"/>
            <a:ext cx="71278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447800"/>
            <a:ext cx="712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447800"/>
            <a:ext cx="712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3733800" y="2438400"/>
            <a:ext cx="76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>
            <a:off x="3810000" y="2438400"/>
            <a:ext cx="1752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H="1">
            <a:off x="3048000" y="2438400"/>
            <a:ext cx="1600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3048000" y="2438400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1281" name="AutoShape 17"/>
          <p:cNvCxnSpPr>
            <a:cxnSpLocks noChangeShapeType="1"/>
            <a:stCxn id="11278" idx="0"/>
          </p:cNvCxnSpPr>
          <p:nvPr/>
        </p:nvCxnSpPr>
        <p:spPr bwMode="auto">
          <a:xfrm>
            <a:off x="5562600" y="2438400"/>
            <a:ext cx="261938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2" name="AutoShape 18"/>
          <p:cNvCxnSpPr>
            <a:cxnSpLocks noChangeShapeType="1"/>
          </p:cNvCxnSpPr>
          <p:nvPr/>
        </p:nvCxnSpPr>
        <p:spPr bwMode="auto">
          <a:xfrm flipH="1">
            <a:off x="5824538" y="2444750"/>
            <a:ext cx="628650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3" name="AutoShape 19"/>
          <p:cNvCxnSpPr>
            <a:cxnSpLocks noChangeShapeType="1"/>
          </p:cNvCxnSpPr>
          <p:nvPr/>
        </p:nvCxnSpPr>
        <p:spPr bwMode="auto">
          <a:xfrm>
            <a:off x="9196388" y="2438400"/>
            <a:ext cx="112712" cy="1208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4" name="AutoShape 20"/>
          <p:cNvCxnSpPr>
            <a:cxnSpLocks noChangeShapeType="1"/>
          </p:cNvCxnSpPr>
          <p:nvPr/>
        </p:nvCxnSpPr>
        <p:spPr bwMode="auto">
          <a:xfrm>
            <a:off x="6453188" y="2444750"/>
            <a:ext cx="2855912" cy="1201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5" name="AutoShape 21"/>
          <p:cNvCxnSpPr>
            <a:cxnSpLocks noChangeShapeType="1"/>
            <a:stCxn id="11278" idx="0"/>
          </p:cNvCxnSpPr>
          <p:nvPr/>
        </p:nvCxnSpPr>
        <p:spPr bwMode="auto">
          <a:xfrm>
            <a:off x="5562601" y="2438400"/>
            <a:ext cx="1109663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6" name="AutoShape 22"/>
          <p:cNvCxnSpPr>
            <a:cxnSpLocks noChangeShapeType="1"/>
          </p:cNvCxnSpPr>
          <p:nvPr/>
        </p:nvCxnSpPr>
        <p:spPr bwMode="auto">
          <a:xfrm flipH="1">
            <a:off x="6672264" y="2438400"/>
            <a:ext cx="1609725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7" name="AutoShape 23"/>
          <p:cNvCxnSpPr>
            <a:cxnSpLocks noChangeShapeType="1"/>
          </p:cNvCxnSpPr>
          <p:nvPr/>
        </p:nvCxnSpPr>
        <p:spPr bwMode="auto">
          <a:xfrm>
            <a:off x="2795588" y="2436814"/>
            <a:ext cx="4672012" cy="1203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8" name="AutoShape 24"/>
          <p:cNvCxnSpPr>
            <a:cxnSpLocks noChangeShapeType="1"/>
          </p:cNvCxnSpPr>
          <p:nvPr/>
        </p:nvCxnSpPr>
        <p:spPr bwMode="auto">
          <a:xfrm flipH="1">
            <a:off x="7467600" y="2438400"/>
            <a:ext cx="814388" cy="1201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9" name="AutoShape 25"/>
          <p:cNvCxnSpPr>
            <a:cxnSpLocks noChangeShapeType="1"/>
          </p:cNvCxnSpPr>
          <p:nvPr/>
        </p:nvCxnSpPr>
        <p:spPr bwMode="auto">
          <a:xfrm>
            <a:off x="7367588" y="2444751"/>
            <a:ext cx="1028700" cy="11985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0" name="AutoShape 26"/>
          <p:cNvCxnSpPr>
            <a:cxnSpLocks noChangeShapeType="1"/>
          </p:cNvCxnSpPr>
          <p:nvPr/>
        </p:nvCxnSpPr>
        <p:spPr bwMode="auto">
          <a:xfrm flipH="1">
            <a:off x="8396288" y="2438401"/>
            <a:ext cx="1714500" cy="1204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1" name="AutoShape 27"/>
          <p:cNvCxnSpPr>
            <a:cxnSpLocks noChangeShapeType="1"/>
          </p:cNvCxnSpPr>
          <p:nvPr/>
        </p:nvCxnSpPr>
        <p:spPr bwMode="auto">
          <a:xfrm>
            <a:off x="4619625" y="2443164"/>
            <a:ext cx="69850" cy="1203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2" name="AutoShape 28"/>
          <p:cNvCxnSpPr>
            <a:cxnSpLocks noChangeShapeType="1"/>
          </p:cNvCxnSpPr>
          <p:nvPr/>
        </p:nvCxnSpPr>
        <p:spPr bwMode="auto">
          <a:xfrm flipH="1">
            <a:off x="4689476" y="2438400"/>
            <a:ext cx="849313" cy="1208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3" name="AutoShape 29"/>
          <p:cNvCxnSpPr>
            <a:cxnSpLocks noChangeShapeType="1"/>
          </p:cNvCxnSpPr>
          <p:nvPr/>
        </p:nvCxnSpPr>
        <p:spPr bwMode="auto">
          <a:xfrm flipH="1">
            <a:off x="4689476" y="2444750"/>
            <a:ext cx="1763713" cy="1201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4" name="AutoShape 30"/>
          <p:cNvCxnSpPr>
            <a:cxnSpLocks noChangeShapeType="1"/>
          </p:cNvCxnSpPr>
          <p:nvPr/>
        </p:nvCxnSpPr>
        <p:spPr bwMode="auto">
          <a:xfrm>
            <a:off x="4619626" y="2443164"/>
            <a:ext cx="1203325" cy="1203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5" name="AutoShape 31"/>
          <p:cNvCxnSpPr>
            <a:cxnSpLocks noChangeShapeType="1"/>
          </p:cNvCxnSpPr>
          <p:nvPr/>
        </p:nvCxnSpPr>
        <p:spPr bwMode="auto">
          <a:xfrm>
            <a:off x="3709989" y="2444750"/>
            <a:ext cx="979487" cy="1201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6" name="AutoShape 32"/>
          <p:cNvCxnSpPr>
            <a:cxnSpLocks noChangeShapeType="1"/>
          </p:cNvCxnSpPr>
          <p:nvPr/>
        </p:nvCxnSpPr>
        <p:spPr bwMode="auto">
          <a:xfrm>
            <a:off x="3709988" y="2444750"/>
            <a:ext cx="1884362" cy="1201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7" name="AutoShape 33"/>
          <p:cNvCxnSpPr>
            <a:cxnSpLocks noChangeShapeType="1"/>
          </p:cNvCxnSpPr>
          <p:nvPr/>
        </p:nvCxnSpPr>
        <p:spPr bwMode="auto">
          <a:xfrm flipH="1">
            <a:off x="5594350" y="2444750"/>
            <a:ext cx="858838" cy="1201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8" name="AutoShape 34"/>
          <p:cNvCxnSpPr>
            <a:cxnSpLocks noChangeShapeType="1"/>
          </p:cNvCxnSpPr>
          <p:nvPr/>
        </p:nvCxnSpPr>
        <p:spPr bwMode="auto">
          <a:xfrm flipH="1">
            <a:off x="5594350" y="2438400"/>
            <a:ext cx="3602038" cy="1208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9" name="AutoShape 35"/>
          <p:cNvCxnSpPr>
            <a:cxnSpLocks noChangeShapeType="1"/>
          </p:cNvCxnSpPr>
          <p:nvPr/>
        </p:nvCxnSpPr>
        <p:spPr bwMode="auto">
          <a:xfrm>
            <a:off x="6453189" y="2444750"/>
            <a:ext cx="1214437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0" name="AutoShape 36"/>
          <p:cNvCxnSpPr>
            <a:cxnSpLocks noChangeShapeType="1"/>
          </p:cNvCxnSpPr>
          <p:nvPr/>
        </p:nvCxnSpPr>
        <p:spPr bwMode="auto">
          <a:xfrm flipH="1">
            <a:off x="7667626" y="2438400"/>
            <a:ext cx="614363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1" name="AutoShape 37"/>
          <p:cNvCxnSpPr>
            <a:cxnSpLocks noChangeShapeType="1"/>
          </p:cNvCxnSpPr>
          <p:nvPr/>
        </p:nvCxnSpPr>
        <p:spPr bwMode="auto">
          <a:xfrm flipH="1">
            <a:off x="2105025" y="2443164"/>
            <a:ext cx="2514600" cy="2357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2" name="AutoShape 38"/>
          <p:cNvCxnSpPr>
            <a:cxnSpLocks noChangeShapeType="1"/>
          </p:cNvCxnSpPr>
          <p:nvPr/>
        </p:nvCxnSpPr>
        <p:spPr bwMode="auto">
          <a:xfrm flipH="1">
            <a:off x="2105026" y="2436814"/>
            <a:ext cx="690563" cy="2363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3" name="AutoShape 39"/>
          <p:cNvCxnSpPr>
            <a:cxnSpLocks noChangeShapeType="1"/>
          </p:cNvCxnSpPr>
          <p:nvPr/>
        </p:nvCxnSpPr>
        <p:spPr bwMode="auto">
          <a:xfrm flipH="1">
            <a:off x="9339264" y="2438400"/>
            <a:ext cx="771525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4" name="AutoShape 40"/>
          <p:cNvCxnSpPr>
            <a:cxnSpLocks noChangeShapeType="1"/>
          </p:cNvCxnSpPr>
          <p:nvPr/>
        </p:nvCxnSpPr>
        <p:spPr bwMode="auto">
          <a:xfrm>
            <a:off x="10110789" y="2438401"/>
            <a:ext cx="104775" cy="1204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5" name="AutoShape 41"/>
          <p:cNvCxnSpPr>
            <a:cxnSpLocks noChangeShapeType="1"/>
          </p:cNvCxnSpPr>
          <p:nvPr/>
        </p:nvCxnSpPr>
        <p:spPr bwMode="auto">
          <a:xfrm>
            <a:off x="6453189" y="2444751"/>
            <a:ext cx="3762375" cy="11985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6" name="AutoShape 42"/>
          <p:cNvCxnSpPr>
            <a:cxnSpLocks noChangeShapeType="1"/>
          </p:cNvCxnSpPr>
          <p:nvPr/>
        </p:nvCxnSpPr>
        <p:spPr bwMode="auto">
          <a:xfrm flipH="1">
            <a:off x="6529388" y="2444750"/>
            <a:ext cx="838200" cy="1212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7" name="AutoShape 43"/>
          <p:cNvCxnSpPr>
            <a:cxnSpLocks noChangeShapeType="1"/>
          </p:cNvCxnSpPr>
          <p:nvPr/>
        </p:nvCxnSpPr>
        <p:spPr bwMode="auto">
          <a:xfrm>
            <a:off x="4619626" y="2443164"/>
            <a:ext cx="1909763" cy="1214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8" name="AutoShape 44"/>
          <p:cNvCxnSpPr>
            <a:cxnSpLocks noChangeShapeType="1"/>
          </p:cNvCxnSpPr>
          <p:nvPr/>
        </p:nvCxnSpPr>
        <p:spPr bwMode="auto">
          <a:xfrm flipH="1">
            <a:off x="3090864" y="2444750"/>
            <a:ext cx="619125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9" name="AutoShape 45"/>
          <p:cNvCxnSpPr>
            <a:cxnSpLocks noChangeShapeType="1"/>
          </p:cNvCxnSpPr>
          <p:nvPr/>
        </p:nvCxnSpPr>
        <p:spPr bwMode="auto">
          <a:xfrm flipH="1">
            <a:off x="3090864" y="2444750"/>
            <a:ext cx="4276725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0" name="AutoShape 46"/>
          <p:cNvCxnSpPr>
            <a:cxnSpLocks noChangeShapeType="1"/>
          </p:cNvCxnSpPr>
          <p:nvPr/>
        </p:nvCxnSpPr>
        <p:spPr bwMode="auto">
          <a:xfrm flipH="1">
            <a:off x="1909764" y="2436814"/>
            <a:ext cx="885825" cy="1209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1" name="AutoShape 47"/>
          <p:cNvCxnSpPr>
            <a:cxnSpLocks noChangeShapeType="1"/>
          </p:cNvCxnSpPr>
          <p:nvPr/>
        </p:nvCxnSpPr>
        <p:spPr bwMode="auto">
          <a:xfrm flipH="1">
            <a:off x="1909764" y="2444750"/>
            <a:ext cx="1800225" cy="1201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2" name="AutoShape 48"/>
          <p:cNvCxnSpPr>
            <a:cxnSpLocks noChangeShapeType="1"/>
          </p:cNvCxnSpPr>
          <p:nvPr/>
        </p:nvCxnSpPr>
        <p:spPr bwMode="auto">
          <a:xfrm>
            <a:off x="5538789" y="2438400"/>
            <a:ext cx="2962275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3" name="AutoShape 49"/>
          <p:cNvCxnSpPr>
            <a:cxnSpLocks noChangeShapeType="1"/>
          </p:cNvCxnSpPr>
          <p:nvPr/>
        </p:nvCxnSpPr>
        <p:spPr bwMode="auto">
          <a:xfrm>
            <a:off x="6453189" y="2444750"/>
            <a:ext cx="2047875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4" name="AutoShape 50"/>
          <p:cNvCxnSpPr>
            <a:cxnSpLocks noChangeShapeType="1"/>
            <a:stCxn id="11279" idx="0"/>
          </p:cNvCxnSpPr>
          <p:nvPr/>
        </p:nvCxnSpPr>
        <p:spPr bwMode="auto">
          <a:xfrm>
            <a:off x="4648201" y="2438400"/>
            <a:ext cx="3852863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5" name="AutoShape 51"/>
          <p:cNvCxnSpPr>
            <a:cxnSpLocks noChangeShapeType="1"/>
          </p:cNvCxnSpPr>
          <p:nvPr/>
        </p:nvCxnSpPr>
        <p:spPr bwMode="auto">
          <a:xfrm>
            <a:off x="3709989" y="2444750"/>
            <a:ext cx="4791075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6" name="AutoShape 52"/>
          <p:cNvCxnSpPr>
            <a:cxnSpLocks noChangeShapeType="1"/>
          </p:cNvCxnSpPr>
          <p:nvPr/>
        </p:nvCxnSpPr>
        <p:spPr bwMode="auto">
          <a:xfrm>
            <a:off x="6453189" y="2444750"/>
            <a:ext cx="2886075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7" name="AutoShape 53"/>
          <p:cNvCxnSpPr>
            <a:cxnSpLocks noChangeShapeType="1"/>
          </p:cNvCxnSpPr>
          <p:nvPr/>
        </p:nvCxnSpPr>
        <p:spPr bwMode="auto">
          <a:xfrm>
            <a:off x="7367589" y="2444750"/>
            <a:ext cx="2809875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8" name="AutoShape 54"/>
          <p:cNvCxnSpPr>
            <a:cxnSpLocks noChangeShapeType="1"/>
          </p:cNvCxnSpPr>
          <p:nvPr/>
        </p:nvCxnSpPr>
        <p:spPr bwMode="auto">
          <a:xfrm>
            <a:off x="5538789" y="2438400"/>
            <a:ext cx="4638675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9" name="AutoShape 55"/>
          <p:cNvCxnSpPr>
            <a:cxnSpLocks noChangeShapeType="1"/>
          </p:cNvCxnSpPr>
          <p:nvPr/>
        </p:nvCxnSpPr>
        <p:spPr bwMode="auto">
          <a:xfrm flipH="1">
            <a:off x="4838700" y="2438400"/>
            <a:ext cx="4357688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20" name="AutoShape 56"/>
          <p:cNvCxnSpPr>
            <a:cxnSpLocks noChangeShapeType="1"/>
          </p:cNvCxnSpPr>
          <p:nvPr/>
        </p:nvCxnSpPr>
        <p:spPr bwMode="auto">
          <a:xfrm>
            <a:off x="3709988" y="2444750"/>
            <a:ext cx="1128712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21" name="AutoShape 57"/>
          <p:cNvCxnSpPr>
            <a:cxnSpLocks noChangeShapeType="1"/>
          </p:cNvCxnSpPr>
          <p:nvPr/>
        </p:nvCxnSpPr>
        <p:spPr bwMode="auto">
          <a:xfrm>
            <a:off x="3709989" y="2444750"/>
            <a:ext cx="295275" cy="2355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22" name="AutoShape 58"/>
          <p:cNvCxnSpPr>
            <a:cxnSpLocks noChangeShapeType="1"/>
          </p:cNvCxnSpPr>
          <p:nvPr/>
        </p:nvCxnSpPr>
        <p:spPr bwMode="auto">
          <a:xfrm flipH="1">
            <a:off x="4005263" y="2443164"/>
            <a:ext cx="614362" cy="2357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323" name="Picture 5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3643314"/>
            <a:ext cx="68580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4" name="Picture 6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6" y="3643313"/>
            <a:ext cx="6762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5" name="Picture 6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646489"/>
            <a:ext cx="66675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6" name="Picture 6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6489"/>
            <a:ext cx="66675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7" name="Picture 6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00600"/>
            <a:ext cx="685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8" name="Picture 6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00600"/>
            <a:ext cx="6953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9" name="Picture 6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646489"/>
            <a:ext cx="6953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0" name="Picture 6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7601"/>
            <a:ext cx="7127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1" name="Picture 6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4800600"/>
            <a:ext cx="6953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2" name="Picture 6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4800600"/>
            <a:ext cx="6953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3" name="Picture 6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3646489"/>
            <a:ext cx="6953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4" name="Picture 7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3643314"/>
            <a:ext cx="68580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5" name="Picture 7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00600"/>
            <a:ext cx="6762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6" name="Picture 7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800600"/>
            <a:ext cx="6953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7" name="Picture 7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800601"/>
            <a:ext cx="7032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8" name="Picture 7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9" y="3640138"/>
            <a:ext cx="6953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9" name="Picture 7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800600"/>
            <a:ext cx="6953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0" name="Picture 7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01" y="3646489"/>
            <a:ext cx="65881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1" name="Picture 7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800601"/>
            <a:ext cx="7032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2" name="Picture 7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4800600"/>
            <a:ext cx="6953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17198</TotalTime>
  <Words>2716</Words>
  <Application>Microsoft Office PowerPoint</Application>
  <PresentationFormat>Widescreen</PresentationFormat>
  <Paragraphs>1082</Paragraphs>
  <Slides>81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100" baseType="lpstr">
      <vt:lpstr>Bangla Sangam MN</vt:lpstr>
      <vt:lpstr>Helvetica Neue</vt:lpstr>
      <vt:lpstr>Helvetica Neue Light</vt:lpstr>
      <vt:lpstr>Mangal</vt:lpstr>
      <vt:lpstr>ＭＳ Ｐゴシック</vt:lpstr>
      <vt:lpstr>游ゴシック Light</vt:lpstr>
      <vt:lpstr>SimSun</vt:lpstr>
      <vt:lpstr>等线</vt:lpstr>
      <vt:lpstr>等线 Light</vt:lpstr>
      <vt:lpstr>Arial</vt:lpstr>
      <vt:lpstr>Calibri</vt:lpstr>
      <vt:lpstr>Calibri Light</vt:lpstr>
      <vt:lpstr>Cambria Math</vt:lpstr>
      <vt:lpstr>Georgia</vt:lpstr>
      <vt:lpstr>Open Sans</vt:lpstr>
      <vt:lpstr>Symbol</vt:lpstr>
      <vt:lpstr>Times New Roman</vt:lpstr>
      <vt:lpstr>Wingdings</vt:lpstr>
      <vt:lpstr>Office Theme</vt:lpstr>
      <vt:lpstr>Statistical Learning Models for Text and Graph Data</vt:lpstr>
      <vt:lpstr>PowerPoint Presentation</vt:lpstr>
      <vt:lpstr>PowerPoint Presentation</vt:lpstr>
      <vt:lpstr>Networks As Graphs - 2</vt:lpstr>
      <vt:lpstr>PowerPoint Presentation</vt:lpstr>
      <vt:lpstr>Social network analysis</vt:lpstr>
      <vt:lpstr>Social Networks</vt:lpstr>
      <vt:lpstr>Online social networks</vt:lpstr>
      <vt:lpstr>Network of actor co-starring in movies</vt:lpstr>
      <vt:lpstr>Networks of scientists’ co-authorship of papers</vt:lpstr>
      <vt:lpstr>Funding Networks</vt:lpstr>
      <vt:lpstr>Knowledge (Information) Networks</vt:lpstr>
      <vt:lpstr>Natural language processing</vt:lpstr>
      <vt:lpstr>World Wide Web</vt:lpstr>
      <vt:lpstr>Networks of personal homepages</vt:lpstr>
      <vt:lpstr>HP e-mail communication</vt:lpstr>
      <vt:lpstr>Links among blogs (2004 presidential election)</vt:lpstr>
      <vt:lpstr>Product recommendations</vt:lpstr>
      <vt:lpstr>Technological networks</vt:lpstr>
      <vt:lpstr>Power networks</vt:lpstr>
      <vt:lpstr>Transportation networks: airlines</vt:lpstr>
      <vt:lpstr>US railroad network</vt:lpstr>
      <vt:lpstr>Transportation networks: railway maps</vt:lpstr>
      <vt:lpstr>US Migration </vt:lpstr>
      <vt:lpstr>Biological networks</vt:lpstr>
      <vt:lpstr>Machine Learning with Networks</vt:lpstr>
      <vt:lpstr>Example: Node Classification</vt:lpstr>
      <vt:lpstr>Example: Link Prediction</vt:lpstr>
      <vt:lpstr>Machine Learning Lifecycle</vt:lpstr>
      <vt:lpstr>Feature Learning in Graphs</vt:lpstr>
      <vt:lpstr>Example</vt:lpstr>
      <vt:lpstr>Why Is It Hard?</vt:lpstr>
      <vt:lpstr>Why Is It Hard?</vt:lpstr>
      <vt:lpstr>Embedding Nodes</vt:lpstr>
      <vt:lpstr>Important works in the history</vt:lpstr>
      <vt:lpstr>Setup</vt:lpstr>
      <vt:lpstr>Embedding Nodes</vt:lpstr>
      <vt:lpstr>Embedding Nodes</vt:lpstr>
      <vt:lpstr>Learning Node Embeddings</vt:lpstr>
      <vt:lpstr>Two Key Components</vt:lpstr>
      <vt:lpstr>“Shallow” Encoding</vt:lpstr>
      <vt:lpstr>“Shallow” Encoding</vt:lpstr>
      <vt:lpstr>“Shallow” Encoding</vt:lpstr>
      <vt:lpstr>How to Define Node Similarity?</vt:lpstr>
      <vt:lpstr>We introduce two ways</vt:lpstr>
      <vt:lpstr>PowerPoint Presentation</vt:lpstr>
      <vt:lpstr>Adjacency-based Similarity</vt:lpstr>
      <vt:lpstr>Adjacency-based Similarity</vt:lpstr>
      <vt:lpstr>Adjacency-based Similarity</vt:lpstr>
      <vt:lpstr>PowerPoint Presentation</vt:lpstr>
      <vt:lpstr>Random-walk Embeddings</vt:lpstr>
      <vt:lpstr>DeepWalk: The Big Idea</vt:lpstr>
      <vt:lpstr>Language Modeling</vt:lpstr>
      <vt:lpstr>Random Walk Paths as Documents</vt:lpstr>
      <vt:lpstr>Random-walk Embeddings</vt:lpstr>
      <vt:lpstr>Why Random Walks?</vt:lpstr>
      <vt:lpstr>How should we randomly walk?</vt:lpstr>
      <vt:lpstr>node2vec: Biased Walks</vt:lpstr>
      <vt:lpstr>node2vec: Biased Walks</vt:lpstr>
      <vt:lpstr>Interpolating BFS and DFS</vt:lpstr>
      <vt:lpstr>Biased Random Walks</vt:lpstr>
      <vt:lpstr>Biased Random Walks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Biased Random Walks</vt:lpstr>
      <vt:lpstr>Random Walk Paths as Documents</vt:lpstr>
      <vt:lpstr>Word Embedding Algorithm</vt:lpstr>
      <vt:lpstr>Word2vec – Continuous Bag of 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 4332 / RMBI 4310 Big Data Mining (Spring 2019)</dc:title>
  <dc:creator>yqsong</dc:creator>
  <cp:lastModifiedBy>yqsong</cp:lastModifiedBy>
  <cp:revision>128</cp:revision>
  <dcterms:created xsi:type="dcterms:W3CDTF">2019-02-10T12:30:51Z</dcterms:created>
  <dcterms:modified xsi:type="dcterms:W3CDTF">2019-11-06T05:16:41Z</dcterms:modified>
</cp:coreProperties>
</file>