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9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10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notesSlides/notesSlide11.xml" ContentType="application/vnd.openxmlformats-officedocument.presentationml.notesSlide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notesSlides/notesSlide12.xml" ContentType="application/vnd.openxmlformats-officedocument.presentationml.notesSlide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373" r:id="rId2"/>
    <p:sldId id="326" r:id="rId3"/>
    <p:sldId id="479" r:id="rId4"/>
    <p:sldId id="481" r:id="rId5"/>
    <p:sldId id="482" r:id="rId6"/>
    <p:sldId id="486" r:id="rId7"/>
    <p:sldId id="384" r:id="rId8"/>
    <p:sldId id="483" r:id="rId9"/>
    <p:sldId id="487" r:id="rId10"/>
    <p:sldId id="404" r:id="rId11"/>
    <p:sldId id="406" r:id="rId12"/>
    <p:sldId id="423" r:id="rId13"/>
    <p:sldId id="455" r:id="rId14"/>
    <p:sldId id="485" r:id="rId15"/>
    <p:sldId id="456" r:id="rId16"/>
    <p:sldId id="459" r:id="rId17"/>
    <p:sldId id="460" r:id="rId18"/>
    <p:sldId id="488" r:id="rId19"/>
    <p:sldId id="461" r:id="rId20"/>
    <p:sldId id="462" r:id="rId21"/>
    <p:sldId id="463" r:id="rId22"/>
    <p:sldId id="464" r:id="rId23"/>
    <p:sldId id="465" r:id="rId24"/>
    <p:sldId id="466" r:id="rId25"/>
    <p:sldId id="467" r:id="rId26"/>
    <p:sldId id="489" r:id="rId27"/>
    <p:sldId id="469" r:id="rId28"/>
    <p:sldId id="470" r:id="rId29"/>
    <p:sldId id="471" r:id="rId30"/>
    <p:sldId id="472" r:id="rId31"/>
    <p:sldId id="473" r:id="rId32"/>
    <p:sldId id="474" r:id="rId33"/>
    <p:sldId id="475" r:id="rId34"/>
    <p:sldId id="476" r:id="rId35"/>
    <p:sldId id="477" r:id="rId36"/>
    <p:sldId id="478" r:id="rId37"/>
    <p:sldId id="454" r:id="rId3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5" d="100"/>
          <a:sy n="95" d="100"/>
        </p:scale>
        <p:origin x="552" y="53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7" d="100"/>
          <a:sy n="67" d="100"/>
        </p:scale>
        <p:origin x="-3154" y="-77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9F9785-B714-4355-9128-4C9AFF94E816}" type="datetimeFigureOut">
              <a:rPr lang="en-US" smtClean="0"/>
              <a:pPr/>
              <a:t>10/16/2017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BCD5C7-AD7F-4FAA-B7B9-A09C6EEE6F7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7573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1413" y="685800"/>
            <a:ext cx="4575175" cy="34305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44083" eaLnBrk="0" fontAlgn="base" hangingPunct="0">
              <a:spcBef>
                <a:spcPct val="30000"/>
              </a:spcBef>
              <a:spcAft>
                <a:spcPct val="0"/>
              </a:spcAft>
              <a:defRPr/>
            </a:pPr>
            <a:r>
              <a:rPr lang="en-US" dirty="0" smtClean="0"/>
              <a:t>Please retain proper</a:t>
            </a:r>
            <a:r>
              <a:rPr lang="en-US" baseline="0" dirty="0" smtClean="0"/>
              <a:t> attribution, including the reference to </a:t>
            </a:r>
            <a:r>
              <a:rPr lang="en-US" baseline="0" dirty="0" err="1" smtClean="0"/>
              <a:t>ai.berkeley.edu</a:t>
            </a:r>
            <a:r>
              <a:rPr lang="en-US" baseline="0" dirty="0" smtClean="0"/>
              <a:t>.  Thanks!</a:t>
            </a:r>
            <a:endParaRPr lang="en-US" sz="1100" dirty="0" smtClean="0">
              <a:latin typeface="Calibri"/>
              <a:cs typeface="Calibri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134953A-E847-4B81-A1EE-12E7BBF0FEFD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2543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BCD5C7-AD7F-4FAA-B7B9-A09C6EEE6F73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0102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9E71FF5-1E58-4BF1-A395-323151E69486}" type="slidenum">
              <a:rPr lang="en-US" smtClean="0">
                <a:latin typeface="Arial" charset="0"/>
              </a:rPr>
              <a:pPr/>
              <a:t>33</a:t>
            </a:fld>
            <a:endParaRPr lang="en-US" smtClean="0">
              <a:latin typeface="Arial" charset="0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1413" y="685800"/>
            <a:ext cx="4575175" cy="3430588"/>
          </a:xfrm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>
                <a:latin typeface="Arial" charset="0"/>
              </a:rPr>
              <a:t>Figure 1: scatter(1:20,10+(1:20)+2*randn(1,20),'k','filled'); a=axis; a(3)=0; axis(a);</a:t>
            </a:r>
          </a:p>
          <a:p>
            <a:endParaRPr lang="en-US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58244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7A340F1-87EB-42C4-9B92-D21398C38303}" type="slidenum">
              <a:rPr lang="en-US" smtClean="0">
                <a:latin typeface="Arial" charset="0"/>
              </a:rPr>
              <a:pPr/>
              <a:t>34</a:t>
            </a:fld>
            <a:endParaRPr lang="en-US" smtClean="0">
              <a:latin typeface="Arial" charset="0"/>
            </a:endParaRPr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1413" y="685800"/>
            <a:ext cx="4575175" cy="3430588"/>
          </a:xfrm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>
                <a:latin typeface="Arial" charset="0"/>
              </a:rPr>
              <a:t>Figure 1: scatter(1:20,10+(1:20)+2*randn(1,20),'k','filled'); a=axis; a(3)=0; axis(a);</a:t>
            </a:r>
          </a:p>
          <a:p>
            <a:endParaRPr lang="en-US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69412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23554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smtClean="0">
                <a:ea typeface="ＭＳ Ｐゴシック" pitchFamily="34" charset="-128"/>
              </a:rPr>
              <a:t>In search problems: did not talk about actions, but about successor functions --- now the information inside the successor function is unpacked into actions, transitions and reward</a:t>
            </a:r>
          </a:p>
          <a:p>
            <a:endParaRPr lang="en-US" dirty="0" smtClean="0">
              <a:ea typeface="ＭＳ Ｐゴシック" pitchFamily="34" charset="-128"/>
            </a:endParaRPr>
          </a:p>
          <a:p>
            <a:r>
              <a:rPr lang="en-US" dirty="0" smtClean="0">
                <a:ea typeface="ＭＳ Ｐゴシック" pitchFamily="34" charset="-128"/>
              </a:rPr>
              <a:t>Write out S, A, example entry in T, entry in R</a:t>
            </a:r>
          </a:p>
          <a:p>
            <a:endParaRPr lang="en-US" dirty="0" smtClean="0">
              <a:ea typeface="ＭＳ Ｐゴシック" pitchFamily="34" charset="-128"/>
            </a:endParaRPr>
          </a:p>
          <a:p>
            <a:r>
              <a:rPr lang="en-US" dirty="0" smtClean="0">
                <a:ea typeface="ＭＳ Ｐゴシック" pitchFamily="34" charset="-128"/>
              </a:rPr>
              <a:t>Reward function different from the book : R(</a:t>
            </a:r>
            <a:r>
              <a:rPr lang="en-US" dirty="0" err="1" smtClean="0">
                <a:ea typeface="ＭＳ Ｐゴシック" pitchFamily="34" charset="-128"/>
              </a:rPr>
              <a:t>s,a,s</a:t>
            </a:r>
            <a:r>
              <a:rPr lang="ja-JP" altLang="en-US" dirty="0" smtClean="0">
                <a:ea typeface="ＭＳ Ｐゴシック" pitchFamily="34" charset="-128"/>
              </a:rPr>
              <a:t>’</a:t>
            </a:r>
            <a:r>
              <a:rPr lang="en-US" altLang="ja-JP" dirty="0" smtClean="0">
                <a:ea typeface="ＭＳ Ｐゴシック" pitchFamily="34" charset="-128"/>
              </a:rPr>
              <a:t>)</a:t>
            </a:r>
          </a:p>
          <a:p>
            <a:r>
              <a:rPr lang="en-US" dirty="0" smtClean="0">
                <a:ea typeface="ＭＳ Ｐゴシック" pitchFamily="34" charset="-128"/>
              </a:rPr>
              <a:t>In book simpler for equations, but not useful for the projects.</a:t>
            </a:r>
          </a:p>
          <a:p>
            <a:endParaRPr lang="en-US" dirty="0" smtClean="0">
              <a:ea typeface="ＭＳ Ｐゴシック" pitchFamily="34" charset="-128"/>
            </a:endParaRPr>
          </a:p>
          <a:p>
            <a:r>
              <a:rPr lang="en-US" dirty="0" smtClean="0">
                <a:ea typeface="ＭＳ Ｐゴシック" pitchFamily="34" charset="-128"/>
              </a:rPr>
              <a:t>Need to modify </a:t>
            </a:r>
            <a:r>
              <a:rPr lang="en-US" dirty="0" err="1" smtClean="0">
                <a:ea typeface="ＭＳ Ｐゴシック" pitchFamily="34" charset="-128"/>
              </a:rPr>
              <a:t>expectimax</a:t>
            </a:r>
            <a:r>
              <a:rPr lang="en-US" dirty="0" smtClean="0">
                <a:ea typeface="ＭＳ Ｐゴシック" pitchFamily="34" charset="-128"/>
              </a:rPr>
              <a:t> a tiny little bit to account for rewards along the way, but that</a:t>
            </a:r>
            <a:r>
              <a:rPr lang="en-US" altLang="en-US" dirty="0" smtClean="0">
                <a:ea typeface="ＭＳ Ｐゴシック" pitchFamily="34" charset="-128"/>
              </a:rPr>
              <a:t>’</a:t>
            </a:r>
            <a:r>
              <a:rPr lang="en-US" dirty="0" smtClean="0">
                <a:ea typeface="ＭＳ Ｐゴシック" pitchFamily="34" charset="-128"/>
              </a:rPr>
              <a:t>s something you should be able to do, and so you can already solve MDP</a:t>
            </a:r>
            <a:r>
              <a:rPr lang="en-US" altLang="en-US" dirty="0" smtClean="0">
                <a:ea typeface="ＭＳ Ｐゴシック" pitchFamily="34" charset="-128"/>
              </a:rPr>
              <a:t>’</a:t>
            </a:r>
            <a:r>
              <a:rPr lang="en-US" dirty="0" smtClean="0">
                <a:ea typeface="ＭＳ Ｐゴシック" pitchFamily="34" charset="-128"/>
              </a:rPr>
              <a:t>s  (not in most efficient way)</a:t>
            </a:r>
          </a:p>
        </p:txBody>
      </p:sp>
      <p:sp>
        <p:nvSpPr>
          <p:cNvPr id="2355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C69A4D5-BA7F-4965-9F32-D31D11C0DA97}" type="slidenum">
              <a:rPr lang="en-US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4668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65538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smtClean="0">
                <a:ea typeface="ＭＳ Ｐゴシック" pitchFamily="34" charset="-128"/>
              </a:rPr>
              <a:t>Discuss computational complexity: S * A * S   times number of iterations</a:t>
            </a:r>
          </a:p>
          <a:p>
            <a:endParaRPr lang="en-US" dirty="0" smtClean="0">
              <a:ea typeface="ＭＳ Ｐゴシック" pitchFamily="34" charset="-128"/>
            </a:endParaRPr>
          </a:p>
          <a:p>
            <a:r>
              <a:rPr lang="en-US" dirty="0" smtClean="0">
                <a:ea typeface="ＭＳ Ｐゴシック" pitchFamily="34" charset="-128"/>
              </a:rPr>
              <a:t>Note: updates not in place [if in place, it means something else and not even clear what it means]</a:t>
            </a:r>
          </a:p>
        </p:txBody>
      </p:sp>
      <p:sp>
        <p:nvSpPr>
          <p:cNvPr id="6553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88101"/>
            <a:fld id="{AD2D01F0-63A4-49FC-8DAB-288B21321D7F}" type="slidenum">
              <a:rPr lang="en-US"/>
              <a:pPr defTabSz="988101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82107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demo doesn’t show</a:t>
            </a:r>
            <a:r>
              <a:rPr lang="en-US" baseline="0" dirty="0" smtClean="0"/>
              <a:t> anything in action, it just shows the V and Q values.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403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1413" y="685800"/>
            <a:ext cx="4575175" cy="3430588"/>
          </a:xfrm>
          <a:ln/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522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B44AFB6-BBB0-4A1F-B30B-98094C83B369}" type="slidenum">
              <a:rPr lang="en-US" smtClean="0"/>
              <a:pPr/>
              <a:t>6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8993465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BCD5C7-AD7F-4FAA-B7B9-A09C6EEE6F73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1413" y="685800"/>
            <a:ext cx="4575175" cy="3430588"/>
          </a:xfrm>
          <a:ln/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522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B44AFB6-BBB0-4A1F-B30B-98094C83B369}" type="slidenum">
              <a:rPr lang="en-US" smtClean="0"/>
              <a:pPr/>
              <a:t>8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0552867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BCD5C7-AD7F-4FAA-B7B9-A09C6EEE6F73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5624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BCD5C7-AD7F-4FAA-B7B9-A09C6EEE6F73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20982-DA1A-4780-AA12-30910ADB4143}" type="datetime1">
              <a:rPr lang="en-US" smtClean="0"/>
              <a:pPr/>
              <a:t>10/16/2017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97EB8-3B3F-4E73-A592-2F75EC337B1D}" type="datetime1">
              <a:rPr lang="en-US" smtClean="0"/>
              <a:pPr/>
              <a:t>10/16/2017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6F4BE-A66B-4D3C-B90C-8E0CF4C96B73}" type="datetime1">
              <a:rPr lang="en-US" smtClean="0"/>
              <a:pPr/>
              <a:t>10/16/2017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838200"/>
            <a:ext cx="8839200" cy="5715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FBA3A-4FE9-46FA-9DDF-BD5F39B40AFA}" type="datetime1">
              <a:rPr lang="en-US" smtClean="0"/>
              <a:pPr/>
              <a:t>10/16/2017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A7BC8-ED2C-455E-A168-9A95547F94DD}" type="datetime1">
              <a:rPr lang="en-US" smtClean="0"/>
              <a:pPr/>
              <a:t>10/16/2017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990600"/>
            <a:ext cx="4419600" cy="5562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990600"/>
            <a:ext cx="4572000" cy="5562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C54E7-1EF5-4373-B34A-526461DCB5DD}" type="datetime1">
              <a:rPr lang="en-US" smtClean="0"/>
              <a:pPr/>
              <a:t>10/16/2017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D75FE-4538-4C74-9223-98965F399516}" type="datetime1">
              <a:rPr lang="en-US" smtClean="0"/>
              <a:pPr/>
              <a:t>10/16/2017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84A6F-BA74-487A-A491-BEC232C1DE69}" type="datetime1">
              <a:rPr lang="en-US" smtClean="0"/>
              <a:pPr/>
              <a:t>10/16/2017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6062F-3894-4475-A177-42496159C043}" type="datetime1">
              <a:rPr lang="en-US" smtClean="0"/>
              <a:pPr/>
              <a:t>10/16/2017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892F5-86D1-48CB-8D39-7CCF46E735F4}" type="datetime1">
              <a:rPr lang="en-US" smtClean="0"/>
              <a:pPr/>
              <a:t>10/16/2017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7667D-7C5B-443F-861E-E0ADACEB87F3}" type="datetime1">
              <a:rPr lang="en-US" smtClean="0"/>
              <a:pPr/>
              <a:t>10/16/2017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" y="685800"/>
            <a:ext cx="8839200" cy="5867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6629400"/>
            <a:ext cx="21336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0EC1E5-CB55-4E3D-A1BD-5E0A2957BD63}" type="datetime1">
              <a:rPr lang="en-US" smtClean="0"/>
              <a:pPr/>
              <a:t>10/16/2017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629400"/>
            <a:ext cx="28956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10400" y="6629400"/>
            <a:ext cx="21336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b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16.png"/><Relationship Id="rId3" Type="http://schemas.openxmlformats.org/officeDocument/2006/relationships/tags" Target="../tags/tag7.xml"/><Relationship Id="rId7" Type="http://schemas.openxmlformats.org/officeDocument/2006/relationships/notesSlide" Target="../notesSlides/notesSlide9.xml"/><Relationship Id="rId12" Type="http://schemas.openxmlformats.org/officeDocument/2006/relationships/oleObject" Target="../embeddings/oleObject1.bin"/><Relationship Id="rId2" Type="http://schemas.openxmlformats.org/officeDocument/2006/relationships/tags" Target="../tags/tag6.xml"/><Relationship Id="rId1" Type="http://schemas.openxmlformats.org/officeDocument/2006/relationships/vmlDrawing" Target="../drawings/vmlDrawing1.v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9.png"/><Relationship Id="rId5" Type="http://schemas.openxmlformats.org/officeDocument/2006/relationships/tags" Target="../tags/tag9.xml"/><Relationship Id="rId10" Type="http://schemas.openxmlformats.org/officeDocument/2006/relationships/image" Target="../media/image19.png"/><Relationship Id="rId4" Type="http://schemas.openxmlformats.org/officeDocument/2006/relationships/tags" Target="../tags/tag8.xml"/><Relationship Id="rId9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media" Target="../media/media3.mp4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3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3.mp4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hyperlink" Target="http://cs.stanford.edu/people/karpathy/reinforcejs/gridworld_td.html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0.xml"/><Relationship Id="rId13" Type="http://schemas.openxmlformats.org/officeDocument/2006/relationships/image" Target="../media/image18.png"/><Relationship Id="rId3" Type="http://schemas.openxmlformats.org/officeDocument/2006/relationships/tags" Target="../tags/tag11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28.png"/><Relationship Id="rId2" Type="http://schemas.openxmlformats.org/officeDocument/2006/relationships/tags" Target="../tags/tag10.xml"/><Relationship Id="rId16" Type="http://schemas.openxmlformats.org/officeDocument/2006/relationships/image" Target="../media/image16.png"/><Relationship Id="rId1" Type="http://schemas.openxmlformats.org/officeDocument/2006/relationships/vmlDrawing" Target="../drawings/vmlDrawing2.vml"/><Relationship Id="rId6" Type="http://schemas.openxmlformats.org/officeDocument/2006/relationships/tags" Target="../tags/tag14.xml"/><Relationship Id="rId11" Type="http://schemas.openxmlformats.org/officeDocument/2006/relationships/image" Target="../media/image27.emf"/><Relationship Id="rId5" Type="http://schemas.openxmlformats.org/officeDocument/2006/relationships/tags" Target="../tags/tag13.xml"/><Relationship Id="rId15" Type="http://schemas.openxmlformats.org/officeDocument/2006/relationships/oleObject" Target="../embeddings/oleObject1.bin"/><Relationship Id="rId10" Type="http://schemas.openxmlformats.org/officeDocument/2006/relationships/image" Target="../media/image26.png"/><Relationship Id="rId4" Type="http://schemas.openxmlformats.org/officeDocument/2006/relationships/tags" Target="../tags/tag12.xml"/><Relationship Id="rId9" Type="http://schemas.openxmlformats.org/officeDocument/2006/relationships/image" Target="../media/image25.png"/><Relationship Id="rId1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2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tags" Target="../tags/tag19.xml"/><Relationship Id="rId7" Type="http://schemas.openxmlformats.org/officeDocument/2006/relationships/image" Target="../media/image39.png"/><Relationship Id="rId12" Type="http://schemas.openxmlformats.org/officeDocument/2006/relationships/image" Target="../media/image43.png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42.png"/><Relationship Id="rId5" Type="http://schemas.openxmlformats.org/officeDocument/2006/relationships/tags" Target="../tags/tag21.xml"/><Relationship Id="rId10" Type="http://schemas.openxmlformats.org/officeDocument/2006/relationships/image" Target="../media/image41.png"/><Relationship Id="rId4" Type="http://schemas.openxmlformats.org/officeDocument/2006/relationships/tags" Target="../tags/tag20.xml"/><Relationship Id="rId9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tags" Target="../tags/tag29.xml"/><Relationship Id="rId13" Type="http://schemas.openxmlformats.org/officeDocument/2006/relationships/tags" Target="../tags/tag34.xml"/><Relationship Id="rId18" Type="http://schemas.openxmlformats.org/officeDocument/2006/relationships/image" Target="../media/image46.png"/><Relationship Id="rId26" Type="http://schemas.openxmlformats.org/officeDocument/2006/relationships/image" Target="../media/image34.png"/><Relationship Id="rId3" Type="http://schemas.openxmlformats.org/officeDocument/2006/relationships/tags" Target="../tags/tag24.xml"/><Relationship Id="rId21" Type="http://schemas.openxmlformats.org/officeDocument/2006/relationships/image" Target="../media/image49.png"/><Relationship Id="rId34" Type="http://schemas.openxmlformats.org/officeDocument/2006/relationships/image" Target="../media/image58.png"/><Relationship Id="rId7" Type="http://schemas.openxmlformats.org/officeDocument/2006/relationships/tags" Target="../tags/tag28.xml"/><Relationship Id="rId12" Type="http://schemas.openxmlformats.org/officeDocument/2006/relationships/tags" Target="../tags/tag33.xml"/><Relationship Id="rId17" Type="http://schemas.openxmlformats.org/officeDocument/2006/relationships/image" Target="../media/image45.png"/><Relationship Id="rId25" Type="http://schemas.openxmlformats.org/officeDocument/2006/relationships/image" Target="../media/image33.png"/><Relationship Id="rId33" Type="http://schemas.openxmlformats.org/officeDocument/2006/relationships/image" Target="../media/image57.png"/><Relationship Id="rId2" Type="http://schemas.openxmlformats.org/officeDocument/2006/relationships/tags" Target="../tags/tag23.xml"/><Relationship Id="rId16" Type="http://schemas.openxmlformats.org/officeDocument/2006/relationships/image" Target="../media/image44.png"/><Relationship Id="rId20" Type="http://schemas.openxmlformats.org/officeDocument/2006/relationships/image" Target="../media/image48.png"/><Relationship Id="rId29" Type="http://schemas.openxmlformats.org/officeDocument/2006/relationships/image" Target="../media/image53.png"/><Relationship Id="rId1" Type="http://schemas.openxmlformats.org/officeDocument/2006/relationships/tags" Target="../tags/tag22.xml"/><Relationship Id="rId6" Type="http://schemas.openxmlformats.org/officeDocument/2006/relationships/tags" Target="../tags/tag27.xml"/><Relationship Id="rId11" Type="http://schemas.openxmlformats.org/officeDocument/2006/relationships/tags" Target="../tags/tag32.xml"/><Relationship Id="rId24" Type="http://schemas.openxmlformats.org/officeDocument/2006/relationships/image" Target="../media/image32.png"/><Relationship Id="rId32" Type="http://schemas.openxmlformats.org/officeDocument/2006/relationships/image" Target="../media/image56.png"/><Relationship Id="rId5" Type="http://schemas.openxmlformats.org/officeDocument/2006/relationships/tags" Target="../tags/tag26.xml"/><Relationship Id="rId15" Type="http://schemas.openxmlformats.org/officeDocument/2006/relationships/slideLayout" Target="../slideLayouts/slideLayout2.xml"/><Relationship Id="rId23" Type="http://schemas.openxmlformats.org/officeDocument/2006/relationships/image" Target="../media/image51.png"/><Relationship Id="rId28" Type="http://schemas.openxmlformats.org/officeDocument/2006/relationships/image" Target="../media/image52.png"/><Relationship Id="rId10" Type="http://schemas.openxmlformats.org/officeDocument/2006/relationships/tags" Target="../tags/tag31.xml"/><Relationship Id="rId19" Type="http://schemas.openxmlformats.org/officeDocument/2006/relationships/image" Target="../media/image47.png"/><Relationship Id="rId31" Type="http://schemas.openxmlformats.org/officeDocument/2006/relationships/image" Target="../media/image55.png"/><Relationship Id="rId4" Type="http://schemas.openxmlformats.org/officeDocument/2006/relationships/tags" Target="../tags/tag25.xml"/><Relationship Id="rId9" Type="http://schemas.openxmlformats.org/officeDocument/2006/relationships/tags" Target="../tags/tag30.xml"/><Relationship Id="rId14" Type="http://schemas.openxmlformats.org/officeDocument/2006/relationships/tags" Target="../tags/tag35.xml"/><Relationship Id="rId22" Type="http://schemas.openxmlformats.org/officeDocument/2006/relationships/image" Target="../media/image50.png"/><Relationship Id="rId27" Type="http://schemas.openxmlformats.org/officeDocument/2006/relationships/image" Target="../media/image35.png"/><Relationship Id="rId30" Type="http://schemas.openxmlformats.org/officeDocument/2006/relationships/image" Target="../media/image5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23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tags" Target="../tags/tag38.xml"/><Relationship Id="rId7" Type="http://schemas.openxmlformats.org/officeDocument/2006/relationships/image" Target="../media/image60.png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6" Type="http://schemas.openxmlformats.org/officeDocument/2006/relationships/notesSlide" Target="../notesSlides/notesSlide11.xml"/><Relationship Id="rId5" Type="http://schemas.openxmlformats.org/officeDocument/2006/relationships/slideLayout" Target="../slideLayouts/slideLayout6.xml"/><Relationship Id="rId10" Type="http://schemas.openxmlformats.org/officeDocument/2006/relationships/image" Target="../media/image63.png"/><Relationship Id="rId4" Type="http://schemas.openxmlformats.org/officeDocument/2006/relationships/tags" Target="../tags/tag39.xml"/><Relationship Id="rId9" Type="http://schemas.openxmlformats.org/officeDocument/2006/relationships/image" Target="../media/image62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tags" Target="../tags/tag42.xml"/><Relationship Id="rId7" Type="http://schemas.openxmlformats.org/officeDocument/2006/relationships/notesSlide" Target="../notesSlides/notesSlide12.xml"/><Relationship Id="rId12" Type="http://schemas.openxmlformats.org/officeDocument/2006/relationships/image" Target="../media/image68.png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67.png"/><Relationship Id="rId5" Type="http://schemas.openxmlformats.org/officeDocument/2006/relationships/tags" Target="../tags/tag44.xml"/><Relationship Id="rId10" Type="http://schemas.openxmlformats.org/officeDocument/2006/relationships/image" Target="../media/image66.png"/><Relationship Id="rId4" Type="http://schemas.openxmlformats.org/officeDocument/2006/relationships/tags" Target="../tags/tag43.xml"/><Relationship Id="rId9" Type="http://schemas.openxmlformats.org/officeDocument/2006/relationships/image" Target="../media/image65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tags" Target="../tags/tag47.xml"/><Relationship Id="rId7" Type="http://schemas.openxmlformats.org/officeDocument/2006/relationships/image" Target="../media/image70.png"/><Relationship Id="rId2" Type="http://schemas.openxmlformats.org/officeDocument/2006/relationships/tags" Target="../tags/tag46.xml"/><Relationship Id="rId1" Type="http://schemas.openxmlformats.org/officeDocument/2006/relationships/tags" Target="../tags/tag45.xml"/><Relationship Id="rId6" Type="http://schemas.openxmlformats.org/officeDocument/2006/relationships/image" Target="../media/image69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59.png"/><Relationship Id="rId4" Type="http://schemas.openxmlformats.org/officeDocument/2006/relationships/tags" Target="../tags/tag48.xml"/><Relationship Id="rId9" Type="http://schemas.openxmlformats.org/officeDocument/2006/relationships/image" Target="../media/image72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tags" Target="../tags/tag3.xml"/><Relationship Id="rId7" Type="http://schemas.openxmlformats.org/officeDocument/2006/relationships/image" Target="../media/image9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8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10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82292" y="1524001"/>
            <a:ext cx="6763940" cy="4142645"/>
          </a:xfrm>
          <a:prstGeom prst="rect">
            <a:avLst/>
          </a:prstGeom>
          <a:noFill/>
        </p:spPr>
      </p:pic>
      <p:sp>
        <p:nvSpPr>
          <p:cNvPr id="5122" name="Rectangle 5"/>
          <p:cNvSpPr>
            <a:spLocks noGrp="1" noChangeArrowheads="1"/>
          </p:cNvSpPr>
          <p:nvPr>
            <p:ph type="ctrTitle"/>
          </p:nvPr>
        </p:nvSpPr>
        <p:spPr>
          <a:xfrm>
            <a:off x="0" y="152401"/>
            <a:ext cx="9144000" cy="1470025"/>
          </a:xfrm>
        </p:spPr>
        <p:txBody>
          <a:bodyPr/>
          <a:lstStyle/>
          <a:p>
            <a:r>
              <a:rPr lang="en-US" dirty="0" smtClean="0"/>
              <a:t>Artificial Intelligence</a:t>
            </a:r>
            <a:br>
              <a:rPr lang="en-US" dirty="0" smtClean="0"/>
            </a:br>
            <a:endParaRPr lang="en-US" sz="3600" dirty="0" smtClean="0"/>
          </a:p>
        </p:txBody>
      </p:sp>
      <p:sp>
        <p:nvSpPr>
          <p:cNvPr id="5123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0" y="990600"/>
            <a:ext cx="9144000" cy="1524000"/>
          </a:xfrm>
        </p:spPr>
        <p:txBody>
          <a:bodyPr/>
          <a:lstStyle/>
          <a:p>
            <a:pPr eaLnBrk="1" hangingPunct="1"/>
            <a:r>
              <a:rPr lang="en-US" sz="3600" dirty="0" smtClean="0"/>
              <a:t>Reinforcement Learning</a:t>
            </a:r>
          </a:p>
        </p:txBody>
      </p:sp>
      <p:sp>
        <p:nvSpPr>
          <p:cNvPr id="5124" name="Text Box 7"/>
          <p:cNvSpPr txBox="1">
            <a:spLocks noChangeArrowheads="1"/>
          </p:cNvSpPr>
          <p:nvPr/>
        </p:nvSpPr>
        <p:spPr bwMode="auto">
          <a:xfrm>
            <a:off x="1143000" y="6248403"/>
            <a:ext cx="440055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Active Reinforcement Learning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idx="1"/>
          </p:nvPr>
        </p:nvSpPr>
        <p:spPr>
          <a:xfrm>
            <a:off x="171450" y="1371600"/>
            <a:ext cx="7658100" cy="4525962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n-US" sz="2800" dirty="0" smtClean="0"/>
              <a:t>Full reinforcement learning: optimal policies (like value iteration)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/>
              <a:t>You don’t know the transitions T(</a:t>
            </a:r>
            <a:r>
              <a:rPr lang="en-US" sz="2400" dirty="0" err="1" smtClean="0"/>
              <a:t>s,a,s</a:t>
            </a:r>
            <a:r>
              <a:rPr lang="en-US" sz="2400" dirty="0" smtClean="0"/>
              <a:t>’)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/>
              <a:t>You don’t know the rewards R(</a:t>
            </a:r>
            <a:r>
              <a:rPr lang="en-US" sz="2400" dirty="0" err="1" smtClean="0"/>
              <a:t>s,a,s</a:t>
            </a:r>
            <a:r>
              <a:rPr lang="en-US" sz="2400" dirty="0" smtClean="0"/>
              <a:t>’)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/>
              <a:t>You choose the actions now</a:t>
            </a:r>
            <a:endParaRPr lang="en-US" sz="2400" dirty="0" smtClean="0">
              <a:sym typeface="Symbol" pitchFamily="18" charset="2"/>
            </a:endParaRPr>
          </a:p>
          <a:p>
            <a:pPr lvl="1">
              <a:lnSpc>
                <a:spcPct val="90000"/>
              </a:lnSpc>
            </a:pPr>
            <a:r>
              <a:rPr lang="en-US" sz="2400" dirty="0" smtClean="0">
                <a:solidFill>
                  <a:srgbClr val="CC0000"/>
                </a:solidFill>
              </a:rPr>
              <a:t>Goal: learn the optimal policy / values</a:t>
            </a:r>
          </a:p>
          <a:p>
            <a:pPr lvl="1">
              <a:lnSpc>
                <a:spcPct val="90000"/>
              </a:lnSpc>
            </a:pPr>
            <a:endParaRPr lang="en-US" sz="2400" dirty="0" smtClean="0"/>
          </a:p>
          <a:p>
            <a:pPr>
              <a:lnSpc>
                <a:spcPct val="90000"/>
              </a:lnSpc>
            </a:pPr>
            <a:r>
              <a:rPr lang="en-US" sz="2800" dirty="0" smtClean="0"/>
              <a:t>In this case: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/>
              <a:t>Learner makes choices!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/>
              <a:t>Fundamental tradeoff: exploration vs. exploitation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/>
              <a:t>This is NOT offline planning!  You actually take actions in the world and find out what happens…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91200" y="2057400"/>
            <a:ext cx="3179764" cy="2049891"/>
          </a:xfrm>
          <a:prstGeom prst="rect">
            <a:avLst/>
          </a:prstGeom>
          <a:noFill/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Q-Learning</a:t>
            </a:r>
          </a:p>
        </p:txBody>
      </p:sp>
      <p:sp>
        <p:nvSpPr>
          <p:cNvPr id="1810435" name="Rectangle 3"/>
          <p:cNvSpPr>
            <a:spLocks noGrp="1" noChangeArrowheads="1"/>
          </p:cNvSpPr>
          <p:nvPr>
            <p:ph idx="1"/>
          </p:nvPr>
        </p:nvSpPr>
        <p:spPr>
          <a:xfrm>
            <a:off x="0" y="1219200"/>
            <a:ext cx="6096000" cy="4525963"/>
          </a:xfrm>
        </p:spPr>
        <p:txBody>
          <a:bodyPr>
            <a:normAutofit/>
          </a:bodyPr>
          <a:lstStyle/>
          <a:p>
            <a:r>
              <a:rPr lang="en-US" sz="2400" dirty="0" smtClean="0"/>
              <a:t>Q-Learning: sample-based Q-value iteration</a:t>
            </a:r>
          </a:p>
          <a:p>
            <a:pPr lvl="1"/>
            <a:endParaRPr lang="en-US" sz="2000" dirty="0" smtClean="0"/>
          </a:p>
          <a:p>
            <a:pPr lvl="1"/>
            <a:endParaRPr lang="en-US" sz="2000" dirty="0" smtClean="0"/>
          </a:p>
          <a:p>
            <a:r>
              <a:rPr lang="en-US" sz="2400" dirty="0" smtClean="0"/>
              <a:t>Learn Q(</a:t>
            </a:r>
            <a:r>
              <a:rPr lang="en-US" sz="2400" dirty="0" err="1" smtClean="0"/>
              <a:t>s,a</a:t>
            </a:r>
            <a:r>
              <a:rPr lang="en-US" sz="2400" dirty="0" smtClean="0"/>
              <a:t>) values as you go</a:t>
            </a:r>
          </a:p>
          <a:p>
            <a:pPr lvl="1"/>
            <a:r>
              <a:rPr lang="en-US" sz="2000" dirty="0" smtClean="0"/>
              <a:t>Receive a sample (</a:t>
            </a:r>
            <a:r>
              <a:rPr lang="en-US" sz="2000" dirty="0" err="1" smtClean="0"/>
              <a:t>s,a,s’,r</a:t>
            </a:r>
            <a:r>
              <a:rPr lang="en-US" sz="2000" dirty="0" smtClean="0"/>
              <a:t>)</a:t>
            </a:r>
          </a:p>
          <a:p>
            <a:pPr lvl="1"/>
            <a:r>
              <a:rPr lang="en-US" sz="2000" dirty="0" smtClean="0"/>
              <a:t>Consider your old estimate:</a:t>
            </a:r>
          </a:p>
          <a:p>
            <a:pPr lvl="1"/>
            <a:r>
              <a:rPr lang="en-US" sz="2000" dirty="0" smtClean="0"/>
              <a:t>Consider your new sample estimate:</a:t>
            </a:r>
          </a:p>
          <a:p>
            <a:pPr lvl="2"/>
            <a:endParaRPr lang="en-US" sz="1800" dirty="0" smtClean="0"/>
          </a:p>
          <a:p>
            <a:pPr lvl="2"/>
            <a:endParaRPr lang="en-US" sz="1800" dirty="0" smtClean="0"/>
          </a:p>
          <a:p>
            <a:pPr lvl="1"/>
            <a:r>
              <a:rPr lang="en-US" sz="2000" dirty="0" smtClean="0"/>
              <a:t>Incorporate the new estimate into a running average:</a:t>
            </a:r>
          </a:p>
        </p:txBody>
      </p:sp>
      <p:pic>
        <p:nvPicPr>
          <p:cNvPr id="21508" name="Picture 4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865244" y="3263279"/>
            <a:ext cx="752476" cy="25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10440" name="Picture 8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85800" y="5429250"/>
            <a:ext cx="4857749" cy="315913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  <p:pic>
        <p:nvPicPr>
          <p:cNvPr id="1810439" name="Picture 7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447800" y="4055441"/>
            <a:ext cx="4201795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 descr="txp_fi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 cstate="print"/>
          <a:stretch>
            <a:fillRect/>
          </a:stretch>
        </p:blipFill>
        <p:spPr bwMode="auto">
          <a:xfrm>
            <a:off x="1264920" y="1717169"/>
            <a:ext cx="6705600" cy="680462"/>
          </a:xfrm>
          <a:prstGeom prst="rect">
            <a:avLst/>
          </a:prstGeom>
          <a:noFill/>
          <a:ln/>
          <a:effectLst/>
        </p:spPr>
      </p:pic>
      <p:graphicFrame>
        <p:nvGraphicFramePr>
          <p:cNvPr id="19457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99610179"/>
              </p:ext>
            </p:extLst>
          </p:nvPr>
        </p:nvGraphicFramePr>
        <p:xfrm>
          <a:off x="5943600" y="2743200"/>
          <a:ext cx="3200400" cy="3200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1" name="Photo Editor Photo" r:id="rId12" imgW="4762913" imgH="4046571" progId="">
                  <p:embed/>
                </p:oleObj>
              </mc:Choice>
              <mc:Fallback>
                <p:oleObj name="Photo Editor Photo" r:id="rId12" imgW="4762913" imgH="4046571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43600" y="2743200"/>
                        <a:ext cx="3200400" cy="3200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3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Q-Learning Properties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idx="1"/>
          </p:nvPr>
        </p:nvSpPr>
        <p:spPr>
          <a:xfrm>
            <a:off x="342900" y="1371600"/>
            <a:ext cx="7143750" cy="4525962"/>
          </a:xfrm>
        </p:spPr>
        <p:txBody>
          <a:bodyPr>
            <a:normAutofit fontScale="92500" lnSpcReduction="10000"/>
          </a:bodyPr>
          <a:lstStyle/>
          <a:p>
            <a:r>
              <a:rPr lang="en-US" sz="2800" dirty="0" smtClean="0"/>
              <a:t>Amazing result: Q-learning converges to optimal policy -- even if you’re acting </a:t>
            </a:r>
            <a:r>
              <a:rPr lang="en-US" sz="2800" dirty="0" err="1" smtClean="0"/>
              <a:t>suboptimally</a:t>
            </a:r>
            <a:r>
              <a:rPr lang="en-US" sz="2800" dirty="0" smtClean="0"/>
              <a:t>!</a:t>
            </a:r>
          </a:p>
          <a:p>
            <a:pPr lvl="2"/>
            <a:endParaRPr lang="en-US" sz="2000" dirty="0" smtClean="0"/>
          </a:p>
          <a:p>
            <a:r>
              <a:rPr lang="en-US" sz="2800" dirty="0" smtClean="0"/>
              <a:t>This is called </a:t>
            </a:r>
            <a:r>
              <a:rPr lang="en-US" sz="2800" dirty="0" smtClean="0">
                <a:solidFill>
                  <a:srgbClr val="C00000"/>
                </a:solidFill>
              </a:rPr>
              <a:t>off-policy learning</a:t>
            </a:r>
          </a:p>
          <a:p>
            <a:pPr lvl="2"/>
            <a:endParaRPr lang="en-US" sz="2000" dirty="0" smtClean="0"/>
          </a:p>
          <a:p>
            <a:r>
              <a:rPr lang="en-US" sz="2800" dirty="0" smtClean="0"/>
              <a:t>Caveats:</a:t>
            </a:r>
          </a:p>
          <a:p>
            <a:pPr lvl="1"/>
            <a:r>
              <a:rPr lang="en-US" sz="2400" dirty="0" smtClean="0"/>
              <a:t>You have to explore enough</a:t>
            </a:r>
          </a:p>
          <a:p>
            <a:pPr lvl="1"/>
            <a:r>
              <a:rPr lang="en-US" sz="2400" dirty="0" smtClean="0"/>
              <a:t>You have to eventually make the learning rate</a:t>
            </a:r>
          </a:p>
          <a:p>
            <a:pPr lvl="1">
              <a:buNone/>
            </a:pPr>
            <a:r>
              <a:rPr lang="en-US" sz="2400" dirty="0" smtClean="0"/>
              <a:t>	small enough</a:t>
            </a:r>
          </a:p>
          <a:p>
            <a:pPr lvl="1"/>
            <a:r>
              <a:rPr lang="en-US" sz="2400" dirty="0" smtClean="0"/>
              <a:t>… but not decrease it too quickly</a:t>
            </a:r>
          </a:p>
          <a:p>
            <a:pPr lvl="1"/>
            <a:r>
              <a:rPr lang="en-US" sz="2400" dirty="0" smtClean="0"/>
              <a:t>Basically, in the limit, it doesn’t matter how you select actions (!)</a:t>
            </a:r>
          </a:p>
          <a:p>
            <a:pPr lvl="3"/>
            <a:endParaRPr lang="en-US" sz="1800" dirty="0" smtClean="0"/>
          </a:p>
        </p:txBody>
      </p:sp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53200" y="2209800"/>
            <a:ext cx="2304086" cy="2212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Exploration vs. Exploitation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43025" y="914400"/>
            <a:ext cx="6429375" cy="5715000"/>
          </a:xfrm>
          <a:prstGeom prst="rect">
            <a:avLst/>
          </a:prstGeom>
          <a:noFill/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224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Examples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Restaurant Selection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Exploitation</a:t>
            </a:r>
            <a:r>
              <a:rPr lang="en-US" dirty="0"/>
              <a:t> Go to your </a:t>
            </a:r>
            <a:r>
              <a:rPr lang="en-US" dirty="0" smtClean="0"/>
              <a:t>favorite </a:t>
            </a:r>
            <a:r>
              <a:rPr lang="en-US" dirty="0"/>
              <a:t>restaurant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Exploration</a:t>
            </a:r>
            <a:r>
              <a:rPr lang="en-US" dirty="0"/>
              <a:t> Try a new restaurant</a:t>
            </a:r>
          </a:p>
          <a:p>
            <a:r>
              <a:rPr lang="en-US" dirty="0"/>
              <a:t>Online Banner Advertisements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Exploitation</a:t>
            </a:r>
            <a:r>
              <a:rPr lang="en-US" dirty="0"/>
              <a:t> Show the most successful </a:t>
            </a:r>
            <a:r>
              <a:rPr lang="en-US" dirty="0" smtClean="0"/>
              <a:t>advert</a:t>
            </a:r>
            <a:r>
              <a:rPr lang="en-US" altLang="zh-CN" dirty="0" smtClean="0"/>
              <a:t>isements</a:t>
            </a:r>
            <a:endParaRPr lang="en-US" dirty="0"/>
          </a:p>
          <a:p>
            <a:pPr lvl="1"/>
            <a:r>
              <a:rPr lang="en-US" dirty="0">
                <a:solidFill>
                  <a:srgbClr val="FF0000"/>
                </a:solidFill>
              </a:rPr>
              <a:t>Exploration</a:t>
            </a:r>
            <a:r>
              <a:rPr lang="en-US" dirty="0"/>
              <a:t> Show a </a:t>
            </a:r>
            <a:r>
              <a:rPr lang="en-US" dirty="0" smtClean="0"/>
              <a:t>different advert</a:t>
            </a:r>
            <a:r>
              <a:rPr lang="en-US" altLang="zh-CN" dirty="0" smtClean="0"/>
              <a:t>isements</a:t>
            </a:r>
            <a:endParaRPr lang="en-US" dirty="0"/>
          </a:p>
          <a:p>
            <a:r>
              <a:rPr lang="en-US" dirty="0"/>
              <a:t>Oil Drilling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Exploitation</a:t>
            </a:r>
            <a:r>
              <a:rPr lang="en-US" dirty="0"/>
              <a:t> Drill at the best known location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Exploration</a:t>
            </a:r>
            <a:r>
              <a:rPr lang="en-US" dirty="0"/>
              <a:t> Drill at a new location</a:t>
            </a:r>
          </a:p>
          <a:p>
            <a:r>
              <a:rPr lang="en-US" dirty="0"/>
              <a:t>Game Playing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Exploitation</a:t>
            </a:r>
            <a:r>
              <a:rPr lang="en-US" dirty="0"/>
              <a:t> Play the move you believe is best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Exploration</a:t>
            </a:r>
            <a:r>
              <a:rPr lang="en-US" dirty="0"/>
              <a:t> Play an experimental move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355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How to Explore?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idx="1"/>
          </p:nvPr>
        </p:nvSpPr>
        <p:spPr>
          <a:xfrm>
            <a:off x="152400" y="781049"/>
            <a:ext cx="6324600" cy="5221070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n-US" dirty="0" smtClean="0"/>
              <a:t>Several schemes for forcing exploration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Simplest: random actions (</a:t>
            </a:r>
            <a:r>
              <a:rPr lang="en-US" dirty="0" smtClean="0">
                <a:sym typeface="Symbol" pitchFamily="18" charset="2"/>
              </a:rPr>
              <a:t>-greedy)</a:t>
            </a:r>
            <a:endParaRPr lang="en-US" dirty="0" smtClean="0"/>
          </a:p>
          <a:p>
            <a:pPr lvl="2">
              <a:lnSpc>
                <a:spcPct val="90000"/>
              </a:lnSpc>
            </a:pPr>
            <a:r>
              <a:rPr lang="en-US" dirty="0" smtClean="0"/>
              <a:t>Every time step, flip a coin</a:t>
            </a:r>
          </a:p>
          <a:p>
            <a:pPr lvl="2">
              <a:lnSpc>
                <a:spcPct val="90000"/>
              </a:lnSpc>
            </a:pPr>
            <a:r>
              <a:rPr lang="en-US" dirty="0" smtClean="0"/>
              <a:t>With (small) probability </a:t>
            </a:r>
            <a:r>
              <a:rPr lang="en-US" dirty="0" smtClean="0">
                <a:sym typeface="Symbol" pitchFamily="18" charset="2"/>
              </a:rPr>
              <a:t>, act randomly</a:t>
            </a:r>
          </a:p>
          <a:p>
            <a:pPr lvl="2">
              <a:lnSpc>
                <a:spcPct val="90000"/>
              </a:lnSpc>
            </a:pPr>
            <a:r>
              <a:rPr lang="en-US" dirty="0" smtClean="0"/>
              <a:t>With (large) probability 1-</a:t>
            </a:r>
            <a:r>
              <a:rPr lang="en-US" dirty="0" smtClean="0">
                <a:sym typeface="Symbol" pitchFamily="18" charset="2"/>
              </a:rPr>
              <a:t>, act on current policy</a:t>
            </a:r>
          </a:p>
          <a:p>
            <a:pPr lvl="2">
              <a:lnSpc>
                <a:spcPct val="90000"/>
              </a:lnSpc>
            </a:pPr>
            <a:endParaRPr lang="en-US" dirty="0" smtClean="0">
              <a:sym typeface="Symbol" pitchFamily="18" charset="2"/>
            </a:endParaRPr>
          </a:p>
          <a:p>
            <a:pPr lvl="1">
              <a:lnSpc>
                <a:spcPct val="90000"/>
              </a:lnSpc>
            </a:pPr>
            <a:r>
              <a:rPr lang="en-US" dirty="0" smtClean="0">
                <a:sym typeface="Symbol" pitchFamily="18" charset="2"/>
              </a:rPr>
              <a:t>Problems with random actions?</a:t>
            </a:r>
          </a:p>
          <a:p>
            <a:pPr lvl="2">
              <a:lnSpc>
                <a:spcPct val="90000"/>
              </a:lnSpc>
            </a:pPr>
            <a:r>
              <a:rPr lang="en-US" dirty="0" smtClean="0">
                <a:sym typeface="Symbol" pitchFamily="18" charset="2"/>
              </a:rPr>
              <a:t>You do eventually explore the space, but keep thrashing around once learning is done</a:t>
            </a:r>
          </a:p>
          <a:p>
            <a:pPr lvl="2">
              <a:lnSpc>
                <a:spcPct val="90000"/>
              </a:lnSpc>
            </a:pPr>
            <a:r>
              <a:rPr lang="en-US" dirty="0" smtClean="0">
                <a:sym typeface="Symbol" pitchFamily="18" charset="2"/>
              </a:rPr>
              <a:t>One solution: lower  over time</a:t>
            </a:r>
          </a:p>
          <a:p>
            <a:pPr lvl="2">
              <a:lnSpc>
                <a:spcPct val="90000"/>
              </a:lnSpc>
            </a:pPr>
            <a:r>
              <a:rPr lang="en-US" dirty="0" smtClean="0">
                <a:sym typeface="Symbol" pitchFamily="18" charset="2"/>
              </a:rPr>
              <a:t>Another solution: exploration functions</a:t>
            </a:r>
          </a:p>
          <a:p>
            <a:pPr>
              <a:lnSpc>
                <a:spcPct val="90000"/>
              </a:lnSpc>
            </a:pPr>
            <a:endParaRPr lang="en-US" dirty="0" smtClean="0">
              <a:sym typeface="Symbol" pitchFamily="18" charset="2"/>
            </a:endParaRPr>
          </a:p>
        </p:txBody>
      </p:sp>
      <p:pic>
        <p:nvPicPr>
          <p:cNvPr id="17409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88294" y="1600200"/>
            <a:ext cx="2855706" cy="4267200"/>
          </a:xfrm>
          <a:prstGeom prst="rect">
            <a:avLst/>
          </a:prstGeom>
          <a:noFill/>
        </p:spPr>
      </p:pic>
      <p:sp>
        <p:nvSpPr>
          <p:cNvPr id="5" name="Text Box 28"/>
          <p:cNvSpPr txBox="1">
            <a:spLocks noChangeArrowheads="1"/>
          </p:cNvSpPr>
          <p:nvPr/>
        </p:nvSpPr>
        <p:spPr bwMode="auto">
          <a:xfrm>
            <a:off x="2667000" y="6097369"/>
            <a:ext cx="6477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dirty="0" smtClean="0">
                <a:solidFill>
                  <a:srgbClr val="CC0000"/>
                </a:solidFill>
                <a:latin typeface="Calibri" pitchFamily="34" charset="0"/>
              </a:rPr>
              <a:t>[Demo: Q-learning – manual exploration – bridge grid (L11D2)] [Demo: Q-learning – epsilon-greedy -- crawler (L11D3)]</a:t>
            </a:r>
            <a:endParaRPr lang="en-US" dirty="0">
              <a:solidFill>
                <a:srgbClr val="CC0000"/>
              </a:solidFill>
              <a:latin typeface="Calibri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368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/>
              <a:t>Video of Demo Q-learning – </a:t>
            </a:r>
            <a:r>
              <a:rPr lang="en-US" sz="3600" dirty="0" smtClean="0"/>
              <a:t>Epsilon-Greedy – Crawler </a:t>
            </a:r>
            <a:endParaRPr lang="en-US" sz="3600" dirty="0"/>
          </a:p>
        </p:txBody>
      </p:sp>
      <p:pic>
        <p:nvPicPr>
          <p:cNvPr id="3" name="Qlearning--epsilon greedy--crawler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457200" y="800100"/>
            <a:ext cx="8229600" cy="57150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910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Video of Demo Q-Learning Auto Cliff</a:t>
            </a:r>
            <a:r>
              <a:rPr lang="en-US" dirty="0"/>
              <a:t> </a:t>
            </a:r>
            <a:r>
              <a:rPr lang="en-US" dirty="0" smtClean="0"/>
              <a:t>Grid</a:t>
            </a:r>
            <a:endParaRPr lang="en-US" dirty="0"/>
          </a:p>
        </p:txBody>
      </p:sp>
      <p:pic>
        <p:nvPicPr>
          <p:cNvPr id="5" name="Qlearning--auto--cliff-grid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1371599" y="1143000"/>
            <a:ext cx="6400802" cy="5334000"/>
          </a:xfrm>
          <a:prstGeom prst="rect">
            <a:avLst/>
          </a:prstGeom>
        </p:spPr>
      </p:pic>
      <p:pic>
        <p:nvPicPr>
          <p:cNvPr id="4" name="Q-learning--crawler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381000" y="1143000"/>
            <a:ext cx="8458199" cy="518160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541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CN" sz="4000" dirty="0" smtClean="0"/>
              <a:t>Demo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>
                <a:hlinkClick r:id="rId2"/>
              </a:rPr>
              <a:t>http://</a:t>
            </a:r>
            <a:r>
              <a:rPr lang="en-US" sz="2000" dirty="0" smtClean="0">
                <a:hlinkClick r:id="rId2"/>
              </a:rPr>
              <a:t>cs.stanford.edu/people/karpathy/reinforcejs/gridworld_td.html</a:t>
            </a:r>
            <a:endParaRPr lang="en-US" sz="2000" dirty="0" smtClean="0"/>
          </a:p>
          <a:p>
            <a:endParaRPr lang="en-US" sz="2000" dirty="0" smtClean="0"/>
          </a:p>
          <a:p>
            <a:r>
              <a:rPr lang="en-US" altLang="zh-CN" sz="2800" dirty="0" err="1" smtClean="0"/>
              <a:t>Gridworld</a:t>
            </a:r>
            <a:endParaRPr lang="en-US" altLang="zh-CN" sz="2800" dirty="0" smtClean="0"/>
          </a:p>
          <a:p>
            <a:pPr lvl="1"/>
            <a:r>
              <a:rPr lang="en-US" sz="2000" dirty="0" smtClean="0"/>
              <a:t>Actions: NSEW</a:t>
            </a:r>
            <a:endParaRPr lang="en-US" sz="2000" dirty="0"/>
          </a:p>
          <a:p>
            <a:pPr lvl="1"/>
            <a:r>
              <a:rPr lang="en-US" sz="2000" dirty="0" smtClean="0"/>
              <a:t>Deterministic: T(</a:t>
            </a:r>
            <a:r>
              <a:rPr lang="en-US" sz="2000" dirty="0" err="1" smtClean="0"/>
              <a:t>s,a,s</a:t>
            </a:r>
            <a:r>
              <a:rPr lang="en-US" sz="2000" dirty="0" smtClean="0"/>
              <a:t>’)=1</a:t>
            </a:r>
          </a:p>
          <a:p>
            <a:pPr lvl="1"/>
            <a:r>
              <a:rPr lang="en-US" sz="2000" dirty="0" smtClean="0"/>
              <a:t>Discount: 0.9</a:t>
            </a:r>
          </a:p>
          <a:p>
            <a:pPr lvl="1"/>
            <a:r>
              <a:rPr lang="en-US" sz="2000" dirty="0" smtClean="0"/>
              <a:t>Set your own rewards</a:t>
            </a:r>
          </a:p>
          <a:p>
            <a:endParaRPr lang="en-US" sz="2000" dirty="0"/>
          </a:p>
        </p:txBody>
      </p:sp>
      <p:pic>
        <p:nvPicPr>
          <p:cNvPr id="1026" name="Picture 2" descr="http://cs.stanford.edu/people/karpathy/reinforcejs/img/dpsolved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1904587"/>
            <a:ext cx="4648200" cy="4636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915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Exploration Functions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idx="1"/>
          </p:nvPr>
        </p:nvSpPr>
        <p:spPr>
          <a:xfrm>
            <a:off x="152398" y="685800"/>
            <a:ext cx="8915401" cy="6172200"/>
          </a:xfrm>
        </p:spPr>
        <p:txBody>
          <a:bodyPr>
            <a:normAutofit/>
          </a:bodyPr>
          <a:lstStyle/>
          <a:p>
            <a:r>
              <a:rPr lang="en-US" sz="2000" dirty="0" smtClean="0"/>
              <a:t>When to explore?</a:t>
            </a:r>
          </a:p>
          <a:p>
            <a:pPr lvl="1"/>
            <a:r>
              <a:rPr lang="en-US" sz="1800" dirty="0" smtClean="0"/>
              <a:t>Random actions: explore a fixed amount</a:t>
            </a:r>
          </a:p>
          <a:p>
            <a:pPr lvl="1"/>
            <a:r>
              <a:rPr lang="en-US" sz="1800" dirty="0" smtClean="0"/>
              <a:t>Better idea: explore areas whose badness is not</a:t>
            </a:r>
          </a:p>
          <a:p>
            <a:pPr lvl="1">
              <a:spcBef>
                <a:spcPts val="76"/>
              </a:spcBef>
              <a:buNone/>
            </a:pPr>
            <a:r>
              <a:rPr lang="en-US" sz="1800" dirty="0" smtClean="0"/>
              <a:t>	(yet) established, eventually stop exploring</a:t>
            </a:r>
            <a:endParaRPr lang="en-US" sz="1200" dirty="0" smtClean="0"/>
          </a:p>
          <a:p>
            <a:r>
              <a:rPr lang="en-US" sz="2000" dirty="0" smtClean="0"/>
              <a:t>Exploration function</a:t>
            </a:r>
          </a:p>
          <a:p>
            <a:pPr lvl="1"/>
            <a:endParaRPr lang="en-US" sz="1800" dirty="0" smtClean="0"/>
          </a:p>
          <a:p>
            <a:pPr lvl="1"/>
            <a:endParaRPr lang="en-US" sz="1800" dirty="0"/>
          </a:p>
          <a:p>
            <a:pPr lvl="1"/>
            <a:endParaRPr lang="en-US" sz="1800" dirty="0"/>
          </a:p>
          <a:p>
            <a:pPr lvl="1"/>
            <a:r>
              <a:rPr lang="en-US" altLang="zh-CN" sz="1800" i="1" dirty="0"/>
              <a:t>N(</a:t>
            </a:r>
            <a:r>
              <a:rPr lang="en-US" altLang="zh-CN" sz="1800" i="1" dirty="0" err="1"/>
              <a:t>s’,a</a:t>
            </a:r>
            <a:r>
              <a:rPr lang="en-US" altLang="zh-CN" sz="1800" i="1" dirty="0"/>
              <a:t>’)</a:t>
            </a:r>
            <a:r>
              <a:rPr lang="en-US" altLang="zh-CN" sz="1800" dirty="0"/>
              <a:t>: number of a’ has been tried in </a:t>
            </a:r>
            <a:r>
              <a:rPr lang="en-US" altLang="zh-CN" sz="1800" dirty="0" smtClean="0"/>
              <a:t>state</a:t>
            </a:r>
            <a:r>
              <a:rPr lang="en-US" altLang="zh-CN" sz="1800" dirty="0" smtClean="0"/>
              <a:t>, encourage </a:t>
            </a:r>
            <a:r>
              <a:rPr lang="en-US" altLang="zh-CN" sz="1800" dirty="0" smtClean="0"/>
              <a:t>unfamiliar actions </a:t>
            </a:r>
            <a:r>
              <a:rPr lang="en-US" altLang="zh-CN" sz="1800" i="1" dirty="0" smtClean="0">
                <a:solidFill>
                  <a:srgbClr val="FF0000"/>
                </a:solidFill>
              </a:rPr>
              <a:t>a’</a:t>
            </a:r>
            <a:endParaRPr lang="en-US" altLang="zh-CN" sz="1800" i="1" dirty="0">
              <a:solidFill>
                <a:srgbClr val="FF0000"/>
              </a:solidFill>
            </a:endParaRPr>
          </a:p>
          <a:p>
            <a:pPr lvl="1"/>
            <a:r>
              <a:rPr lang="en-US" altLang="zh-CN" sz="1800" dirty="0" smtClean="0"/>
              <a:t>T</a:t>
            </a:r>
            <a:r>
              <a:rPr lang="en-US" sz="1800" dirty="0" smtClean="0"/>
              <a:t>his </a:t>
            </a:r>
            <a:r>
              <a:rPr lang="en-US" sz="1800" dirty="0"/>
              <a:t>propagates the “bonus” back to </a:t>
            </a:r>
            <a:r>
              <a:rPr lang="en-US" sz="1800" dirty="0" smtClean="0"/>
              <a:t>states </a:t>
            </a:r>
            <a:r>
              <a:rPr lang="en-US" sz="1800" i="1" dirty="0" smtClean="0">
                <a:solidFill>
                  <a:srgbClr val="FF0000"/>
                </a:solidFill>
              </a:rPr>
              <a:t>s</a:t>
            </a:r>
            <a:r>
              <a:rPr lang="en-US" sz="1800" dirty="0" smtClean="0"/>
              <a:t> </a:t>
            </a:r>
            <a:r>
              <a:rPr lang="en-US" sz="1800" dirty="0"/>
              <a:t>that lead to unknown </a:t>
            </a:r>
            <a:r>
              <a:rPr lang="en-US" sz="1800" dirty="0" smtClean="0"/>
              <a:t>states </a:t>
            </a:r>
            <a:r>
              <a:rPr lang="en-US" sz="1800" i="1" dirty="0" smtClean="0">
                <a:solidFill>
                  <a:srgbClr val="FF0000"/>
                </a:solidFill>
              </a:rPr>
              <a:t>s’</a:t>
            </a:r>
            <a:r>
              <a:rPr lang="en-US" sz="1800" dirty="0" smtClean="0"/>
              <a:t> </a:t>
            </a:r>
            <a:r>
              <a:rPr lang="en-US" sz="1800" dirty="0"/>
              <a:t>as well!</a:t>
            </a:r>
          </a:p>
          <a:p>
            <a:pPr lvl="1"/>
            <a:r>
              <a:rPr lang="en-US" sz="1800" dirty="0" smtClean="0"/>
              <a:t>E.g</a:t>
            </a:r>
            <a:r>
              <a:rPr lang="en-US" sz="1800" dirty="0" smtClean="0"/>
              <a:t>., takes a </a:t>
            </a:r>
            <a:r>
              <a:rPr lang="en-US" sz="1800" dirty="0" smtClean="0">
                <a:solidFill>
                  <a:srgbClr val="FF0000"/>
                </a:solidFill>
              </a:rPr>
              <a:t>value estimate </a:t>
            </a:r>
            <a:r>
              <a:rPr lang="en-US" sz="1800" i="1" dirty="0" smtClean="0">
                <a:solidFill>
                  <a:srgbClr val="FF0000"/>
                </a:solidFill>
              </a:rPr>
              <a:t>u</a:t>
            </a:r>
            <a:r>
              <a:rPr lang="en-US" sz="1800" dirty="0" smtClean="0">
                <a:solidFill>
                  <a:srgbClr val="FF0000"/>
                </a:solidFill>
              </a:rPr>
              <a:t> </a:t>
            </a:r>
            <a:r>
              <a:rPr lang="en-US" sz="1800" dirty="0" smtClean="0"/>
              <a:t>and a </a:t>
            </a:r>
            <a:r>
              <a:rPr lang="en-US" sz="1800" dirty="0" smtClean="0">
                <a:solidFill>
                  <a:srgbClr val="FF0000"/>
                </a:solidFill>
              </a:rPr>
              <a:t>visit count </a:t>
            </a:r>
            <a:r>
              <a:rPr lang="en-US" sz="1800" i="1" dirty="0" smtClean="0">
                <a:solidFill>
                  <a:srgbClr val="FF0000"/>
                </a:solidFill>
              </a:rPr>
              <a:t>n</a:t>
            </a:r>
            <a:r>
              <a:rPr lang="en-US" sz="1800" dirty="0" smtClean="0"/>
              <a:t>, and returns an </a:t>
            </a:r>
            <a:r>
              <a:rPr lang="en-US" sz="1800" dirty="0" smtClean="0">
                <a:solidFill>
                  <a:srgbClr val="00B0F0"/>
                </a:solidFill>
              </a:rPr>
              <a:t>optimistic utility estimate </a:t>
            </a:r>
            <a:r>
              <a:rPr lang="en-US" altLang="zh-CN" sz="1800" dirty="0" smtClean="0">
                <a:solidFill>
                  <a:srgbClr val="00B0F0"/>
                </a:solidFill>
              </a:rPr>
              <a:t>R+</a:t>
            </a:r>
            <a:r>
              <a:rPr lang="en-US" sz="1800" dirty="0" smtClean="0"/>
              <a:t>, e.g.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419098" y="2439996"/>
            <a:ext cx="8382000" cy="950731"/>
            <a:chOff x="480060" y="3876180"/>
            <a:chExt cx="8065582" cy="950731"/>
          </a:xfrm>
        </p:grpSpPr>
        <p:pic>
          <p:nvPicPr>
            <p:cNvPr id="9" name="Picture 8" descr="txp_fig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9" cstate="print"/>
            <a:stretch>
              <a:fillRect/>
            </a:stretch>
          </p:blipFill>
          <p:spPr bwMode="auto">
            <a:xfrm>
              <a:off x="3047363" y="4382179"/>
              <a:ext cx="5498279" cy="444732"/>
            </a:xfrm>
            <a:prstGeom prst="rect">
              <a:avLst/>
            </a:prstGeom>
            <a:noFill/>
            <a:ln/>
            <a:effectLst/>
          </p:spPr>
        </p:pic>
        <p:sp>
          <p:nvSpPr>
            <p:cNvPr id="11" name="TextBox 10"/>
            <p:cNvSpPr txBox="1"/>
            <p:nvPr/>
          </p:nvSpPr>
          <p:spPr>
            <a:xfrm>
              <a:off x="480060" y="4321545"/>
              <a:ext cx="323047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latin typeface="Calibri" pitchFamily="34" charset="0"/>
                </a:rPr>
                <a:t>Modified Q-Update:</a:t>
              </a:r>
              <a:endParaRPr lang="en-US" sz="2400" dirty="0">
                <a:latin typeface="Calibri" pitchFamily="34" charset="0"/>
              </a:endParaRPr>
            </a:p>
          </p:txBody>
        </p:sp>
        <p:pic>
          <p:nvPicPr>
            <p:cNvPr id="16" name="Picture 15" descr="txp_fig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0" cstate="print"/>
            <a:stretch>
              <a:fillRect/>
            </a:stretch>
          </p:blipFill>
          <p:spPr bwMode="auto">
            <a:xfrm>
              <a:off x="2899735" y="3931230"/>
              <a:ext cx="4137661" cy="444715"/>
            </a:xfrm>
            <a:prstGeom prst="rect">
              <a:avLst/>
            </a:prstGeom>
            <a:noFill/>
            <a:ln/>
            <a:effectLst/>
          </p:spPr>
        </p:pic>
        <p:sp>
          <p:nvSpPr>
            <p:cNvPr id="14" name="TextBox 13"/>
            <p:cNvSpPr txBox="1"/>
            <p:nvPr/>
          </p:nvSpPr>
          <p:spPr>
            <a:xfrm>
              <a:off x="480060" y="3876180"/>
              <a:ext cx="323047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latin typeface="Calibri" pitchFamily="34" charset="0"/>
                </a:rPr>
                <a:t>Regular Q-Update:</a:t>
              </a:r>
              <a:endParaRPr lang="en-US" sz="2400" dirty="0">
                <a:latin typeface="Calibri" pitchFamily="34" charset="0"/>
              </a:endParaRPr>
            </a:p>
          </p:txBody>
        </p:sp>
      </p:grp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4430" y="5105649"/>
            <a:ext cx="3124200" cy="68969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536834" y="5148093"/>
            <a:ext cx="2442210" cy="64633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>
                <a:latin typeface="+mj-lt"/>
              </a:rPr>
              <a:t>try each action–state </a:t>
            </a:r>
            <a:r>
              <a:rPr lang="en-US" dirty="0" smtClean="0">
                <a:latin typeface="+mj-lt"/>
              </a:rPr>
              <a:t>pair at </a:t>
            </a:r>
            <a:r>
              <a:rPr lang="en-US" dirty="0">
                <a:latin typeface="+mj-lt"/>
              </a:rPr>
              <a:t>least </a:t>
            </a:r>
            <a:r>
              <a:rPr lang="en-US" i="1" dirty="0">
                <a:latin typeface="+mj-lt"/>
              </a:rPr>
              <a:t>N</a:t>
            </a:r>
            <a:r>
              <a:rPr lang="en-US" sz="1100" i="1" dirty="0">
                <a:latin typeface="+mj-lt"/>
              </a:rPr>
              <a:t>e</a:t>
            </a:r>
            <a:r>
              <a:rPr lang="en-US" sz="1100" dirty="0">
                <a:latin typeface="+mj-lt"/>
              </a:rPr>
              <a:t> </a:t>
            </a:r>
            <a:r>
              <a:rPr lang="en-US" dirty="0">
                <a:latin typeface="+mj-lt"/>
              </a:rPr>
              <a:t>times</a:t>
            </a:r>
          </a:p>
        </p:txBody>
      </p:sp>
      <p:pic>
        <p:nvPicPr>
          <p:cNvPr id="17" name="Picture 16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 cstate="print"/>
          <a:stretch>
            <a:fillRect/>
          </a:stretch>
        </p:blipFill>
        <p:spPr bwMode="auto">
          <a:xfrm>
            <a:off x="228150" y="4739745"/>
            <a:ext cx="2065020" cy="275152"/>
          </a:xfrm>
          <a:prstGeom prst="rect">
            <a:avLst/>
          </a:prstGeom>
          <a:noFill/>
          <a:ln/>
          <a:effectLst/>
        </p:spPr>
      </p:pic>
      <p:sp>
        <p:nvSpPr>
          <p:cNvPr id="2" name="Rounded Rectangle 1"/>
          <p:cNvSpPr/>
          <p:nvPr/>
        </p:nvSpPr>
        <p:spPr>
          <a:xfrm>
            <a:off x="6444325" y="2855243"/>
            <a:ext cx="228600" cy="460602"/>
          </a:xfrm>
          <a:prstGeom prst="round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2674715" y="4645565"/>
            <a:ext cx="2614719" cy="3693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 smtClean="0">
                <a:latin typeface="+mj-lt"/>
              </a:rPr>
              <a:t>k: parameter of trial times</a:t>
            </a:r>
            <a:endParaRPr lang="en-US" dirty="0">
              <a:latin typeface="+mj-lt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64430" y="5922225"/>
            <a:ext cx="5062697" cy="888593"/>
            <a:chOff x="749306" y="5924830"/>
            <a:chExt cx="5062697" cy="888593"/>
          </a:xfrm>
        </p:grpSpPr>
        <p:pic>
          <p:nvPicPr>
            <p:cNvPr id="22" name="Picture 8" descr="txp_fig"/>
            <p:cNvPicPr>
              <a:picLocks noChangeAspect="1" noChangeArrowheads="1"/>
            </p:cNvPicPr>
            <p:nvPr>
              <p:custDataLst>
                <p:tags r:id="rId3"/>
              </p:custDataLst>
            </p:nvPr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938212" y="6435342"/>
              <a:ext cx="4857749" cy="315913"/>
            </a:xfrm>
            <a:prstGeom prst="rect">
              <a:avLst/>
            </a:prstGeom>
            <a:noFill/>
            <a:ln w="9525" algn="in">
              <a:noFill/>
              <a:miter lim="800000"/>
              <a:headEnd/>
              <a:tailEnd/>
            </a:ln>
          </p:spPr>
        </p:pic>
        <p:pic>
          <p:nvPicPr>
            <p:cNvPr id="23" name="Picture 7" descr="txp_fig"/>
            <p:cNvPicPr>
              <a:picLocks noChangeAspect="1" noChangeArrowheads="1"/>
            </p:cNvPicPr>
            <p:nvPr>
              <p:custDataLst>
                <p:tags r:id="rId4"/>
              </p:custDataLst>
            </p:nvPr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938212" y="5986709"/>
              <a:ext cx="4201795" cy="438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4" name="Rectangle 23"/>
            <p:cNvSpPr/>
            <p:nvPr/>
          </p:nvSpPr>
          <p:spPr>
            <a:xfrm>
              <a:off x="749306" y="5924830"/>
              <a:ext cx="5062697" cy="888593"/>
            </a:xfrm>
            <a:prstGeom prst="rect">
              <a:avLst/>
            </a:prstGeom>
            <a:noFill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endParaRPr lang="en-US" dirty="0">
                <a:latin typeface="+mj-lt"/>
              </a:endParaRPr>
            </a:p>
          </p:txBody>
        </p:sp>
      </p:grpSp>
      <p:graphicFrame>
        <p:nvGraphicFramePr>
          <p:cNvPr id="25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8153297"/>
              </p:ext>
            </p:extLst>
          </p:nvPr>
        </p:nvGraphicFramePr>
        <p:xfrm>
          <a:off x="6444326" y="4301306"/>
          <a:ext cx="2664146" cy="25456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1" name="Photo Editor Photo" r:id="rId15" imgW="4762913" imgH="4046571" progId="">
                  <p:embed/>
                </p:oleObj>
              </mc:Choice>
              <mc:Fallback>
                <p:oleObj name="Photo Editor Photo" r:id="rId15" imgW="4762913" imgH="4046571" progId="">
                  <p:embed/>
                  <p:pic>
                    <p:nvPicPr>
                      <p:cNvPr id="19457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44326" y="4301306"/>
                        <a:ext cx="2664146" cy="254560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91592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 animBg="1"/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Course Topics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91A05A8-D087-49F8-A68B-53BB47A7E6BF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1016" y="2133600"/>
            <a:ext cx="8932985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25554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19200"/>
          </a:xfrm>
        </p:spPr>
        <p:txBody>
          <a:bodyPr>
            <a:normAutofit/>
          </a:bodyPr>
          <a:lstStyle/>
          <a:p>
            <a:r>
              <a:rPr lang="en-US" sz="3600" dirty="0"/>
              <a:t>Video of Demo Q-learning – </a:t>
            </a:r>
            <a:r>
              <a:rPr lang="en-US" sz="3600" dirty="0" smtClean="0"/>
              <a:t>Exploration Function – Crawler </a:t>
            </a:r>
            <a:endParaRPr lang="en-US" sz="3600" dirty="0"/>
          </a:p>
        </p:txBody>
      </p:sp>
      <p:pic>
        <p:nvPicPr>
          <p:cNvPr id="3" name="Qlearning--exploration function--crawler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228600" y="1143001"/>
            <a:ext cx="8686800" cy="5667375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819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Approximate Q-Learning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28900" y="1295401"/>
            <a:ext cx="3829050" cy="4941964"/>
          </a:xfrm>
          <a:prstGeom prst="rect">
            <a:avLst/>
          </a:prstGeom>
          <a:noFill/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14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Generalizing Across States</a:t>
            </a:r>
          </a:p>
        </p:txBody>
      </p:sp>
      <p:sp>
        <p:nvSpPr>
          <p:cNvPr id="1799171" name="Rectangle 3"/>
          <p:cNvSpPr>
            <a:spLocks noGrp="1" noChangeArrowheads="1"/>
          </p:cNvSpPr>
          <p:nvPr>
            <p:ph idx="1"/>
          </p:nvPr>
        </p:nvSpPr>
        <p:spPr>
          <a:xfrm>
            <a:off x="0" y="1397001"/>
            <a:ext cx="5543550" cy="4729164"/>
          </a:xfrm>
        </p:spPr>
        <p:txBody>
          <a:bodyPr>
            <a:normAutofit fontScale="92500"/>
          </a:bodyPr>
          <a:lstStyle/>
          <a:p>
            <a:pPr>
              <a:lnSpc>
                <a:spcPct val="90000"/>
              </a:lnSpc>
            </a:pPr>
            <a:r>
              <a:rPr lang="en-US" sz="2400" dirty="0" smtClean="0"/>
              <a:t>Basic Q-Learning keeps a table of all q-values</a:t>
            </a:r>
          </a:p>
          <a:p>
            <a:pPr lvl="2">
              <a:lnSpc>
                <a:spcPct val="90000"/>
              </a:lnSpc>
            </a:pPr>
            <a:endParaRPr lang="en-US" sz="1800" dirty="0" smtClean="0"/>
          </a:p>
          <a:p>
            <a:pPr>
              <a:lnSpc>
                <a:spcPct val="90000"/>
              </a:lnSpc>
            </a:pPr>
            <a:r>
              <a:rPr lang="en-US" sz="2400" dirty="0" smtClean="0"/>
              <a:t>In realistic situations, we cannot possibly learn about every single state!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/>
              <a:t>Too many states to visit them all in training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/>
              <a:t>Too many states to hold the q-tables in memory</a:t>
            </a:r>
          </a:p>
          <a:p>
            <a:pPr lvl="2">
              <a:lnSpc>
                <a:spcPct val="90000"/>
              </a:lnSpc>
            </a:pPr>
            <a:endParaRPr lang="en-US" sz="1800" dirty="0" smtClean="0"/>
          </a:p>
          <a:p>
            <a:pPr>
              <a:lnSpc>
                <a:spcPct val="90000"/>
              </a:lnSpc>
            </a:pPr>
            <a:r>
              <a:rPr lang="en-US" sz="2400" dirty="0" smtClean="0"/>
              <a:t>Instead, we want to generalize: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/>
              <a:t>Learn about some </a:t>
            </a:r>
            <a:r>
              <a:rPr lang="en-US" sz="2000" dirty="0" smtClean="0">
                <a:solidFill>
                  <a:srgbClr val="00B0F0"/>
                </a:solidFill>
              </a:rPr>
              <a:t>small number of training states</a:t>
            </a:r>
            <a:r>
              <a:rPr lang="en-US" sz="2000" dirty="0" smtClean="0"/>
              <a:t> from experience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>
                <a:solidFill>
                  <a:srgbClr val="FF0000"/>
                </a:solidFill>
              </a:rPr>
              <a:t>Generalize that experience</a:t>
            </a:r>
            <a:r>
              <a:rPr lang="en-US" sz="2000" dirty="0" smtClean="0"/>
              <a:t> to new, similar situations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/>
              <a:t>This is a fundamental idea in machine learning, and we’ll see it over and over again</a:t>
            </a:r>
          </a:p>
          <a:p>
            <a:pPr lvl="1">
              <a:lnSpc>
                <a:spcPct val="90000"/>
              </a:lnSpc>
            </a:pPr>
            <a:endParaRPr lang="en-US" sz="2000" dirty="0" smtClean="0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86400" y="3657918"/>
            <a:ext cx="3507837" cy="2914014"/>
          </a:xfrm>
          <a:prstGeom prst="rect">
            <a:avLst/>
          </a:prstGeom>
          <a:noFill/>
        </p:spPr>
      </p:pic>
      <p:sp>
        <p:nvSpPr>
          <p:cNvPr id="6" name="Text Box 28"/>
          <p:cNvSpPr txBox="1">
            <a:spLocks noChangeArrowheads="1"/>
          </p:cNvSpPr>
          <p:nvPr/>
        </p:nvSpPr>
        <p:spPr bwMode="auto">
          <a:xfrm>
            <a:off x="7600950" y="6550223"/>
            <a:ext cx="154305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600" dirty="0" smtClean="0">
                <a:solidFill>
                  <a:srgbClr val="CC0000"/>
                </a:solidFill>
                <a:latin typeface="Calibri" pitchFamily="34" charset="0"/>
              </a:rPr>
              <a:t>[demo – </a:t>
            </a:r>
            <a:r>
              <a:rPr lang="en-US" sz="1600" dirty="0">
                <a:solidFill>
                  <a:srgbClr val="CC0000"/>
                </a:solidFill>
                <a:latin typeface="Calibri" pitchFamily="34" charset="0"/>
              </a:rPr>
              <a:t>RL </a:t>
            </a:r>
            <a:r>
              <a:rPr lang="en-US" sz="1600" dirty="0" err="1" smtClean="0">
                <a:solidFill>
                  <a:srgbClr val="CC0000"/>
                </a:solidFill>
                <a:latin typeface="Calibri" pitchFamily="34" charset="0"/>
              </a:rPr>
              <a:t>pacman</a:t>
            </a:r>
            <a:r>
              <a:rPr lang="en-US" sz="1600" dirty="0">
                <a:solidFill>
                  <a:srgbClr val="CC0000"/>
                </a:solidFill>
                <a:latin typeface="Calibri" pitchFamily="34" charset="0"/>
              </a:rPr>
              <a:t>]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43550" y="708660"/>
            <a:ext cx="2228850" cy="210875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22633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9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9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9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9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91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91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917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Example: Pacman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533400" y="2971800"/>
            <a:ext cx="2495550" cy="2835275"/>
            <a:chOff x="3408" y="912"/>
            <a:chExt cx="1584" cy="1551"/>
          </a:xfrm>
        </p:grpSpPr>
        <p:grpSp>
          <p:nvGrpSpPr>
            <p:cNvPr id="3" name="Group 5"/>
            <p:cNvGrpSpPr>
              <a:grpSpLocks/>
            </p:cNvGrpSpPr>
            <p:nvPr/>
          </p:nvGrpSpPr>
          <p:grpSpPr bwMode="auto">
            <a:xfrm>
              <a:off x="3408" y="912"/>
              <a:ext cx="1584" cy="1551"/>
              <a:chOff x="3360" y="1008"/>
              <a:chExt cx="1584" cy="1551"/>
            </a:xfrm>
          </p:grpSpPr>
          <p:pic>
            <p:nvPicPr>
              <p:cNvPr id="14362" name="Picture 6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r="73026"/>
              <a:stretch>
                <a:fillRect/>
              </a:stretch>
            </p:blipFill>
            <p:spPr bwMode="auto">
              <a:xfrm>
                <a:off x="3360" y="1008"/>
                <a:ext cx="768" cy="15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4363" name="Picture 7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l="72498" r="-1158"/>
              <a:stretch>
                <a:fillRect/>
              </a:stretch>
            </p:blipFill>
            <p:spPr bwMode="auto">
              <a:xfrm>
                <a:off x="4128" y="1008"/>
                <a:ext cx="816" cy="15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14359" name="Picture 8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480" y="1872"/>
              <a:ext cx="216" cy="1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60" name="Picture 9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792" y="2160"/>
              <a:ext cx="197" cy="1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61" name="Picture 10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504" y="2160"/>
              <a:ext cx="216" cy="1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" name="Group 11"/>
          <p:cNvGrpSpPr>
            <a:grpSpLocks/>
          </p:cNvGrpSpPr>
          <p:nvPr/>
        </p:nvGrpSpPr>
        <p:grpSpPr bwMode="auto">
          <a:xfrm>
            <a:off x="3333750" y="2971800"/>
            <a:ext cx="2495550" cy="2835275"/>
            <a:chOff x="3456" y="2592"/>
            <a:chExt cx="1584" cy="1551"/>
          </a:xfrm>
        </p:grpSpPr>
        <p:grpSp>
          <p:nvGrpSpPr>
            <p:cNvPr id="5" name="Group 12"/>
            <p:cNvGrpSpPr>
              <a:grpSpLocks/>
            </p:cNvGrpSpPr>
            <p:nvPr/>
          </p:nvGrpSpPr>
          <p:grpSpPr bwMode="auto">
            <a:xfrm>
              <a:off x="3456" y="2592"/>
              <a:ext cx="1584" cy="1551"/>
              <a:chOff x="3360" y="1008"/>
              <a:chExt cx="1584" cy="1551"/>
            </a:xfrm>
          </p:grpSpPr>
          <p:pic>
            <p:nvPicPr>
              <p:cNvPr id="14356" name="Picture 13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r="73026"/>
              <a:stretch>
                <a:fillRect/>
              </a:stretch>
            </p:blipFill>
            <p:spPr bwMode="auto">
              <a:xfrm>
                <a:off x="3360" y="1008"/>
                <a:ext cx="768" cy="15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4357" name="Picture 14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l="72498" r="-1158"/>
              <a:stretch>
                <a:fillRect/>
              </a:stretch>
            </p:blipFill>
            <p:spPr bwMode="auto">
              <a:xfrm>
                <a:off x="4128" y="1008"/>
                <a:ext cx="816" cy="15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14353" name="Picture 1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272" y="2832"/>
              <a:ext cx="216" cy="1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54" name="Picture 1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704" y="2976"/>
              <a:ext cx="197" cy="1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55" name="Picture 17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704" y="2688"/>
              <a:ext cx="216" cy="1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6" name="Group 18"/>
          <p:cNvGrpSpPr>
            <a:grpSpLocks/>
          </p:cNvGrpSpPr>
          <p:nvPr/>
        </p:nvGrpSpPr>
        <p:grpSpPr bwMode="auto">
          <a:xfrm>
            <a:off x="6191250" y="2971800"/>
            <a:ext cx="2495550" cy="2835275"/>
            <a:chOff x="3744" y="3190"/>
            <a:chExt cx="1056" cy="1034"/>
          </a:xfrm>
        </p:grpSpPr>
        <p:grpSp>
          <p:nvGrpSpPr>
            <p:cNvPr id="7" name="Group 19"/>
            <p:cNvGrpSpPr>
              <a:grpSpLocks/>
            </p:cNvGrpSpPr>
            <p:nvPr/>
          </p:nvGrpSpPr>
          <p:grpSpPr bwMode="auto">
            <a:xfrm>
              <a:off x="3744" y="3190"/>
              <a:ext cx="1056" cy="1034"/>
              <a:chOff x="3360" y="1008"/>
              <a:chExt cx="1584" cy="1551"/>
            </a:xfrm>
          </p:grpSpPr>
          <p:pic>
            <p:nvPicPr>
              <p:cNvPr id="14350" name="Picture 20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r="73026"/>
              <a:stretch>
                <a:fillRect/>
              </a:stretch>
            </p:blipFill>
            <p:spPr bwMode="auto">
              <a:xfrm>
                <a:off x="3360" y="1008"/>
                <a:ext cx="768" cy="15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4351" name="Picture 21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l="72498" r="-1158"/>
              <a:stretch>
                <a:fillRect/>
              </a:stretch>
            </p:blipFill>
            <p:spPr bwMode="auto">
              <a:xfrm>
                <a:off x="4128" y="1008"/>
                <a:ext cx="816" cy="15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14346" name="Picture 2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792" y="3830"/>
              <a:ext cx="144" cy="1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47" name="Picture 2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000" y="4022"/>
              <a:ext cx="131" cy="1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48" name="Picture 2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808" y="4022"/>
              <a:ext cx="144" cy="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349" name="Rectangle 25"/>
            <p:cNvSpPr>
              <a:spLocks noChangeArrowheads="1"/>
            </p:cNvSpPr>
            <p:nvPr/>
          </p:nvSpPr>
          <p:spPr bwMode="auto">
            <a:xfrm>
              <a:off x="4512" y="3264"/>
              <a:ext cx="96" cy="96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+mj-lt"/>
              </a:endParaRPr>
            </a:p>
          </p:txBody>
        </p:sp>
      </p:grpSp>
      <p:sp>
        <p:nvSpPr>
          <p:cNvPr id="14344" name="Text Box 28"/>
          <p:cNvSpPr txBox="1">
            <a:spLocks noChangeArrowheads="1"/>
          </p:cNvSpPr>
          <p:nvPr/>
        </p:nvSpPr>
        <p:spPr bwMode="auto">
          <a:xfrm>
            <a:off x="3048000" y="6096000"/>
            <a:ext cx="6096000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lnSpc>
                <a:spcPct val="50000"/>
              </a:lnSpc>
              <a:spcBef>
                <a:spcPct val="50000"/>
              </a:spcBef>
            </a:pPr>
            <a:r>
              <a:rPr lang="en-US" dirty="0" smtClean="0">
                <a:solidFill>
                  <a:srgbClr val="CC0000"/>
                </a:solidFill>
                <a:latin typeface="+mj-lt"/>
              </a:rPr>
              <a:t>[Demo: Q-learning – </a:t>
            </a:r>
            <a:r>
              <a:rPr lang="en-US" dirty="0" err="1" smtClean="0">
                <a:solidFill>
                  <a:srgbClr val="CC0000"/>
                </a:solidFill>
                <a:latin typeface="+mj-lt"/>
              </a:rPr>
              <a:t>pacman</a:t>
            </a:r>
            <a:r>
              <a:rPr lang="en-US" dirty="0" smtClean="0">
                <a:solidFill>
                  <a:srgbClr val="CC0000"/>
                </a:solidFill>
                <a:latin typeface="+mj-lt"/>
              </a:rPr>
              <a:t> – tiny – watch all (L11D5)]</a:t>
            </a:r>
          </a:p>
          <a:p>
            <a:pPr algn="r">
              <a:lnSpc>
                <a:spcPct val="50000"/>
              </a:lnSpc>
              <a:spcBef>
                <a:spcPct val="50000"/>
              </a:spcBef>
            </a:pPr>
            <a:r>
              <a:rPr lang="en-US" dirty="0" smtClean="0">
                <a:solidFill>
                  <a:srgbClr val="CC0000"/>
                </a:solidFill>
                <a:latin typeface="+mj-lt"/>
              </a:rPr>
              <a:t>[Demo: Q-learning – </a:t>
            </a:r>
            <a:r>
              <a:rPr lang="en-US" dirty="0" err="1" smtClean="0">
                <a:solidFill>
                  <a:srgbClr val="CC0000"/>
                </a:solidFill>
                <a:latin typeface="+mj-lt"/>
              </a:rPr>
              <a:t>pacman</a:t>
            </a:r>
            <a:r>
              <a:rPr lang="en-US" dirty="0" smtClean="0">
                <a:solidFill>
                  <a:srgbClr val="CC0000"/>
                </a:solidFill>
                <a:latin typeface="+mj-lt"/>
              </a:rPr>
              <a:t> – tiny – silent train (L11D6)] </a:t>
            </a:r>
          </a:p>
          <a:p>
            <a:pPr algn="r">
              <a:lnSpc>
                <a:spcPct val="50000"/>
              </a:lnSpc>
              <a:spcBef>
                <a:spcPct val="50000"/>
              </a:spcBef>
            </a:pPr>
            <a:r>
              <a:rPr lang="en-US" dirty="0" smtClean="0">
                <a:solidFill>
                  <a:srgbClr val="CC0000"/>
                </a:solidFill>
                <a:latin typeface="+mj-lt"/>
              </a:rPr>
              <a:t>[Demo: Q-learning – </a:t>
            </a:r>
            <a:r>
              <a:rPr lang="en-US" dirty="0" err="1" smtClean="0">
                <a:solidFill>
                  <a:srgbClr val="CC0000"/>
                </a:solidFill>
                <a:latin typeface="+mj-lt"/>
              </a:rPr>
              <a:t>pacman</a:t>
            </a:r>
            <a:r>
              <a:rPr lang="en-US" dirty="0" smtClean="0">
                <a:solidFill>
                  <a:srgbClr val="CC0000"/>
                </a:solidFill>
                <a:latin typeface="+mj-lt"/>
              </a:rPr>
              <a:t> – tricky – watch all (L11D7)]</a:t>
            </a:r>
            <a:endParaRPr lang="en-US" dirty="0">
              <a:solidFill>
                <a:srgbClr val="CC0000"/>
              </a:solidFill>
              <a:latin typeface="+mj-lt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95300" y="1295400"/>
            <a:ext cx="2429878" cy="142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dirty="0" smtClean="0">
                <a:latin typeface="+mj-lt"/>
              </a:rPr>
              <a:t>Let’s say we discover through experience that this state is bad: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352800" y="1295400"/>
            <a:ext cx="2429878" cy="142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dirty="0" smtClean="0">
                <a:latin typeface="+mj-lt"/>
              </a:rPr>
              <a:t>In naïve q-learning, we know nothing about this state: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172200" y="1752600"/>
            <a:ext cx="2429878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dirty="0" smtClean="0">
                <a:latin typeface="+mj-lt"/>
              </a:rPr>
              <a:t>Or even this one!</a:t>
            </a:r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418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192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Demo </a:t>
            </a:r>
            <a:r>
              <a:rPr lang="en-US" sz="3600" dirty="0" smtClean="0"/>
              <a:t>Q-Learning Pacman – Tiny – Watch All</a:t>
            </a:r>
            <a:endParaRPr lang="en-US" sz="3600" dirty="0"/>
          </a:p>
        </p:txBody>
      </p:sp>
      <p:pic>
        <p:nvPicPr>
          <p:cNvPr id="5" name="Qlearning--pacman--tiny--watch all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457200" y="1143000"/>
            <a:ext cx="8382000" cy="5198071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034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668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Demo </a:t>
            </a:r>
            <a:r>
              <a:rPr lang="en-US" sz="3600" dirty="0" smtClean="0"/>
              <a:t>Q-Learning Pacman – Tiny – Silent Train</a:t>
            </a:r>
            <a:endParaRPr lang="en-US" sz="3600" dirty="0"/>
          </a:p>
        </p:txBody>
      </p:sp>
      <p:pic>
        <p:nvPicPr>
          <p:cNvPr id="3" name="Qlearning--pacman--tiny--silent trai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381000" y="1143000"/>
            <a:ext cx="8382000" cy="5181599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210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Demo: Q-learning – </a:t>
            </a:r>
            <a:r>
              <a:rPr lang="en-US" altLang="zh-CN" sz="3600" dirty="0" smtClean="0"/>
              <a:t>P</a:t>
            </a:r>
            <a:r>
              <a:rPr lang="en-US" sz="3600" dirty="0" smtClean="0"/>
              <a:t>acman </a:t>
            </a:r>
            <a:r>
              <a:rPr lang="en-US" sz="3600" dirty="0"/>
              <a:t>– </a:t>
            </a:r>
            <a:r>
              <a:rPr lang="en-US" sz="3600" dirty="0" smtClean="0"/>
              <a:t>Tricky </a:t>
            </a:r>
            <a:r>
              <a:rPr lang="en-US" sz="3600" dirty="0"/>
              <a:t>– </a:t>
            </a:r>
            <a:r>
              <a:rPr lang="en-US" sz="3600" dirty="0" smtClean="0"/>
              <a:t>Watch </a:t>
            </a:r>
            <a:r>
              <a:rPr lang="en-US" sz="3600" dirty="0"/>
              <a:t>all</a:t>
            </a:r>
          </a:p>
        </p:txBody>
      </p:sp>
      <p:pic>
        <p:nvPicPr>
          <p:cNvPr id="5" name="Qlearning--pacman--tricky--watch all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" y="933450"/>
            <a:ext cx="8839200" cy="55245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21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Feature-Based Representations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>
          <a:xfrm>
            <a:off x="152400" y="990601"/>
            <a:ext cx="7162800" cy="5867399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en-US" sz="2800" dirty="0" smtClean="0"/>
              <a:t>Solution: describe a state using a vector of features (properties)</a:t>
            </a:r>
          </a:p>
          <a:p>
            <a:pPr lvl="1">
              <a:lnSpc>
                <a:spcPct val="80000"/>
              </a:lnSpc>
            </a:pPr>
            <a:r>
              <a:rPr lang="en-US" sz="2400" dirty="0" smtClean="0"/>
              <a:t>Features are functions from states to real numbers (often 0/1) that capture important properties of the state</a:t>
            </a:r>
          </a:p>
          <a:p>
            <a:pPr lvl="1">
              <a:lnSpc>
                <a:spcPct val="80000"/>
              </a:lnSpc>
            </a:pPr>
            <a:r>
              <a:rPr lang="en-US" sz="2400" dirty="0" smtClean="0"/>
              <a:t>Example features:</a:t>
            </a:r>
          </a:p>
          <a:p>
            <a:pPr lvl="2">
              <a:lnSpc>
                <a:spcPct val="80000"/>
              </a:lnSpc>
            </a:pPr>
            <a:r>
              <a:rPr lang="en-US" sz="2000" dirty="0" smtClean="0"/>
              <a:t>Distance to closest ghost</a:t>
            </a:r>
          </a:p>
          <a:p>
            <a:pPr lvl="2">
              <a:lnSpc>
                <a:spcPct val="80000"/>
              </a:lnSpc>
            </a:pPr>
            <a:r>
              <a:rPr lang="en-US" sz="2000" dirty="0" smtClean="0"/>
              <a:t>Distance to closest dot</a:t>
            </a:r>
          </a:p>
          <a:p>
            <a:pPr lvl="2">
              <a:lnSpc>
                <a:spcPct val="80000"/>
              </a:lnSpc>
            </a:pPr>
            <a:r>
              <a:rPr lang="en-US" sz="2000" dirty="0" smtClean="0"/>
              <a:t>Number of ghosts</a:t>
            </a:r>
          </a:p>
          <a:p>
            <a:pPr lvl="2">
              <a:lnSpc>
                <a:spcPct val="80000"/>
              </a:lnSpc>
            </a:pPr>
            <a:r>
              <a:rPr lang="en-US" sz="2000" dirty="0" smtClean="0"/>
              <a:t>1 / (dist to dot)</a:t>
            </a:r>
            <a:r>
              <a:rPr lang="en-US" sz="2000" baseline="30000" dirty="0" smtClean="0"/>
              <a:t>2</a:t>
            </a:r>
          </a:p>
          <a:p>
            <a:pPr lvl="2">
              <a:lnSpc>
                <a:spcPct val="80000"/>
              </a:lnSpc>
            </a:pPr>
            <a:r>
              <a:rPr lang="en-US" sz="2000" dirty="0" smtClean="0"/>
              <a:t>Is </a:t>
            </a:r>
            <a:r>
              <a:rPr lang="en-US" sz="2000" dirty="0" err="1" smtClean="0"/>
              <a:t>Pacman</a:t>
            </a:r>
            <a:r>
              <a:rPr lang="en-US" sz="2000" dirty="0" smtClean="0"/>
              <a:t> in a tunnel? (0/1)</a:t>
            </a:r>
          </a:p>
          <a:p>
            <a:pPr lvl="2">
              <a:lnSpc>
                <a:spcPct val="80000"/>
              </a:lnSpc>
            </a:pPr>
            <a:r>
              <a:rPr lang="en-US" sz="2000" dirty="0" smtClean="0"/>
              <a:t>…… etc.</a:t>
            </a:r>
          </a:p>
          <a:p>
            <a:pPr lvl="2">
              <a:lnSpc>
                <a:spcPct val="80000"/>
              </a:lnSpc>
            </a:pPr>
            <a:r>
              <a:rPr lang="en-US" sz="2000" dirty="0" smtClean="0"/>
              <a:t>Is it the exact state on this slide?</a:t>
            </a:r>
          </a:p>
          <a:p>
            <a:pPr lvl="1">
              <a:lnSpc>
                <a:spcPct val="80000"/>
              </a:lnSpc>
            </a:pPr>
            <a:r>
              <a:rPr lang="en-US" sz="2400" dirty="0" smtClean="0"/>
              <a:t>Can also describe a q-state (s, a) with features (e.g. action moves closer to food)</a:t>
            </a:r>
          </a:p>
        </p:txBody>
      </p:sp>
      <p:grpSp>
        <p:nvGrpSpPr>
          <p:cNvPr id="2" name="Group 16"/>
          <p:cNvGrpSpPr/>
          <p:nvPr/>
        </p:nvGrpSpPr>
        <p:grpSpPr>
          <a:xfrm>
            <a:off x="6781800" y="2514600"/>
            <a:ext cx="2133600" cy="2400299"/>
            <a:chOff x="5943600" y="1524000"/>
            <a:chExt cx="2514600" cy="2462213"/>
          </a:xfrm>
        </p:grpSpPr>
        <p:grpSp>
          <p:nvGrpSpPr>
            <p:cNvPr id="3" name="Group 4"/>
            <p:cNvGrpSpPr>
              <a:grpSpLocks/>
            </p:cNvGrpSpPr>
            <p:nvPr/>
          </p:nvGrpSpPr>
          <p:grpSpPr bwMode="auto">
            <a:xfrm>
              <a:off x="5943600" y="1524000"/>
              <a:ext cx="2514600" cy="2462213"/>
              <a:chOff x="3744" y="960"/>
              <a:chExt cx="1584" cy="1551"/>
            </a:xfrm>
          </p:grpSpPr>
          <p:grpSp>
            <p:nvGrpSpPr>
              <p:cNvPr id="4" name="Group 5"/>
              <p:cNvGrpSpPr>
                <a:grpSpLocks/>
              </p:cNvGrpSpPr>
              <p:nvPr/>
            </p:nvGrpSpPr>
            <p:grpSpPr bwMode="auto">
              <a:xfrm>
                <a:off x="3744" y="960"/>
                <a:ext cx="1584" cy="1551"/>
                <a:chOff x="3408" y="912"/>
                <a:chExt cx="1584" cy="1551"/>
              </a:xfrm>
            </p:grpSpPr>
            <p:grpSp>
              <p:nvGrpSpPr>
                <p:cNvPr id="5" name="Group 6"/>
                <p:cNvGrpSpPr>
                  <a:grpSpLocks/>
                </p:cNvGrpSpPr>
                <p:nvPr/>
              </p:nvGrpSpPr>
              <p:grpSpPr bwMode="auto">
                <a:xfrm>
                  <a:off x="3408" y="912"/>
                  <a:ext cx="1584" cy="1551"/>
                  <a:chOff x="3360" y="1008"/>
                  <a:chExt cx="1584" cy="1551"/>
                </a:xfrm>
              </p:grpSpPr>
              <p:pic>
                <p:nvPicPr>
                  <p:cNvPr id="15375" name="Picture 7"/>
                  <p:cNvPicPr>
                    <a:picLocks noChangeAspect="1" noChangeArrowheads="1"/>
                  </p:cNvPicPr>
                  <p:nvPr/>
                </p:nvPicPr>
                <p:blipFill>
                  <a:blip r:embed="rId2" cstate="print"/>
                  <a:srcRect r="73026"/>
                  <a:stretch>
                    <a:fillRect/>
                  </a:stretch>
                </p:blipFill>
                <p:spPr bwMode="auto">
                  <a:xfrm>
                    <a:off x="3360" y="1008"/>
                    <a:ext cx="768" cy="1551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15376" name="Picture 8"/>
                  <p:cNvPicPr>
                    <a:picLocks noChangeAspect="1" noChangeArrowheads="1"/>
                  </p:cNvPicPr>
                  <p:nvPr/>
                </p:nvPicPr>
                <p:blipFill>
                  <a:blip r:embed="rId2" cstate="print"/>
                  <a:srcRect l="72498" r="-1158"/>
                  <a:stretch>
                    <a:fillRect/>
                  </a:stretch>
                </p:blipFill>
                <p:spPr bwMode="auto">
                  <a:xfrm>
                    <a:off x="4128" y="1008"/>
                    <a:ext cx="816" cy="1551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</p:grpSp>
            <p:pic>
              <p:nvPicPr>
                <p:cNvPr id="15372" name="Picture 9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3480" y="1872"/>
                  <a:ext cx="216" cy="16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5373" name="Picture 10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3792" y="2160"/>
                  <a:ext cx="197" cy="17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5374" name="Picture 11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>
                  <a:off x="3504" y="2160"/>
                  <a:ext cx="216" cy="18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sp>
            <p:nvSpPr>
              <p:cNvPr id="15368" name="Rectangle 12"/>
              <p:cNvSpPr>
                <a:spLocks noChangeArrowheads="1"/>
              </p:cNvSpPr>
              <p:nvPr/>
            </p:nvSpPr>
            <p:spPr bwMode="auto">
              <a:xfrm>
                <a:off x="4032" y="2208"/>
                <a:ext cx="96" cy="144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369" name="Rectangle 13"/>
              <p:cNvSpPr>
                <a:spLocks noChangeArrowheads="1"/>
              </p:cNvSpPr>
              <p:nvPr/>
            </p:nvSpPr>
            <p:spPr bwMode="auto">
              <a:xfrm>
                <a:off x="4320" y="1968"/>
                <a:ext cx="96" cy="384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370" name="Rectangle 14"/>
              <p:cNvSpPr>
                <a:spLocks noChangeArrowheads="1"/>
              </p:cNvSpPr>
              <p:nvPr/>
            </p:nvSpPr>
            <p:spPr bwMode="auto">
              <a:xfrm>
                <a:off x="4320" y="1968"/>
                <a:ext cx="528" cy="96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5365" name="Rectangle 15"/>
            <p:cNvSpPr>
              <a:spLocks noChangeArrowheads="1"/>
            </p:cNvSpPr>
            <p:nvPr/>
          </p:nvSpPr>
          <p:spPr bwMode="auto">
            <a:xfrm>
              <a:off x="6096000" y="3352800"/>
              <a:ext cx="228600" cy="15240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282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Linear Value Functions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>
          <a:xfrm>
            <a:off x="342900" y="1295400"/>
            <a:ext cx="8229600" cy="51816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 smtClean="0"/>
              <a:t>Using a feature representation, we can write a q function (or value function) for any state using a few weights:</a:t>
            </a:r>
          </a:p>
          <a:p>
            <a:pPr>
              <a:lnSpc>
                <a:spcPct val="90000"/>
              </a:lnSpc>
            </a:pPr>
            <a:endParaRPr lang="en-US" sz="2400" dirty="0" smtClean="0"/>
          </a:p>
          <a:p>
            <a:pPr>
              <a:lnSpc>
                <a:spcPct val="90000"/>
              </a:lnSpc>
            </a:pPr>
            <a:endParaRPr lang="en-US" sz="2400" dirty="0" smtClean="0"/>
          </a:p>
          <a:p>
            <a:pPr>
              <a:lnSpc>
                <a:spcPct val="90000"/>
              </a:lnSpc>
            </a:pPr>
            <a:endParaRPr lang="en-US" sz="4000" dirty="0" smtClean="0"/>
          </a:p>
          <a:p>
            <a:pPr>
              <a:lnSpc>
                <a:spcPct val="90000"/>
              </a:lnSpc>
            </a:pPr>
            <a:endParaRPr lang="en-US" sz="2400" dirty="0" smtClean="0"/>
          </a:p>
          <a:p>
            <a:pPr>
              <a:lnSpc>
                <a:spcPct val="90000"/>
              </a:lnSpc>
            </a:pPr>
            <a:r>
              <a:rPr lang="en-US" sz="2400" dirty="0" smtClean="0"/>
              <a:t>Advantage: our experience is summed up in a few powerful numbers</a:t>
            </a:r>
          </a:p>
          <a:p>
            <a:pPr>
              <a:lnSpc>
                <a:spcPct val="90000"/>
              </a:lnSpc>
            </a:pPr>
            <a:endParaRPr lang="en-US" sz="2400" dirty="0" smtClean="0"/>
          </a:p>
          <a:p>
            <a:pPr>
              <a:lnSpc>
                <a:spcPct val="90000"/>
              </a:lnSpc>
            </a:pPr>
            <a:r>
              <a:rPr lang="en-US" sz="2400" dirty="0" smtClean="0"/>
              <a:t>Disadvantage: states may share features but actually be very different in value!</a:t>
            </a:r>
          </a:p>
        </p:txBody>
      </p:sp>
      <p:pic>
        <p:nvPicPr>
          <p:cNvPr id="16388" name="Picture 4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47800" y="2362200"/>
            <a:ext cx="5837176" cy="33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Picture 5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88976" y="3124200"/>
            <a:ext cx="6600755" cy="33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069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1219200" y="914400"/>
            <a:ext cx="6743700" cy="762000"/>
          </a:xfrm>
          <a:prstGeom prst="roundRect">
            <a:avLst/>
          </a:prstGeom>
          <a:solidFill>
            <a:srgbClr val="CCECFF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Approximate Q-Learning</a:t>
            </a:r>
          </a:p>
        </p:txBody>
      </p:sp>
      <p:sp>
        <p:nvSpPr>
          <p:cNvPr id="1803267" name="Rectangle 3"/>
          <p:cNvSpPr>
            <a:spLocks noGrp="1" noChangeArrowheads="1"/>
          </p:cNvSpPr>
          <p:nvPr>
            <p:ph idx="1"/>
          </p:nvPr>
        </p:nvSpPr>
        <p:spPr>
          <a:xfrm>
            <a:off x="152400" y="1828800"/>
            <a:ext cx="7848600" cy="5029200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sz="2400" dirty="0" smtClean="0"/>
              <a:t>Q-learning with linear Q-functions:</a:t>
            </a:r>
          </a:p>
          <a:p>
            <a:pPr>
              <a:lnSpc>
                <a:spcPct val="80000"/>
              </a:lnSpc>
            </a:pPr>
            <a:endParaRPr lang="en-US" sz="2400" dirty="0" smtClean="0"/>
          </a:p>
          <a:p>
            <a:pPr>
              <a:lnSpc>
                <a:spcPct val="80000"/>
              </a:lnSpc>
            </a:pPr>
            <a:endParaRPr lang="en-US" sz="2400" dirty="0" smtClean="0"/>
          </a:p>
          <a:p>
            <a:pPr>
              <a:lnSpc>
                <a:spcPct val="80000"/>
              </a:lnSpc>
            </a:pPr>
            <a:endParaRPr lang="en-US" sz="2400" dirty="0" smtClean="0"/>
          </a:p>
          <a:p>
            <a:pPr>
              <a:lnSpc>
                <a:spcPct val="80000"/>
              </a:lnSpc>
            </a:pPr>
            <a:endParaRPr lang="en-US" sz="2400" dirty="0" smtClean="0"/>
          </a:p>
          <a:p>
            <a:pPr>
              <a:lnSpc>
                <a:spcPct val="80000"/>
              </a:lnSpc>
            </a:pPr>
            <a:endParaRPr lang="en-US" sz="2400" dirty="0" smtClean="0"/>
          </a:p>
          <a:p>
            <a:pPr>
              <a:lnSpc>
                <a:spcPct val="80000"/>
              </a:lnSpc>
            </a:pPr>
            <a:endParaRPr lang="en-US" sz="2400" dirty="0" smtClean="0"/>
          </a:p>
          <a:p>
            <a:pPr>
              <a:lnSpc>
                <a:spcPct val="80000"/>
              </a:lnSpc>
            </a:pPr>
            <a:r>
              <a:rPr lang="en-US" sz="2400" dirty="0" smtClean="0"/>
              <a:t>Intuitive interpretation:</a:t>
            </a:r>
          </a:p>
          <a:p>
            <a:pPr lvl="1">
              <a:lnSpc>
                <a:spcPct val="80000"/>
              </a:lnSpc>
            </a:pPr>
            <a:r>
              <a:rPr lang="en-US" sz="2000" dirty="0" smtClean="0"/>
              <a:t>Adjust weights of active features</a:t>
            </a:r>
          </a:p>
          <a:p>
            <a:pPr lvl="1">
              <a:lnSpc>
                <a:spcPct val="80000"/>
              </a:lnSpc>
            </a:pPr>
            <a:r>
              <a:rPr lang="en-US" sz="2000" dirty="0" smtClean="0"/>
              <a:t>E.g., if something unexpectedly bad happens, blame the features that were on: </a:t>
            </a:r>
            <a:r>
              <a:rPr lang="en-US" sz="2000" dirty="0" err="1" smtClean="0"/>
              <a:t>disprefer</a:t>
            </a:r>
            <a:r>
              <a:rPr lang="en-US" sz="2000" dirty="0" smtClean="0"/>
              <a:t> all states with that state’s features</a:t>
            </a:r>
          </a:p>
          <a:p>
            <a:pPr lvl="4">
              <a:lnSpc>
                <a:spcPct val="80000"/>
              </a:lnSpc>
            </a:pPr>
            <a:endParaRPr lang="en-US" sz="1200" dirty="0" smtClean="0"/>
          </a:p>
          <a:p>
            <a:pPr>
              <a:lnSpc>
                <a:spcPct val="80000"/>
              </a:lnSpc>
            </a:pPr>
            <a:r>
              <a:rPr lang="en-US" sz="2400" dirty="0" smtClean="0"/>
              <a:t>Formal justification: online least squares</a:t>
            </a:r>
          </a:p>
        </p:txBody>
      </p:sp>
      <p:pic>
        <p:nvPicPr>
          <p:cNvPr id="18" name="Picture 17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5800" y="3325207"/>
            <a:ext cx="4267200" cy="315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8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85800" y="3870355"/>
            <a:ext cx="3962400" cy="308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4" name="Picture 6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390650" y="1143001"/>
            <a:ext cx="6477000" cy="33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6" descr="txp_fi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85800" y="2622479"/>
            <a:ext cx="5181600" cy="57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4" descr="TP_tmp.pn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 cstate="print"/>
          <a:stretch>
            <a:fillRect/>
          </a:stretch>
        </p:blipFill>
        <p:spPr bwMode="auto">
          <a:xfrm>
            <a:off x="685800" y="2270155"/>
            <a:ext cx="2971800" cy="355093"/>
          </a:xfrm>
          <a:prstGeom prst="rect">
            <a:avLst/>
          </a:prstGeom>
          <a:noFill/>
          <a:ln/>
          <a:effectLst/>
        </p:spPr>
      </p:pic>
      <p:sp>
        <p:nvSpPr>
          <p:cNvPr id="18442" name="TextBox 16"/>
          <p:cNvSpPr txBox="1">
            <a:spLocks noChangeArrowheads="1"/>
          </p:cNvSpPr>
          <p:nvPr/>
        </p:nvSpPr>
        <p:spPr bwMode="auto">
          <a:xfrm>
            <a:off x="5150827" y="3276600"/>
            <a:ext cx="1661746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/>
              <a:t>Exact Q’s</a:t>
            </a:r>
          </a:p>
        </p:txBody>
      </p:sp>
      <p:sp>
        <p:nvSpPr>
          <p:cNvPr id="18443" name="TextBox 17"/>
          <p:cNvSpPr txBox="1">
            <a:spLocks noChangeArrowheads="1"/>
          </p:cNvSpPr>
          <p:nvPr/>
        </p:nvSpPr>
        <p:spPr bwMode="auto">
          <a:xfrm>
            <a:off x="4953000" y="3810000"/>
            <a:ext cx="20574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/>
              <a:t>Approximate Q’s</a:t>
            </a: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10362" y="2438400"/>
            <a:ext cx="2205038" cy="2845932"/>
          </a:xfrm>
          <a:prstGeom prst="rect">
            <a:avLst/>
          </a:prstGeom>
          <a:noFill/>
        </p:spPr>
      </p:pic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347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3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32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32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326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326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42" grpId="0"/>
      <p:bldP spid="1844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>
                <a:ea typeface="ＭＳ Ｐゴシック" pitchFamily="34" charset="-128"/>
              </a:rPr>
              <a:t>Markov Decision Processes</a:t>
            </a:r>
          </a:p>
        </p:txBody>
      </p:sp>
      <p:sp>
        <p:nvSpPr>
          <p:cNvPr id="22530" name="Rectangle 3"/>
          <p:cNvSpPr>
            <a:spLocks noGrp="1" noChangeArrowheads="1"/>
          </p:cNvSpPr>
          <p:nvPr>
            <p:ph idx="1"/>
          </p:nvPr>
        </p:nvSpPr>
        <p:spPr>
          <a:xfrm>
            <a:off x="171450" y="914400"/>
            <a:ext cx="4914900" cy="5791200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sz="2800" dirty="0">
                <a:ea typeface="ＭＳ Ｐゴシック" pitchFamily="34" charset="-128"/>
              </a:rPr>
              <a:t>An MDP is defined by:</a:t>
            </a:r>
          </a:p>
          <a:p>
            <a:pPr lvl="1">
              <a:lnSpc>
                <a:spcPct val="80000"/>
              </a:lnSpc>
            </a:pPr>
            <a:r>
              <a:rPr lang="en-US" sz="2000" dirty="0">
                <a:ea typeface="ＭＳ Ｐゴシック" pitchFamily="34" charset="-128"/>
              </a:rPr>
              <a:t>A </a:t>
            </a:r>
            <a:r>
              <a:rPr lang="en-US" sz="2000" dirty="0">
                <a:solidFill>
                  <a:srgbClr val="CC0000"/>
                </a:solidFill>
                <a:ea typeface="ＭＳ Ｐゴシック" pitchFamily="34" charset="-128"/>
              </a:rPr>
              <a:t>set of states s </a:t>
            </a:r>
            <a:r>
              <a:rPr lang="en-US" sz="2000" dirty="0">
                <a:solidFill>
                  <a:srgbClr val="CC0000"/>
                </a:solidFill>
                <a:ea typeface="ＭＳ Ｐゴシック" pitchFamily="34" charset="-128"/>
                <a:sym typeface="Symbol" pitchFamily="18" charset="2"/>
              </a:rPr>
              <a:t> </a:t>
            </a:r>
            <a:r>
              <a:rPr lang="en-US" sz="2000" dirty="0">
                <a:solidFill>
                  <a:srgbClr val="CC0000"/>
                </a:solidFill>
                <a:ea typeface="ＭＳ Ｐゴシック" pitchFamily="34" charset="-128"/>
              </a:rPr>
              <a:t>S</a:t>
            </a:r>
          </a:p>
          <a:p>
            <a:pPr lvl="1">
              <a:lnSpc>
                <a:spcPct val="80000"/>
              </a:lnSpc>
            </a:pPr>
            <a:r>
              <a:rPr lang="en-US" sz="2000" dirty="0">
                <a:ea typeface="ＭＳ Ｐゴシック" pitchFamily="34" charset="-128"/>
              </a:rPr>
              <a:t>A </a:t>
            </a:r>
            <a:r>
              <a:rPr lang="en-US" sz="2000" dirty="0">
                <a:solidFill>
                  <a:srgbClr val="CC0000"/>
                </a:solidFill>
                <a:ea typeface="ＭＳ Ｐゴシック" pitchFamily="34" charset="-128"/>
              </a:rPr>
              <a:t>set of actions a </a:t>
            </a:r>
            <a:r>
              <a:rPr lang="en-US" sz="2000" dirty="0">
                <a:solidFill>
                  <a:srgbClr val="CC0000"/>
                </a:solidFill>
                <a:ea typeface="ＭＳ Ｐゴシック" pitchFamily="34" charset="-128"/>
                <a:sym typeface="Symbol" pitchFamily="18" charset="2"/>
              </a:rPr>
              <a:t> A</a:t>
            </a:r>
            <a:endParaRPr lang="en-US" sz="2000" dirty="0">
              <a:solidFill>
                <a:srgbClr val="CC0000"/>
              </a:solidFill>
              <a:ea typeface="ＭＳ Ｐゴシック" pitchFamily="34" charset="-128"/>
            </a:endParaRPr>
          </a:p>
          <a:p>
            <a:pPr lvl="1">
              <a:lnSpc>
                <a:spcPct val="80000"/>
              </a:lnSpc>
            </a:pPr>
            <a:r>
              <a:rPr lang="en-US" sz="2000" dirty="0">
                <a:ea typeface="ＭＳ Ｐゴシック" pitchFamily="34" charset="-128"/>
              </a:rPr>
              <a:t>A </a:t>
            </a:r>
            <a:r>
              <a:rPr lang="en-US" sz="2000" dirty="0">
                <a:solidFill>
                  <a:srgbClr val="CC0000"/>
                </a:solidFill>
                <a:ea typeface="ＭＳ Ｐゴシック" pitchFamily="34" charset="-128"/>
              </a:rPr>
              <a:t>transition function T(s, a, s</a:t>
            </a:r>
            <a:r>
              <a:rPr lang="en-US" altLang="ja-JP" sz="2000" dirty="0">
                <a:solidFill>
                  <a:srgbClr val="CC0000"/>
                </a:solidFill>
                <a:ea typeface="ＭＳ Ｐゴシック" pitchFamily="34" charset="-128"/>
              </a:rPr>
              <a:t>’)</a:t>
            </a:r>
            <a:endParaRPr lang="en-US" altLang="ja-JP" sz="2000" dirty="0">
              <a:ea typeface="ＭＳ Ｐゴシック" pitchFamily="34" charset="-128"/>
            </a:endParaRPr>
          </a:p>
          <a:p>
            <a:pPr lvl="2">
              <a:lnSpc>
                <a:spcPct val="80000"/>
              </a:lnSpc>
            </a:pPr>
            <a:r>
              <a:rPr lang="en-US" sz="1800" dirty="0">
                <a:ea typeface="ＭＳ Ｐゴシック" pitchFamily="34" charset="-128"/>
              </a:rPr>
              <a:t>Probability that a from s leads to s’, i.e., P(s</a:t>
            </a:r>
            <a:r>
              <a:rPr lang="en-US" altLang="ja-JP" sz="1800" dirty="0">
                <a:ea typeface="ＭＳ Ｐゴシック" pitchFamily="34" charset="-128"/>
              </a:rPr>
              <a:t>’| s, a)</a:t>
            </a:r>
          </a:p>
          <a:p>
            <a:pPr lvl="2">
              <a:lnSpc>
                <a:spcPct val="80000"/>
              </a:lnSpc>
            </a:pPr>
            <a:r>
              <a:rPr lang="en-US" sz="1800" dirty="0">
                <a:ea typeface="ＭＳ Ｐゴシック" pitchFamily="34" charset="-128"/>
              </a:rPr>
              <a:t>Also called the model or the dynamics</a:t>
            </a:r>
          </a:p>
          <a:p>
            <a:pPr lvl="1">
              <a:lnSpc>
                <a:spcPct val="80000"/>
              </a:lnSpc>
            </a:pPr>
            <a:r>
              <a:rPr lang="en-US" sz="2000" dirty="0">
                <a:ea typeface="ＭＳ Ｐゴシック" pitchFamily="34" charset="-128"/>
              </a:rPr>
              <a:t>A </a:t>
            </a:r>
            <a:r>
              <a:rPr lang="en-US" sz="2000" dirty="0">
                <a:solidFill>
                  <a:srgbClr val="CC0000"/>
                </a:solidFill>
                <a:ea typeface="ＭＳ Ｐゴシック" pitchFamily="34" charset="-128"/>
              </a:rPr>
              <a:t>reward function R(s, a, s</a:t>
            </a:r>
            <a:r>
              <a:rPr lang="en-US" altLang="ja-JP" sz="2000" dirty="0">
                <a:solidFill>
                  <a:srgbClr val="CC0000"/>
                </a:solidFill>
                <a:ea typeface="ＭＳ Ｐゴシック" pitchFamily="34" charset="-128"/>
              </a:rPr>
              <a:t>’) </a:t>
            </a:r>
          </a:p>
          <a:p>
            <a:pPr lvl="2">
              <a:lnSpc>
                <a:spcPct val="80000"/>
              </a:lnSpc>
            </a:pPr>
            <a:r>
              <a:rPr lang="en-US" sz="1800" dirty="0">
                <a:ea typeface="ＭＳ Ｐゴシック" pitchFamily="34" charset="-128"/>
              </a:rPr>
              <a:t>Sometimes just R(s) or R(s</a:t>
            </a:r>
            <a:r>
              <a:rPr lang="en-US" altLang="ja-JP" sz="1800" dirty="0">
                <a:ea typeface="ＭＳ Ｐゴシック" pitchFamily="34" charset="-128"/>
              </a:rPr>
              <a:t>’)</a:t>
            </a:r>
          </a:p>
          <a:p>
            <a:pPr lvl="1">
              <a:lnSpc>
                <a:spcPct val="80000"/>
              </a:lnSpc>
            </a:pPr>
            <a:r>
              <a:rPr lang="en-US" sz="2000" dirty="0">
                <a:ea typeface="ＭＳ Ｐゴシック" pitchFamily="34" charset="-128"/>
              </a:rPr>
              <a:t>A </a:t>
            </a:r>
            <a:r>
              <a:rPr lang="en-US" sz="2000" dirty="0">
                <a:solidFill>
                  <a:srgbClr val="CC0000"/>
                </a:solidFill>
                <a:ea typeface="ＭＳ Ｐゴシック" pitchFamily="34" charset="-128"/>
              </a:rPr>
              <a:t>start state</a:t>
            </a:r>
            <a:endParaRPr lang="en-US" sz="2000" dirty="0">
              <a:ea typeface="ＭＳ Ｐゴシック" pitchFamily="34" charset="-128"/>
            </a:endParaRPr>
          </a:p>
          <a:p>
            <a:pPr lvl="1">
              <a:lnSpc>
                <a:spcPct val="80000"/>
              </a:lnSpc>
            </a:pPr>
            <a:r>
              <a:rPr lang="en-US" sz="2000" dirty="0">
                <a:ea typeface="ＭＳ Ｐゴシック" pitchFamily="34" charset="-128"/>
              </a:rPr>
              <a:t>Maybe a </a:t>
            </a:r>
            <a:r>
              <a:rPr lang="en-US" sz="2000" dirty="0">
                <a:solidFill>
                  <a:srgbClr val="CC0000"/>
                </a:solidFill>
                <a:ea typeface="ＭＳ Ｐゴシック" pitchFamily="34" charset="-128"/>
              </a:rPr>
              <a:t>terminal state</a:t>
            </a:r>
          </a:p>
          <a:p>
            <a:pPr lvl="1">
              <a:lnSpc>
                <a:spcPct val="80000"/>
              </a:lnSpc>
            </a:pPr>
            <a:endParaRPr lang="en-US" sz="3600" dirty="0">
              <a:ea typeface="ＭＳ Ｐゴシック" pitchFamily="34" charset="-128"/>
            </a:endParaRPr>
          </a:p>
          <a:p>
            <a:pPr>
              <a:lnSpc>
                <a:spcPct val="80000"/>
              </a:lnSpc>
            </a:pPr>
            <a:r>
              <a:rPr lang="en-US" sz="2800" dirty="0">
                <a:ea typeface="ＭＳ Ｐゴシック" pitchFamily="34" charset="-128"/>
              </a:rPr>
              <a:t>MDPs are non-deterministic search problems</a:t>
            </a:r>
          </a:p>
          <a:p>
            <a:pPr lvl="1">
              <a:lnSpc>
                <a:spcPct val="80000"/>
              </a:lnSpc>
            </a:pPr>
            <a:r>
              <a:rPr lang="en-US" sz="2000" dirty="0">
                <a:ea typeface="ＭＳ Ｐゴシック" pitchFamily="34" charset="-128"/>
              </a:rPr>
              <a:t>One way to solve them is with </a:t>
            </a:r>
            <a:r>
              <a:rPr lang="en-US" sz="2000" dirty="0" err="1">
                <a:ea typeface="ＭＳ Ｐゴシック" pitchFamily="34" charset="-128"/>
              </a:rPr>
              <a:t>expectimax</a:t>
            </a:r>
            <a:r>
              <a:rPr lang="en-US" sz="2000" dirty="0">
                <a:ea typeface="ＭＳ Ｐゴシック" pitchFamily="34" charset="-128"/>
              </a:rPr>
              <a:t> search</a:t>
            </a:r>
          </a:p>
          <a:p>
            <a:pPr lvl="1">
              <a:lnSpc>
                <a:spcPct val="80000"/>
              </a:lnSpc>
            </a:pPr>
            <a:r>
              <a:rPr lang="en-US" sz="2000" dirty="0">
                <a:ea typeface="ＭＳ Ｐゴシック" pitchFamily="34" charset="-128"/>
              </a:rPr>
              <a:t>We’</a:t>
            </a:r>
            <a:r>
              <a:rPr lang="en-US" altLang="ja-JP" sz="2000" dirty="0">
                <a:ea typeface="ＭＳ Ｐゴシック" pitchFamily="34" charset="-128"/>
              </a:rPr>
              <a:t>ll have a new tool soon</a:t>
            </a:r>
            <a:endParaRPr lang="en-US" sz="2000" dirty="0">
              <a:ea typeface="ＭＳ Ｐゴシック" pitchFamily="34" charset="-128"/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43051" y="1885951"/>
            <a:ext cx="3371850" cy="2613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658100" y="3779662"/>
            <a:ext cx="342900" cy="18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800851" y="3771900"/>
            <a:ext cx="382214" cy="1641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258050" y="3028950"/>
            <a:ext cx="324992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6" name="Picture 2" descr="C:\Users\Dan\Dropbox\Office\CS 188\Ketrina Art\MDPs\AgentTopDown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103566" y="3543300"/>
            <a:ext cx="611684" cy="571500"/>
          </a:xfrm>
          <a:prstGeom prst="rect">
            <a:avLst/>
          </a:prstGeom>
          <a:noFill/>
        </p:spPr>
      </p:pic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008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ight Arrow 52"/>
          <p:cNvSpPr/>
          <p:nvPr/>
        </p:nvSpPr>
        <p:spPr>
          <a:xfrm>
            <a:off x="4743450" y="2286000"/>
            <a:ext cx="1771650" cy="1600200"/>
          </a:xfrm>
          <a:prstGeom prst="rightArrow">
            <a:avLst>
              <a:gd name="adj1" fmla="val 50000"/>
              <a:gd name="adj2" fmla="val 37912"/>
            </a:avLst>
          </a:prstGeom>
          <a:solidFill>
            <a:srgbClr val="CCECFF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04800"/>
            <a:ext cx="4876800" cy="685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Example: Q-</a:t>
            </a:r>
            <a:r>
              <a:rPr lang="en-US" dirty="0" err="1" smtClean="0"/>
              <a:t>Pacman</a:t>
            </a:r>
            <a:endParaRPr lang="en-US" dirty="0" smtClean="0"/>
          </a:p>
        </p:txBody>
      </p:sp>
      <p:pic>
        <p:nvPicPr>
          <p:cNvPr id="1804315" name="Picture 27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2092111" y="2438400"/>
            <a:ext cx="2619772" cy="264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04316" name="Picture 28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2133600" y="3429000"/>
            <a:ext cx="2575328" cy="264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" name="Picture 57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8" cstate="print"/>
          <a:stretch>
            <a:fillRect/>
          </a:stretch>
        </p:blipFill>
        <p:spPr bwMode="auto">
          <a:xfrm>
            <a:off x="1714500" y="4619648"/>
            <a:ext cx="3559263" cy="485752"/>
          </a:xfrm>
          <a:prstGeom prst="rect">
            <a:avLst/>
          </a:prstGeom>
          <a:noFill/>
          <a:ln/>
          <a:effectLst/>
        </p:spPr>
      </p:pic>
      <p:pic>
        <p:nvPicPr>
          <p:cNvPr id="18441" name="Picture 30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2057400" y="1524000"/>
            <a:ext cx="5200650" cy="337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" name="Picture 48" descr="txp_fi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0" cstate="print"/>
          <a:stretch>
            <a:fillRect/>
          </a:stretch>
        </p:blipFill>
        <p:spPr bwMode="auto">
          <a:xfrm>
            <a:off x="1295400" y="5562601"/>
            <a:ext cx="2060813" cy="214185"/>
          </a:xfrm>
          <a:prstGeom prst="rect">
            <a:avLst/>
          </a:prstGeom>
          <a:noFill/>
          <a:ln/>
          <a:effectLst/>
        </p:spPr>
      </p:pic>
      <p:pic>
        <p:nvPicPr>
          <p:cNvPr id="64" name="Picture 63" descr="txp_fi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1" cstate="print"/>
          <a:stretch>
            <a:fillRect/>
          </a:stretch>
        </p:blipFill>
        <p:spPr bwMode="auto">
          <a:xfrm>
            <a:off x="4697013" y="5334000"/>
            <a:ext cx="3303987" cy="315396"/>
          </a:xfrm>
          <a:prstGeom prst="rect">
            <a:avLst/>
          </a:prstGeom>
          <a:noFill/>
          <a:ln/>
          <a:effectLst/>
        </p:spPr>
      </p:pic>
      <p:pic>
        <p:nvPicPr>
          <p:cNvPr id="65" name="Picture 64" descr="txp_fig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2" cstate="print"/>
          <a:stretch>
            <a:fillRect/>
          </a:stretch>
        </p:blipFill>
        <p:spPr bwMode="auto">
          <a:xfrm>
            <a:off x="4732620" y="5777765"/>
            <a:ext cx="3465116" cy="315398"/>
          </a:xfrm>
          <a:prstGeom prst="rect">
            <a:avLst/>
          </a:prstGeom>
          <a:noFill/>
          <a:ln/>
          <a:effectLst/>
        </p:spPr>
      </p:pic>
      <p:pic>
        <p:nvPicPr>
          <p:cNvPr id="1804323" name="Picture 35" descr="txp_fig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2286000" y="6248400"/>
            <a:ext cx="4648200" cy="315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49"/>
          <p:cNvGrpSpPr/>
          <p:nvPr/>
        </p:nvGrpSpPr>
        <p:grpSpPr>
          <a:xfrm>
            <a:off x="304801" y="2209800"/>
            <a:ext cx="1828800" cy="1752600"/>
            <a:chOff x="8534400" y="1279524"/>
            <a:chExt cx="2705100" cy="2286000"/>
          </a:xfrm>
        </p:grpSpPr>
        <p:grpSp>
          <p:nvGrpSpPr>
            <p:cNvPr id="3" name="Group 14"/>
            <p:cNvGrpSpPr>
              <a:grpSpLocks/>
            </p:cNvGrpSpPr>
            <p:nvPr/>
          </p:nvGrpSpPr>
          <p:grpSpPr bwMode="auto">
            <a:xfrm>
              <a:off x="8904288" y="1279524"/>
              <a:ext cx="2335212" cy="2286000"/>
              <a:chOff x="3984" y="960"/>
              <a:chExt cx="1584" cy="1551"/>
            </a:xfrm>
          </p:grpSpPr>
          <p:grpSp>
            <p:nvGrpSpPr>
              <p:cNvPr id="4" name="Group 15"/>
              <p:cNvGrpSpPr>
                <a:grpSpLocks/>
              </p:cNvGrpSpPr>
              <p:nvPr/>
            </p:nvGrpSpPr>
            <p:grpSpPr bwMode="auto">
              <a:xfrm>
                <a:off x="3984" y="960"/>
                <a:ext cx="1584" cy="1551"/>
                <a:chOff x="3744" y="960"/>
                <a:chExt cx="1584" cy="1551"/>
              </a:xfrm>
            </p:grpSpPr>
            <p:grpSp>
              <p:nvGrpSpPr>
                <p:cNvPr id="5" name="Group 16"/>
                <p:cNvGrpSpPr>
                  <a:grpSpLocks/>
                </p:cNvGrpSpPr>
                <p:nvPr/>
              </p:nvGrpSpPr>
              <p:grpSpPr bwMode="auto">
                <a:xfrm>
                  <a:off x="3744" y="960"/>
                  <a:ext cx="1584" cy="1551"/>
                  <a:chOff x="3408" y="912"/>
                  <a:chExt cx="1584" cy="1551"/>
                </a:xfrm>
              </p:grpSpPr>
              <p:grpSp>
                <p:nvGrpSpPr>
                  <p:cNvPr id="6" name="Group 17"/>
                  <p:cNvGrpSpPr>
                    <a:grpSpLocks/>
                  </p:cNvGrpSpPr>
                  <p:nvPr/>
                </p:nvGrpSpPr>
                <p:grpSpPr bwMode="auto">
                  <a:xfrm>
                    <a:off x="3408" y="912"/>
                    <a:ext cx="1584" cy="1551"/>
                    <a:chOff x="3360" y="1008"/>
                    <a:chExt cx="1584" cy="1551"/>
                  </a:xfrm>
                </p:grpSpPr>
                <p:pic>
                  <p:nvPicPr>
                    <p:cNvPr id="18463" name="Picture 18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24" cstate="print"/>
                    <a:srcRect r="73026"/>
                    <a:stretch>
                      <a:fillRect/>
                    </a:stretch>
                  </p:blipFill>
                  <p:spPr bwMode="auto">
                    <a:xfrm>
                      <a:off x="3360" y="1008"/>
                      <a:ext cx="768" cy="1551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8464" name="Picture 19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24" cstate="print"/>
                    <a:srcRect l="72498" r="-1158"/>
                    <a:stretch>
                      <a:fillRect/>
                    </a:stretch>
                  </p:blipFill>
                  <p:spPr bwMode="auto">
                    <a:xfrm>
                      <a:off x="4128" y="1008"/>
                      <a:ext cx="816" cy="1551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</p:grpSp>
              <p:pic>
                <p:nvPicPr>
                  <p:cNvPr id="18460" name="Picture 20"/>
                  <p:cNvPicPr>
                    <a:picLocks noChangeAspect="1" noChangeArrowheads="1"/>
                  </p:cNvPicPr>
                  <p:nvPr/>
                </p:nvPicPr>
                <p:blipFill>
                  <a:blip r:embed="rId25" cstate="print"/>
                  <a:srcRect/>
                  <a:stretch>
                    <a:fillRect/>
                  </a:stretch>
                </p:blipFill>
                <p:spPr bwMode="auto">
                  <a:xfrm>
                    <a:off x="3480" y="1872"/>
                    <a:ext cx="216" cy="16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18461" name="Picture 21"/>
                  <p:cNvPicPr>
                    <a:picLocks noChangeAspect="1" noChangeArrowheads="1"/>
                  </p:cNvPicPr>
                  <p:nvPr/>
                </p:nvPicPr>
                <p:blipFill>
                  <a:blip r:embed="rId26" cstate="print"/>
                  <a:srcRect/>
                  <a:stretch>
                    <a:fillRect/>
                  </a:stretch>
                </p:blipFill>
                <p:spPr bwMode="auto">
                  <a:xfrm>
                    <a:off x="3792" y="2160"/>
                    <a:ext cx="197" cy="17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18462" name="Picture 22"/>
                  <p:cNvPicPr>
                    <a:picLocks noChangeAspect="1" noChangeArrowheads="1"/>
                  </p:cNvPicPr>
                  <p:nvPr/>
                </p:nvPicPr>
                <p:blipFill>
                  <a:blip r:embed="rId27" cstate="print"/>
                  <a:srcRect/>
                  <a:stretch>
                    <a:fillRect/>
                  </a:stretch>
                </p:blipFill>
                <p:spPr bwMode="auto">
                  <a:xfrm>
                    <a:off x="3504" y="2160"/>
                    <a:ext cx="216" cy="187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</p:grpSp>
            <p:sp>
              <p:nvSpPr>
                <p:cNvPr id="18456" name="Rectangle 23"/>
                <p:cNvSpPr>
                  <a:spLocks noChangeArrowheads="1"/>
                </p:cNvSpPr>
                <p:nvPr/>
              </p:nvSpPr>
              <p:spPr bwMode="auto">
                <a:xfrm>
                  <a:off x="4032" y="2208"/>
                  <a:ext cx="96" cy="144"/>
                </a:xfrm>
                <a:prstGeom prst="rect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457" name="Rectangle 24"/>
                <p:cNvSpPr>
                  <a:spLocks noChangeArrowheads="1"/>
                </p:cNvSpPr>
                <p:nvPr/>
              </p:nvSpPr>
              <p:spPr bwMode="auto">
                <a:xfrm>
                  <a:off x="4320" y="1968"/>
                  <a:ext cx="96" cy="384"/>
                </a:xfrm>
                <a:prstGeom prst="rect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458" name="Rectangle 25"/>
                <p:cNvSpPr>
                  <a:spLocks noChangeArrowheads="1"/>
                </p:cNvSpPr>
                <p:nvPr/>
              </p:nvSpPr>
              <p:spPr bwMode="auto">
                <a:xfrm>
                  <a:off x="4320" y="1968"/>
                  <a:ext cx="528" cy="96"/>
                </a:xfrm>
                <a:prstGeom prst="rect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18454" name="Rectangle 26"/>
              <p:cNvSpPr>
                <a:spLocks noChangeArrowheads="1"/>
              </p:cNvSpPr>
              <p:nvPr/>
            </p:nvSpPr>
            <p:spPr bwMode="auto">
              <a:xfrm>
                <a:off x="4080" y="2112"/>
                <a:ext cx="144" cy="96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pic>
          <p:nvPicPr>
            <p:cNvPr id="18449" name="Picture 40" descr="TP_tmp.png"/>
            <p:cNvPicPr>
              <a:picLocks noChangeAspect="1"/>
            </p:cNvPicPr>
            <p:nvPr>
              <p:custDataLst>
                <p:tags r:id="rId14"/>
              </p:custDataLst>
            </p:nvPr>
          </p:nvPicPr>
          <p:blipFill>
            <a:blip r:embed="rId28" cstate="print"/>
            <a:srcRect/>
            <a:stretch>
              <a:fillRect/>
            </a:stretch>
          </p:blipFill>
          <p:spPr bwMode="auto">
            <a:xfrm>
              <a:off x="8534400" y="2193924"/>
              <a:ext cx="228600" cy="2833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7" name="Group 59"/>
          <p:cNvGrpSpPr/>
          <p:nvPr/>
        </p:nvGrpSpPr>
        <p:grpSpPr>
          <a:xfrm>
            <a:off x="6611155" y="2209800"/>
            <a:ext cx="1957588" cy="1752600"/>
            <a:chOff x="8610600" y="2057400"/>
            <a:chExt cx="2895600" cy="2286000"/>
          </a:xfrm>
        </p:grpSpPr>
        <p:grpSp>
          <p:nvGrpSpPr>
            <p:cNvPr id="8" name="Group 4"/>
            <p:cNvGrpSpPr>
              <a:grpSpLocks/>
            </p:cNvGrpSpPr>
            <p:nvPr/>
          </p:nvGrpSpPr>
          <p:grpSpPr bwMode="auto">
            <a:xfrm>
              <a:off x="9170988" y="2057400"/>
              <a:ext cx="2335212" cy="2286000"/>
              <a:chOff x="3984" y="2640"/>
              <a:chExt cx="1584" cy="1551"/>
            </a:xfrm>
          </p:grpSpPr>
          <p:grpSp>
            <p:nvGrpSpPr>
              <p:cNvPr id="9" name="Group 5"/>
              <p:cNvGrpSpPr>
                <a:grpSpLocks/>
              </p:cNvGrpSpPr>
              <p:nvPr/>
            </p:nvGrpSpPr>
            <p:grpSpPr bwMode="auto">
              <a:xfrm>
                <a:off x="3984" y="2640"/>
                <a:ext cx="1584" cy="1551"/>
                <a:chOff x="3360" y="1008"/>
                <a:chExt cx="1584" cy="1551"/>
              </a:xfrm>
            </p:grpSpPr>
            <p:pic>
              <p:nvPicPr>
                <p:cNvPr id="18472" name="Picture 6"/>
                <p:cNvPicPr>
                  <a:picLocks noChangeAspect="1" noChangeArrowheads="1"/>
                </p:cNvPicPr>
                <p:nvPr/>
              </p:nvPicPr>
              <p:blipFill>
                <a:blip r:embed="rId24" cstate="print"/>
                <a:srcRect r="73026"/>
                <a:stretch>
                  <a:fillRect/>
                </a:stretch>
              </p:blipFill>
              <p:spPr bwMode="auto">
                <a:xfrm>
                  <a:off x="3360" y="1008"/>
                  <a:ext cx="768" cy="155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8473" name="Picture 7"/>
                <p:cNvPicPr>
                  <a:picLocks noChangeAspect="1" noChangeArrowheads="1"/>
                </p:cNvPicPr>
                <p:nvPr/>
              </p:nvPicPr>
              <p:blipFill>
                <a:blip r:embed="rId24" cstate="print"/>
                <a:srcRect l="72498" r="-1158"/>
                <a:stretch>
                  <a:fillRect/>
                </a:stretch>
              </p:blipFill>
              <p:spPr bwMode="auto">
                <a:xfrm>
                  <a:off x="4128" y="1008"/>
                  <a:ext cx="816" cy="155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pic>
            <p:nvPicPr>
              <p:cNvPr id="18466" name="Picture 8"/>
              <p:cNvPicPr>
                <a:picLocks noChangeAspect="1" noChangeArrowheads="1"/>
              </p:cNvPicPr>
              <p:nvPr/>
            </p:nvPicPr>
            <p:blipFill>
              <a:blip r:embed="rId26" cstate="print"/>
              <a:srcRect/>
              <a:stretch>
                <a:fillRect/>
              </a:stretch>
            </p:blipFill>
            <p:spPr bwMode="auto">
              <a:xfrm>
                <a:off x="4224" y="3888"/>
                <a:ext cx="197" cy="17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8467" name="Picture 9"/>
              <p:cNvPicPr>
                <a:picLocks noChangeAspect="1" noChangeArrowheads="1"/>
              </p:cNvPicPr>
              <p:nvPr/>
            </p:nvPicPr>
            <p:blipFill>
              <a:blip r:embed="rId25" cstate="print"/>
              <a:srcRect/>
              <a:stretch>
                <a:fillRect/>
              </a:stretch>
            </p:blipFill>
            <p:spPr bwMode="auto">
              <a:xfrm>
                <a:off x="4056" y="3744"/>
                <a:ext cx="216" cy="16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8468" name="Rectangle 10"/>
              <p:cNvSpPr>
                <a:spLocks noChangeArrowheads="1"/>
              </p:cNvSpPr>
              <p:nvPr/>
            </p:nvSpPr>
            <p:spPr bwMode="auto">
              <a:xfrm>
                <a:off x="4128" y="3936"/>
                <a:ext cx="96" cy="144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469" name="Rectangle 11"/>
              <p:cNvSpPr>
                <a:spLocks noChangeArrowheads="1"/>
              </p:cNvSpPr>
              <p:nvPr/>
            </p:nvSpPr>
            <p:spPr bwMode="auto">
              <a:xfrm>
                <a:off x="4416" y="3936"/>
                <a:ext cx="96" cy="144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470" name="Rectangle 12"/>
              <p:cNvSpPr>
                <a:spLocks noChangeArrowheads="1"/>
              </p:cNvSpPr>
              <p:nvPr/>
            </p:nvSpPr>
            <p:spPr bwMode="auto">
              <a:xfrm>
                <a:off x="4560" y="3648"/>
                <a:ext cx="96" cy="384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471" name="Rectangle 13"/>
              <p:cNvSpPr>
                <a:spLocks noChangeArrowheads="1"/>
              </p:cNvSpPr>
              <p:nvPr/>
            </p:nvSpPr>
            <p:spPr bwMode="auto">
              <a:xfrm>
                <a:off x="4560" y="3648"/>
                <a:ext cx="528" cy="96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pic>
          <p:nvPicPr>
            <p:cNvPr id="43" name="Picture 42" descr="TP_tmp.png"/>
            <p:cNvPicPr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29" cstate="print"/>
            <a:srcRect/>
            <a:stretch>
              <a:fillRect/>
            </a:stretch>
          </p:blipFill>
          <p:spPr bwMode="auto">
            <a:xfrm>
              <a:off x="8610600" y="2895600"/>
              <a:ext cx="381000" cy="4354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45" name="Picture 44" descr="TP_tmp.png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3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885607" y="2806700"/>
            <a:ext cx="1276687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" name="Picture 46" descr="TP_tmp.png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3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991807" y="3168650"/>
            <a:ext cx="974314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" name="Text Box 28"/>
          <p:cNvSpPr txBox="1">
            <a:spLocks noChangeArrowheads="1"/>
          </p:cNvSpPr>
          <p:nvPr/>
        </p:nvSpPr>
        <p:spPr bwMode="auto">
          <a:xfrm>
            <a:off x="4038600" y="6519446"/>
            <a:ext cx="51054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600" dirty="0" smtClean="0">
                <a:solidFill>
                  <a:srgbClr val="CC0000"/>
                </a:solidFill>
                <a:latin typeface="Calibri" pitchFamily="34" charset="0"/>
              </a:rPr>
              <a:t>[Demo: approximate Q-learning </a:t>
            </a:r>
            <a:r>
              <a:rPr lang="en-US" sz="1600" dirty="0" err="1" smtClean="0">
                <a:solidFill>
                  <a:srgbClr val="CC0000"/>
                </a:solidFill>
                <a:latin typeface="Calibri" pitchFamily="34" charset="0"/>
              </a:rPr>
              <a:t>pacman</a:t>
            </a:r>
            <a:r>
              <a:rPr lang="en-US" sz="1600" dirty="0" smtClean="0">
                <a:solidFill>
                  <a:srgbClr val="CC0000"/>
                </a:solidFill>
                <a:latin typeface="Calibri" pitchFamily="34" charset="0"/>
              </a:rPr>
              <a:t> (L11D10)]</a:t>
            </a:r>
            <a:endParaRPr lang="en-US" sz="1600" dirty="0">
              <a:solidFill>
                <a:srgbClr val="CC0000"/>
              </a:solidFill>
              <a:latin typeface="Calibri" pitchFamily="34" charset="0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228600" y="2057400"/>
            <a:ext cx="4514850" cy="2057400"/>
          </a:xfrm>
          <a:prstGeom prst="round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ounded Rectangle 51"/>
          <p:cNvSpPr/>
          <p:nvPr/>
        </p:nvSpPr>
        <p:spPr>
          <a:xfrm>
            <a:off x="6515100" y="2057400"/>
            <a:ext cx="2228850" cy="2057400"/>
          </a:xfrm>
          <a:prstGeom prst="round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2" name="Picture 61" descr="txp_fig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32" cstate="print"/>
          <a:stretch>
            <a:fillRect/>
          </a:stretch>
        </p:blipFill>
        <p:spPr bwMode="auto">
          <a:xfrm>
            <a:off x="1714496" y="4244263"/>
            <a:ext cx="2095504" cy="251538"/>
          </a:xfrm>
          <a:prstGeom prst="rect">
            <a:avLst/>
          </a:prstGeom>
          <a:noFill/>
          <a:ln/>
          <a:effectLst/>
        </p:spPr>
      </p:pic>
      <p:pic>
        <p:nvPicPr>
          <p:cNvPr id="59" name="Picture 58" descr="txp_fig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33" cstate="print"/>
          <a:stretch>
            <a:fillRect/>
          </a:stretch>
        </p:blipFill>
        <p:spPr bwMode="auto">
          <a:xfrm>
            <a:off x="7118965" y="4218526"/>
            <a:ext cx="1186835" cy="277274"/>
          </a:xfrm>
          <a:prstGeom prst="rect">
            <a:avLst/>
          </a:prstGeom>
          <a:noFill/>
          <a:ln/>
          <a:effectLst/>
        </p:spPr>
      </p:pic>
      <p:sp>
        <p:nvSpPr>
          <p:cNvPr id="63" name="Right Arrow 62"/>
          <p:cNvSpPr/>
          <p:nvPr/>
        </p:nvSpPr>
        <p:spPr>
          <a:xfrm>
            <a:off x="3594838" y="5410200"/>
            <a:ext cx="759278" cy="533400"/>
          </a:xfrm>
          <a:prstGeom prst="rightArrow">
            <a:avLst>
              <a:gd name="adj1" fmla="val 50000"/>
              <a:gd name="adj2" fmla="val 37912"/>
            </a:avLst>
          </a:prstGeom>
          <a:solidFill>
            <a:srgbClr val="CCECFF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ounded Rectangle 65"/>
          <p:cNvSpPr/>
          <p:nvPr/>
        </p:nvSpPr>
        <p:spPr>
          <a:xfrm>
            <a:off x="990600" y="5257800"/>
            <a:ext cx="7467600" cy="914400"/>
          </a:xfrm>
          <a:prstGeom prst="round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Slide Number Placeholder 4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30</a:t>
            </a:fld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4732621" y="0"/>
            <a:ext cx="4411379" cy="1093919"/>
            <a:chOff x="4732621" y="0"/>
            <a:chExt cx="4411380" cy="1093919"/>
          </a:xfrm>
        </p:grpSpPr>
        <p:pic>
          <p:nvPicPr>
            <p:cNvPr id="70659" name="Picture 3"/>
            <p:cNvPicPr>
              <a:picLocks noChangeAspect="1" noChangeArrowheads="1"/>
            </p:cNvPicPr>
            <p:nvPr/>
          </p:nvPicPr>
          <p:blipFill>
            <a:blip r:embed="rId34" cstate="print"/>
            <a:srcRect/>
            <a:stretch>
              <a:fillRect/>
            </a:stretch>
          </p:blipFill>
          <p:spPr bwMode="auto">
            <a:xfrm>
              <a:off x="4814777" y="0"/>
              <a:ext cx="4329224" cy="1066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0" name="Rectangle 49"/>
            <p:cNvSpPr/>
            <p:nvPr/>
          </p:nvSpPr>
          <p:spPr>
            <a:xfrm>
              <a:off x="4732621" y="18353"/>
              <a:ext cx="4258979" cy="1075566"/>
            </a:xfrm>
            <a:prstGeom prst="rect">
              <a:avLst/>
            </a:prstGeom>
            <a:noFill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endParaRPr lang="en-US" dirty="0"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00160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4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4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4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51" grpId="0" animBg="1"/>
      <p:bldP spid="52" grpId="0" animBg="1"/>
      <p:bldP spid="63" grpId="0" animBg="1"/>
      <p:bldP spid="6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66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Demo </a:t>
            </a:r>
            <a:r>
              <a:rPr lang="en-US" dirty="0" smtClean="0"/>
              <a:t>Approximate Q-Learning -- Pacman</a:t>
            </a:r>
            <a:endParaRPr lang="en-US" dirty="0"/>
          </a:p>
        </p:txBody>
      </p:sp>
      <p:pic>
        <p:nvPicPr>
          <p:cNvPr id="5" name="Approximate-Qlearning--pacma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457200" y="1143000"/>
            <a:ext cx="8305800" cy="51816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693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Q-Learning and Least Squares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1062" y="1295800"/>
            <a:ext cx="7378304" cy="4961724"/>
          </a:xfrm>
          <a:prstGeom prst="rect">
            <a:avLst/>
          </a:prstGeom>
          <a:noFill/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418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Line 3"/>
          <p:cNvSpPr>
            <a:spLocks noChangeShapeType="1"/>
          </p:cNvSpPr>
          <p:nvPr/>
        </p:nvSpPr>
        <p:spPr bwMode="auto">
          <a:xfrm flipV="1">
            <a:off x="1048941" y="2198687"/>
            <a:ext cx="2836069" cy="1531938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60" name="Line 4"/>
          <p:cNvSpPr>
            <a:spLocks noChangeShapeType="1"/>
          </p:cNvSpPr>
          <p:nvPr/>
        </p:nvSpPr>
        <p:spPr bwMode="auto">
          <a:xfrm>
            <a:off x="1048941" y="4419601"/>
            <a:ext cx="2822972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61" name="Line 5"/>
          <p:cNvSpPr>
            <a:spLocks noChangeShapeType="1"/>
          </p:cNvSpPr>
          <p:nvPr/>
        </p:nvSpPr>
        <p:spPr bwMode="auto">
          <a:xfrm flipV="1">
            <a:off x="1048942" y="1676400"/>
            <a:ext cx="1190" cy="27432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62" name="Line 6"/>
          <p:cNvSpPr>
            <a:spLocks noChangeShapeType="1"/>
          </p:cNvSpPr>
          <p:nvPr/>
        </p:nvSpPr>
        <p:spPr bwMode="auto">
          <a:xfrm flipV="1">
            <a:off x="1048942" y="4378326"/>
            <a:ext cx="1190" cy="4127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63" name="Rectangle 7"/>
          <p:cNvSpPr>
            <a:spLocks noChangeArrowheads="1"/>
          </p:cNvSpPr>
          <p:nvPr/>
        </p:nvSpPr>
        <p:spPr bwMode="auto">
          <a:xfrm>
            <a:off x="1036297" y="4443412"/>
            <a:ext cx="70533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Helvetica" pitchFamily="34" charset="0"/>
                <a:cs typeface="Arial" charset="0"/>
              </a:rPr>
              <a:t>0</a:t>
            </a:r>
            <a:endParaRPr lang="en-US" sz="2400">
              <a:cs typeface="Arial" charset="0"/>
            </a:endParaRPr>
          </a:p>
        </p:txBody>
      </p:sp>
      <p:sp>
        <p:nvSpPr>
          <p:cNvPr id="19465" name="Rectangle 9"/>
          <p:cNvSpPr>
            <a:spLocks noChangeArrowheads="1"/>
          </p:cNvSpPr>
          <p:nvPr/>
        </p:nvSpPr>
        <p:spPr bwMode="auto">
          <a:xfrm>
            <a:off x="3820430" y="4443412"/>
            <a:ext cx="141065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Helvetica" pitchFamily="34" charset="0"/>
                <a:cs typeface="Arial" charset="0"/>
              </a:rPr>
              <a:t>20</a:t>
            </a:r>
            <a:endParaRPr lang="en-US" sz="2400">
              <a:cs typeface="Arial" charset="0"/>
            </a:endParaRPr>
          </a:p>
        </p:txBody>
      </p:sp>
      <p:sp>
        <p:nvSpPr>
          <p:cNvPr id="19466" name="Line 10"/>
          <p:cNvSpPr>
            <a:spLocks noChangeShapeType="1"/>
          </p:cNvSpPr>
          <p:nvPr/>
        </p:nvSpPr>
        <p:spPr bwMode="auto">
          <a:xfrm>
            <a:off x="1048941" y="4419601"/>
            <a:ext cx="25003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67" name="Rectangle 11"/>
          <p:cNvSpPr>
            <a:spLocks noChangeArrowheads="1"/>
          </p:cNvSpPr>
          <p:nvPr/>
        </p:nvSpPr>
        <p:spPr bwMode="auto">
          <a:xfrm>
            <a:off x="983909" y="4352926"/>
            <a:ext cx="70533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Helvetica" pitchFamily="34" charset="0"/>
                <a:cs typeface="Arial" charset="0"/>
              </a:rPr>
              <a:t>0</a:t>
            </a:r>
            <a:endParaRPr lang="en-US" sz="2400">
              <a:cs typeface="Arial" charset="0"/>
            </a:endParaRPr>
          </a:p>
        </p:txBody>
      </p:sp>
      <p:sp>
        <p:nvSpPr>
          <p:cNvPr id="19468" name="Line 12"/>
          <p:cNvSpPr>
            <a:spLocks noChangeShapeType="1"/>
          </p:cNvSpPr>
          <p:nvPr/>
        </p:nvSpPr>
        <p:spPr bwMode="auto">
          <a:xfrm>
            <a:off x="1048941" y="3048001"/>
            <a:ext cx="25003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69" name="Rectangle 13"/>
          <p:cNvSpPr>
            <a:spLocks noChangeArrowheads="1"/>
          </p:cNvSpPr>
          <p:nvPr/>
        </p:nvSpPr>
        <p:spPr bwMode="auto">
          <a:xfrm>
            <a:off x="880389" y="2975770"/>
            <a:ext cx="141065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000" dirty="0">
                <a:solidFill>
                  <a:srgbClr val="000000"/>
                </a:solidFill>
                <a:latin typeface="Helvetica" pitchFamily="34" charset="0"/>
                <a:cs typeface="Arial" charset="0"/>
              </a:rPr>
              <a:t>20</a:t>
            </a:r>
            <a:endParaRPr lang="en-US" sz="2400" dirty="0">
              <a:cs typeface="Arial" charset="0"/>
            </a:endParaRPr>
          </a:p>
        </p:txBody>
      </p:sp>
      <p:sp>
        <p:nvSpPr>
          <p:cNvPr id="19470" name="Line 14"/>
          <p:cNvSpPr>
            <a:spLocks noChangeShapeType="1"/>
          </p:cNvSpPr>
          <p:nvPr/>
        </p:nvSpPr>
        <p:spPr bwMode="auto">
          <a:xfrm>
            <a:off x="1048941" y="1676401"/>
            <a:ext cx="25003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71" name="Rectangle 15"/>
          <p:cNvSpPr>
            <a:spLocks noChangeArrowheads="1"/>
          </p:cNvSpPr>
          <p:nvPr/>
        </p:nvSpPr>
        <p:spPr bwMode="auto">
          <a:xfrm>
            <a:off x="926021" y="1612900"/>
            <a:ext cx="141065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Helvetica" pitchFamily="34" charset="0"/>
                <a:cs typeface="Arial" charset="0"/>
              </a:rPr>
              <a:t>40</a:t>
            </a:r>
            <a:endParaRPr lang="en-US" sz="2400">
              <a:cs typeface="Arial" charset="0"/>
            </a:endParaRPr>
          </a:p>
        </p:txBody>
      </p:sp>
      <p:sp>
        <p:nvSpPr>
          <p:cNvPr id="19472" name="Oval 16"/>
          <p:cNvSpPr>
            <a:spLocks noChangeArrowheads="1"/>
          </p:cNvSpPr>
          <p:nvPr/>
        </p:nvSpPr>
        <p:spPr bwMode="auto">
          <a:xfrm>
            <a:off x="1158479" y="3633788"/>
            <a:ext cx="58340" cy="73025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73" name="Oval 17"/>
          <p:cNvSpPr>
            <a:spLocks noChangeArrowheads="1"/>
          </p:cNvSpPr>
          <p:nvPr/>
        </p:nvSpPr>
        <p:spPr bwMode="auto">
          <a:xfrm>
            <a:off x="1158479" y="3633788"/>
            <a:ext cx="58340" cy="73025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74" name="Oval 18"/>
          <p:cNvSpPr>
            <a:spLocks noChangeArrowheads="1"/>
          </p:cNvSpPr>
          <p:nvPr/>
        </p:nvSpPr>
        <p:spPr bwMode="auto">
          <a:xfrm>
            <a:off x="1302544" y="3208338"/>
            <a:ext cx="58341" cy="73025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75" name="Oval 19"/>
          <p:cNvSpPr>
            <a:spLocks noChangeArrowheads="1"/>
          </p:cNvSpPr>
          <p:nvPr/>
        </p:nvSpPr>
        <p:spPr bwMode="auto">
          <a:xfrm>
            <a:off x="1302544" y="3208338"/>
            <a:ext cx="58341" cy="73025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76" name="Oval 20"/>
          <p:cNvSpPr>
            <a:spLocks noChangeArrowheads="1"/>
          </p:cNvSpPr>
          <p:nvPr/>
        </p:nvSpPr>
        <p:spPr bwMode="auto">
          <a:xfrm>
            <a:off x="1444229" y="3586162"/>
            <a:ext cx="59531" cy="71438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77" name="Oval 21"/>
          <p:cNvSpPr>
            <a:spLocks noChangeArrowheads="1"/>
          </p:cNvSpPr>
          <p:nvPr/>
        </p:nvSpPr>
        <p:spPr bwMode="auto">
          <a:xfrm>
            <a:off x="1444229" y="3586162"/>
            <a:ext cx="59531" cy="71438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78" name="Oval 22"/>
          <p:cNvSpPr>
            <a:spLocks noChangeArrowheads="1"/>
          </p:cNvSpPr>
          <p:nvPr/>
        </p:nvSpPr>
        <p:spPr bwMode="auto">
          <a:xfrm>
            <a:off x="1581151" y="3641726"/>
            <a:ext cx="59531" cy="73025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79" name="Oval 23"/>
          <p:cNvSpPr>
            <a:spLocks noChangeArrowheads="1"/>
          </p:cNvSpPr>
          <p:nvPr/>
        </p:nvSpPr>
        <p:spPr bwMode="auto">
          <a:xfrm>
            <a:off x="1581151" y="3641726"/>
            <a:ext cx="59531" cy="73025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80" name="Oval 24"/>
          <p:cNvSpPr>
            <a:spLocks noChangeArrowheads="1"/>
          </p:cNvSpPr>
          <p:nvPr/>
        </p:nvSpPr>
        <p:spPr bwMode="auto">
          <a:xfrm>
            <a:off x="1725216" y="3441701"/>
            <a:ext cx="57150" cy="71437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81" name="Oval 25"/>
          <p:cNvSpPr>
            <a:spLocks noChangeArrowheads="1"/>
          </p:cNvSpPr>
          <p:nvPr/>
        </p:nvSpPr>
        <p:spPr bwMode="auto">
          <a:xfrm>
            <a:off x="1725216" y="3441701"/>
            <a:ext cx="57150" cy="71437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82" name="Oval 26"/>
          <p:cNvSpPr>
            <a:spLocks noChangeArrowheads="1"/>
          </p:cNvSpPr>
          <p:nvPr/>
        </p:nvSpPr>
        <p:spPr bwMode="auto">
          <a:xfrm>
            <a:off x="1868092" y="3232151"/>
            <a:ext cx="58340" cy="73025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83" name="Oval 27"/>
          <p:cNvSpPr>
            <a:spLocks noChangeArrowheads="1"/>
          </p:cNvSpPr>
          <p:nvPr/>
        </p:nvSpPr>
        <p:spPr bwMode="auto">
          <a:xfrm>
            <a:off x="1868092" y="3232151"/>
            <a:ext cx="58340" cy="73025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84" name="Oval 28"/>
          <p:cNvSpPr>
            <a:spLocks noChangeArrowheads="1"/>
          </p:cNvSpPr>
          <p:nvPr/>
        </p:nvSpPr>
        <p:spPr bwMode="auto">
          <a:xfrm>
            <a:off x="2005013" y="3040063"/>
            <a:ext cx="58341" cy="73025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85" name="Oval 29"/>
          <p:cNvSpPr>
            <a:spLocks noChangeArrowheads="1"/>
          </p:cNvSpPr>
          <p:nvPr/>
        </p:nvSpPr>
        <p:spPr bwMode="auto">
          <a:xfrm>
            <a:off x="2005013" y="3040063"/>
            <a:ext cx="58341" cy="73025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86" name="Oval 30"/>
          <p:cNvSpPr>
            <a:spLocks noChangeArrowheads="1"/>
          </p:cNvSpPr>
          <p:nvPr/>
        </p:nvSpPr>
        <p:spPr bwMode="auto">
          <a:xfrm>
            <a:off x="2147888" y="3232151"/>
            <a:ext cx="58341" cy="73025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87" name="Oval 31"/>
          <p:cNvSpPr>
            <a:spLocks noChangeArrowheads="1"/>
          </p:cNvSpPr>
          <p:nvPr/>
        </p:nvSpPr>
        <p:spPr bwMode="auto">
          <a:xfrm>
            <a:off x="2147888" y="3232151"/>
            <a:ext cx="58341" cy="73025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88" name="Oval 32"/>
          <p:cNvSpPr>
            <a:spLocks noChangeArrowheads="1"/>
          </p:cNvSpPr>
          <p:nvPr/>
        </p:nvSpPr>
        <p:spPr bwMode="auto">
          <a:xfrm>
            <a:off x="2290763" y="2774951"/>
            <a:ext cx="58341" cy="73025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89" name="Oval 33"/>
          <p:cNvSpPr>
            <a:spLocks noChangeArrowheads="1"/>
          </p:cNvSpPr>
          <p:nvPr/>
        </p:nvSpPr>
        <p:spPr bwMode="auto">
          <a:xfrm>
            <a:off x="2290763" y="2774951"/>
            <a:ext cx="58341" cy="73025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90" name="Oval 34"/>
          <p:cNvSpPr>
            <a:spLocks noChangeArrowheads="1"/>
          </p:cNvSpPr>
          <p:nvPr/>
        </p:nvSpPr>
        <p:spPr bwMode="auto">
          <a:xfrm>
            <a:off x="2433638" y="3016251"/>
            <a:ext cx="58341" cy="71437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91" name="Oval 35"/>
          <p:cNvSpPr>
            <a:spLocks noChangeArrowheads="1"/>
          </p:cNvSpPr>
          <p:nvPr/>
        </p:nvSpPr>
        <p:spPr bwMode="auto">
          <a:xfrm>
            <a:off x="2433638" y="3016251"/>
            <a:ext cx="58341" cy="71437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92" name="Oval 36"/>
          <p:cNvSpPr>
            <a:spLocks noChangeArrowheads="1"/>
          </p:cNvSpPr>
          <p:nvPr/>
        </p:nvSpPr>
        <p:spPr bwMode="auto">
          <a:xfrm>
            <a:off x="2570560" y="2840037"/>
            <a:ext cx="58340" cy="71438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93" name="Oval 37"/>
          <p:cNvSpPr>
            <a:spLocks noChangeArrowheads="1"/>
          </p:cNvSpPr>
          <p:nvPr/>
        </p:nvSpPr>
        <p:spPr bwMode="auto">
          <a:xfrm>
            <a:off x="2570560" y="2840037"/>
            <a:ext cx="58340" cy="71438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94" name="Oval 38"/>
          <p:cNvSpPr>
            <a:spLocks noChangeArrowheads="1"/>
          </p:cNvSpPr>
          <p:nvPr/>
        </p:nvSpPr>
        <p:spPr bwMode="auto">
          <a:xfrm>
            <a:off x="2714625" y="2959101"/>
            <a:ext cx="57150" cy="73025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95" name="Oval 39"/>
          <p:cNvSpPr>
            <a:spLocks noChangeArrowheads="1"/>
          </p:cNvSpPr>
          <p:nvPr/>
        </p:nvSpPr>
        <p:spPr bwMode="auto">
          <a:xfrm>
            <a:off x="2714625" y="2959101"/>
            <a:ext cx="57150" cy="73025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96" name="Oval 40"/>
          <p:cNvSpPr>
            <a:spLocks noChangeArrowheads="1"/>
          </p:cNvSpPr>
          <p:nvPr/>
        </p:nvSpPr>
        <p:spPr bwMode="auto">
          <a:xfrm>
            <a:off x="2856310" y="2606676"/>
            <a:ext cx="59531" cy="73025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97" name="Oval 41"/>
          <p:cNvSpPr>
            <a:spLocks noChangeArrowheads="1"/>
          </p:cNvSpPr>
          <p:nvPr/>
        </p:nvSpPr>
        <p:spPr bwMode="auto">
          <a:xfrm>
            <a:off x="2856310" y="2606676"/>
            <a:ext cx="59531" cy="73025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98" name="Oval 42"/>
          <p:cNvSpPr>
            <a:spLocks noChangeArrowheads="1"/>
          </p:cNvSpPr>
          <p:nvPr/>
        </p:nvSpPr>
        <p:spPr bwMode="auto">
          <a:xfrm>
            <a:off x="2993232" y="2895601"/>
            <a:ext cx="59531" cy="73025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99" name="Oval 43"/>
          <p:cNvSpPr>
            <a:spLocks noChangeArrowheads="1"/>
          </p:cNvSpPr>
          <p:nvPr/>
        </p:nvSpPr>
        <p:spPr bwMode="auto">
          <a:xfrm>
            <a:off x="2993232" y="2895601"/>
            <a:ext cx="59531" cy="73025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500" name="Oval 44"/>
          <p:cNvSpPr>
            <a:spLocks noChangeArrowheads="1"/>
          </p:cNvSpPr>
          <p:nvPr/>
        </p:nvSpPr>
        <p:spPr bwMode="auto">
          <a:xfrm>
            <a:off x="3136106" y="2574926"/>
            <a:ext cx="58341" cy="71437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501" name="Oval 45"/>
          <p:cNvSpPr>
            <a:spLocks noChangeArrowheads="1"/>
          </p:cNvSpPr>
          <p:nvPr/>
        </p:nvSpPr>
        <p:spPr bwMode="auto">
          <a:xfrm>
            <a:off x="3136106" y="2574926"/>
            <a:ext cx="58341" cy="71437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502" name="Oval 46"/>
          <p:cNvSpPr>
            <a:spLocks noChangeArrowheads="1"/>
          </p:cNvSpPr>
          <p:nvPr/>
        </p:nvSpPr>
        <p:spPr bwMode="auto">
          <a:xfrm>
            <a:off x="3280173" y="2501901"/>
            <a:ext cx="58340" cy="73025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503" name="Oval 47"/>
          <p:cNvSpPr>
            <a:spLocks noChangeArrowheads="1"/>
          </p:cNvSpPr>
          <p:nvPr/>
        </p:nvSpPr>
        <p:spPr bwMode="auto">
          <a:xfrm>
            <a:off x="3280173" y="2501901"/>
            <a:ext cx="58340" cy="73025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504" name="Oval 48"/>
          <p:cNvSpPr>
            <a:spLocks noChangeArrowheads="1"/>
          </p:cNvSpPr>
          <p:nvPr/>
        </p:nvSpPr>
        <p:spPr bwMode="auto">
          <a:xfrm>
            <a:off x="3415904" y="2462213"/>
            <a:ext cx="58340" cy="73025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505" name="Oval 49"/>
          <p:cNvSpPr>
            <a:spLocks noChangeArrowheads="1"/>
          </p:cNvSpPr>
          <p:nvPr/>
        </p:nvSpPr>
        <p:spPr bwMode="auto">
          <a:xfrm>
            <a:off x="3415904" y="2462213"/>
            <a:ext cx="58340" cy="73025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506" name="Oval 50"/>
          <p:cNvSpPr>
            <a:spLocks noChangeArrowheads="1"/>
          </p:cNvSpPr>
          <p:nvPr/>
        </p:nvSpPr>
        <p:spPr bwMode="auto">
          <a:xfrm>
            <a:off x="3558779" y="2230437"/>
            <a:ext cx="59531" cy="71438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507" name="Oval 51"/>
          <p:cNvSpPr>
            <a:spLocks noChangeArrowheads="1"/>
          </p:cNvSpPr>
          <p:nvPr/>
        </p:nvSpPr>
        <p:spPr bwMode="auto">
          <a:xfrm>
            <a:off x="3558779" y="2230437"/>
            <a:ext cx="59531" cy="71438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508" name="Oval 52"/>
          <p:cNvSpPr>
            <a:spLocks noChangeArrowheads="1"/>
          </p:cNvSpPr>
          <p:nvPr/>
        </p:nvSpPr>
        <p:spPr bwMode="auto">
          <a:xfrm>
            <a:off x="3702844" y="2486026"/>
            <a:ext cx="58341" cy="73025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509" name="Oval 53"/>
          <p:cNvSpPr>
            <a:spLocks noChangeArrowheads="1"/>
          </p:cNvSpPr>
          <p:nvPr/>
        </p:nvSpPr>
        <p:spPr bwMode="auto">
          <a:xfrm>
            <a:off x="3702844" y="2486026"/>
            <a:ext cx="58341" cy="73025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510" name="Oval 54"/>
          <p:cNvSpPr>
            <a:spLocks noChangeArrowheads="1"/>
          </p:cNvSpPr>
          <p:nvPr/>
        </p:nvSpPr>
        <p:spPr bwMode="auto">
          <a:xfrm>
            <a:off x="3845719" y="1862137"/>
            <a:ext cx="58341" cy="71438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511" name="Oval 55"/>
          <p:cNvSpPr>
            <a:spLocks noChangeArrowheads="1"/>
          </p:cNvSpPr>
          <p:nvPr/>
        </p:nvSpPr>
        <p:spPr bwMode="auto">
          <a:xfrm>
            <a:off x="3845719" y="1862137"/>
            <a:ext cx="58341" cy="71438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0176" name="Line 528"/>
          <p:cNvSpPr>
            <a:spLocks noChangeShapeType="1"/>
          </p:cNvSpPr>
          <p:nvPr/>
        </p:nvSpPr>
        <p:spPr bwMode="auto">
          <a:xfrm flipV="1">
            <a:off x="2769394" y="2795588"/>
            <a:ext cx="0" cy="1624013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grpSp>
        <p:nvGrpSpPr>
          <p:cNvPr id="2" name="Group 529"/>
          <p:cNvGrpSpPr>
            <a:grpSpLocks/>
          </p:cNvGrpSpPr>
          <p:nvPr/>
        </p:nvGrpSpPr>
        <p:grpSpPr bwMode="auto">
          <a:xfrm>
            <a:off x="774442" y="2823483"/>
            <a:ext cx="3090981" cy="327"/>
            <a:chOff x="211" y="1754"/>
            <a:chExt cx="1577" cy="327"/>
          </a:xfrm>
        </p:grpSpPr>
        <p:sp>
          <p:nvSpPr>
            <p:cNvPr id="19798" name="Line 530"/>
            <p:cNvSpPr>
              <a:spLocks noChangeShapeType="1"/>
            </p:cNvSpPr>
            <p:nvPr/>
          </p:nvSpPr>
          <p:spPr bwMode="auto">
            <a:xfrm flipH="1">
              <a:off x="348" y="1956"/>
              <a:ext cx="144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9799" name="Oval 531"/>
            <p:cNvSpPr>
              <a:spLocks noChangeArrowheads="1"/>
            </p:cNvSpPr>
            <p:nvPr/>
          </p:nvSpPr>
          <p:spPr bwMode="auto">
            <a:xfrm>
              <a:off x="211" y="1754"/>
              <a:ext cx="245" cy="327"/>
            </a:xfrm>
            <a:prstGeom prst="ellipse">
              <a:avLst/>
            </a:prstGeom>
            <a:solidFill>
              <a:schemeClr val="tx1"/>
            </a:solidFill>
            <a:ln w="2857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square"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3" name="Group 544"/>
          <p:cNvGrpSpPr/>
          <p:nvPr/>
        </p:nvGrpSpPr>
        <p:grpSpPr>
          <a:xfrm>
            <a:off x="4062625" y="1639094"/>
            <a:ext cx="4419600" cy="3748088"/>
            <a:chOff x="4308475" y="1228725"/>
            <a:chExt cx="4143378" cy="3748088"/>
          </a:xfrm>
        </p:grpSpPr>
        <p:sp>
          <p:nvSpPr>
            <p:cNvPr id="19458" name="Oval 2"/>
            <p:cNvSpPr>
              <a:spLocks noChangeArrowheads="1"/>
            </p:cNvSpPr>
            <p:nvPr/>
          </p:nvSpPr>
          <p:spPr bwMode="auto">
            <a:xfrm>
              <a:off x="6772275" y="2627313"/>
              <a:ext cx="85725" cy="85725"/>
            </a:xfrm>
            <a:prstGeom prst="ellips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464" name="Line 8"/>
            <p:cNvSpPr>
              <a:spLocks noChangeShapeType="1"/>
            </p:cNvSpPr>
            <p:nvPr/>
          </p:nvSpPr>
          <p:spPr bwMode="auto">
            <a:xfrm flipV="1">
              <a:off x="4308475" y="4338638"/>
              <a:ext cx="1588" cy="4127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4" name="Group 56"/>
            <p:cNvGrpSpPr>
              <a:grpSpLocks/>
            </p:cNvGrpSpPr>
            <p:nvPr/>
          </p:nvGrpSpPr>
          <p:grpSpPr bwMode="auto">
            <a:xfrm>
              <a:off x="5151439" y="1228725"/>
              <a:ext cx="3300414" cy="3748088"/>
              <a:chOff x="2381" y="1789"/>
              <a:chExt cx="2079" cy="2361"/>
            </a:xfrm>
          </p:grpSpPr>
          <p:sp>
            <p:nvSpPr>
              <p:cNvPr id="19800" name="Freeform 57"/>
              <p:cNvSpPr>
                <a:spLocks/>
              </p:cNvSpPr>
              <p:nvPr/>
            </p:nvSpPr>
            <p:spPr bwMode="auto">
              <a:xfrm>
                <a:off x="3546" y="1789"/>
                <a:ext cx="789" cy="1649"/>
              </a:xfrm>
              <a:custGeom>
                <a:avLst/>
                <a:gdLst>
                  <a:gd name="T0" fmla="*/ 789 w 789"/>
                  <a:gd name="T1" fmla="*/ 1649 h 1649"/>
                  <a:gd name="T2" fmla="*/ 789 w 789"/>
                  <a:gd name="T3" fmla="*/ 515 h 1649"/>
                  <a:gd name="T4" fmla="*/ 0 w 789"/>
                  <a:gd name="T5" fmla="*/ 0 h 1649"/>
                  <a:gd name="T6" fmla="*/ 0 w 789"/>
                  <a:gd name="T7" fmla="*/ 1133 h 1649"/>
                  <a:gd name="T8" fmla="*/ 789 w 789"/>
                  <a:gd name="T9" fmla="*/ 1649 h 164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89"/>
                  <a:gd name="T16" fmla="*/ 0 h 1649"/>
                  <a:gd name="T17" fmla="*/ 789 w 789"/>
                  <a:gd name="T18" fmla="*/ 1649 h 164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89" h="1649">
                    <a:moveTo>
                      <a:pt x="789" y="1649"/>
                    </a:moveTo>
                    <a:lnTo>
                      <a:pt x="789" y="515"/>
                    </a:lnTo>
                    <a:lnTo>
                      <a:pt x="0" y="0"/>
                    </a:lnTo>
                    <a:lnTo>
                      <a:pt x="0" y="1133"/>
                    </a:lnTo>
                    <a:lnTo>
                      <a:pt x="789" y="164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01" name="Freeform 58"/>
              <p:cNvSpPr>
                <a:spLocks/>
              </p:cNvSpPr>
              <p:nvPr/>
            </p:nvSpPr>
            <p:spPr bwMode="auto">
              <a:xfrm>
                <a:off x="3546" y="1789"/>
                <a:ext cx="789" cy="1649"/>
              </a:xfrm>
              <a:custGeom>
                <a:avLst/>
                <a:gdLst>
                  <a:gd name="T0" fmla="*/ 789 w 789"/>
                  <a:gd name="T1" fmla="*/ 1649 h 1649"/>
                  <a:gd name="T2" fmla="*/ 789 w 789"/>
                  <a:gd name="T3" fmla="*/ 515 h 1649"/>
                  <a:gd name="T4" fmla="*/ 0 w 789"/>
                  <a:gd name="T5" fmla="*/ 0 h 1649"/>
                  <a:gd name="T6" fmla="*/ 0 w 789"/>
                  <a:gd name="T7" fmla="*/ 1133 h 1649"/>
                  <a:gd name="T8" fmla="*/ 789 w 789"/>
                  <a:gd name="T9" fmla="*/ 1649 h 164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89"/>
                  <a:gd name="T16" fmla="*/ 0 h 1649"/>
                  <a:gd name="T17" fmla="*/ 789 w 789"/>
                  <a:gd name="T18" fmla="*/ 1649 h 164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89" h="1649">
                    <a:moveTo>
                      <a:pt x="789" y="1649"/>
                    </a:moveTo>
                    <a:lnTo>
                      <a:pt x="789" y="515"/>
                    </a:lnTo>
                    <a:lnTo>
                      <a:pt x="0" y="0"/>
                    </a:lnTo>
                    <a:lnTo>
                      <a:pt x="0" y="1133"/>
                    </a:lnTo>
                    <a:lnTo>
                      <a:pt x="789" y="1649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02" name="Freeform 59"/>
              <p:cNvSpPr>
                <a:spLocks/>
              </p:cNvSpPr>
              <p:nvPr/>
            </p:nvSpPr>
            <p:spPr bwMode="auto">
              <a:xfrm>
                <a:off x="2511" y="2922"/>
                <a:ext cx="1824" cy="917"/>
              </a:xfrm>
              <a:custGeom>
                <a:avLst/>
                <a:gdLst>
                  <a:gd name="T0" fmla="*/ 790 w 1824"/>
                  <a:gd name="T1" fmla="*/ 917 h 917"/>
                  <a:gd name="T2" fmla="*/ 0 w 1824"/>
                  <a:gd name="T3" fmla="*/ 396 h 917"/>
                  <a:gd name="T4" fmla="*/ 1035 w 1824"/>
                  <a:gd name="T5" fmla="*/ 0 h 917"/>
                  <a:gd name="T6" fmla="*/ 1824 w 1824"/>
                  <a:gd name="T7" fmla="*/ 516 h 917"/>
                  <a:gd name="T8" fmla="*/ 790 w 1824"/>
                  <a:gd name="T9" fmla="*/ 917 h 9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824"/>
                  <a:gd name="T16" fmla="*/ 0 h 917"/>
                  <a:gd name="T17" fmla="*/ 1824 w 1824"/>
                  <a:gd name="T18" fmla="*/ 917 h 91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824" h="917">
                    <a:moveTo>
                      <a:pt x="790" y="917"/>
                    </a:moveTo>
                    <a:lnTo>
                      <a:pt x="0" y="396"/>
                    </a:lnTo>
                    <a:lnTo>
                      <a:pt x="1035" y="0"/>
                    </a:lnTo>
                    <a:lnTo>
                      <a:pt x="1824" y="516"/>
                    </a:lnTo>
                    <a:lnTo>
                      <a:pt x="790" y="91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03" name="Freeform 60"/>
              <p:cNvSpPr>
                <a:spLocks/>
              </p:cNvSpPr>
              <p:nvPr/>
            </p:nvSpPr>
            <p:spPr bwMode="auto">
              <a:xfrm>
                <a:off x="2511" y="2922"/>
                <a:ext cx="1824" cy="917"/>
              </a:xfrm>
              <a:custGeom>
                <a:avLst/>
                <a:gdLst>
                  <a:gd name="T0" fmla="*/ 790 w 1824"/>
                  <a:gd name="T1" fmla="*/ 917 h 917"/>
                  <a:gd name="T2" fmla="*/ 0 w 1824"/>
                  <a:gd name="T3" fmla="*/ 396 h 917"/>
                  <a:gd name="T4" fmla="*/ 1035 w 1824"/>
                  <a:gd name="T5" fmla="*/ 0 h 917"/>
                  <a:gd name="T6" fmla="*/ 1824 w 1824"/>
                  <a:gd name="T7" fmla="*/ 516 h 917"/>
                  <a:gd name="T8" fmla="*/ 790 w 1824"/>
                  <a:gd name="T9" fmla="*/ 917 h 9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824"/>
                  <a:gd name="T16" fmla="*/ 0 h 917"/>
                  <a:gd name="T17" fmla="*/ 1824 w 1824"/>
                  <a:gd name="T18" fmla="*/ 917 h 91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824" h="917">
                    <a:moveTo>
                      <a:pt x="790" y="917"/>
                    </a:moveTo>
                    <a:lnTo>
                      <a:pt x="0" y="396"/>
                    </a:lnTo>
                    <a:lnTo>
                      <a:pt x="1035" y="0"/>
                    </a:lnTo>
                    <a:lnTo>
                      <a:pt x="1824" y="516"/>
                    </a:lnTo>
                    <a:lnTo>
                      <a:pt x="790" y="917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04" name="Freeform 61"/>
              <p:cNvSpPr>
                <a:spLocks/>
              </p:cNvSpPr>
              <p:nvPr/>
            </p:nvSpPr>
            <p:spPr bwMode="auto">
              <a:xfrm>
                <a:off x="2511" y="1789"/>
                <a:ext cx="1035" cy="1529"/>
              </a:xfrm>
              <a:custGeom>
                <a:avLst/>
                <a:gdLst>
                  <a:gd name="T0" fmla="*/ 0 w 1035"/>
                  <a:gd name="T1" fmla="*/ 1529 h 1529"/>
                  <a:gd name="T2" fmla="*/ 0 w 1035"/>
                  <a:gd name="T3" fmla="*/ 396 h 1529"/>
                  <a:gd name="T4" fmla="*/ 1035 w 1035"/>
                  <a:gd name="T5" fmla="*/ 0 h 1529"/>
                  <a:gd name="T6" fmla="*/ 1035 w 1035"/>
                  <a:gd name="T7" fmla="*/ 1133 h 1529"/>
                  <a:gd name="T8" fmla="*/ 0 w 1035"/>
                  <a:gd name="T9" fmla="*/ 1529 h 152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35"/>
                  <a:gd name="T16" fmla="*/ 0 h 1529"/>
                  <a:gd name="T17" fmla="*/ 1035 w 1035"/>
                  <a:gd name="T18" fmla="*/ 1529 h 152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35" h="1529">
                    <a:moveTo>
                      <a:pt x="0" y="1529"/>
                    </a:moveTo>
                    <a:lnTo>
                      <a:pt x="0" y="396"/>
                    </a:lnTo>
                    <a:lnTo>
                      <a:pt x="1035" y="0"/>
                    </a:lnTo>
                    <a:lnTo>
                      <a:pt x="1035" y="1133"/>
                    </a:lnTo>
                    <a:lnTo>
                      <a:pt x="0" y="152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05" name="Freeform 62"/>
              <p:cNvSpPr>
                <a:spLocks/>
              </p:cNvSpPr>
              <p:nvPr/>
            </p:nvSpPr>
            <p:spPr bwMode="auto">
              <a:xfrm>
                <a:off x="2511" y="1789"/>
                <a:ext cx="1035" cy="1529"/>
              </a:xfrm>
              <a:custGeom>
                <a:avLst/>
                <a:gdLst>
                  <a:gd name="T0" fmla="*/ 0 w 1035"/>
                  <a:gd name="T1" fmla="*/ 1529 h 1529"/>
                  <a:gd name="T2" fmla="*/ 0 w 1035"/>
                  <a:gd name="T3" fmla="*/ 396 h 1529"/>
                  <a:gd name="T4" fmla="*/ 1035 w 1035"/>
                  <a:gd name="T5" fmla="*/ 0 h 1529"/>
                  <a:gd name="T6" fmla="*/ 1035 w 1035"/>
                  <a:gd name="T7" fmla="*/ 1133 h 1529"/>
                  <a:gd name="T8" fmla="*/ 0 w 1035"/>
                  <a:gd name="T9" fmla="*/ 1529 h 152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35"/>
                  <a:gd name="T16" fmla="*/ 0 h 1529"/>
                  <a:gd name="T17" fmla="*/ 1035 w 1035"/>
                  <a:gd name="T18" fmla="*/ 1529 h 152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35" h="1529">
                    <a:moveTo>
                      <a:pt x="0" y="1529"/>
                    </a:moveTo>
                    <a:lnTo>
                      <a:pt x="0" y="396"/>
                    </a:lnTo>
                    <a:lnTo>
                      <a:pt x="1035" y="0"/>
                    </a:lnTo>
                    <a:lnTo>
                      <a:pt x="1035" y="1133"/>
                    </a:lnTo>
                    <a:lnTo>
                      <a:pt x="0" y="1529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06" name="Freeform 63"/>
              <p:cNvSpPr>
                <a:spLocks/>
              </p:cNvSpPr>
              <p:nvPr/>
            </p:nvSpPr>
            <p:spPr bwMode="auto">
              <a:xfrm>
                <a:off x="2529" y="2179"/>
                <a:ext cx="790" cy="1648"/>
              </a:xfrm>
              <a:custGeom>
                <a:avLst/>
                <a:gdLst>
                  <a:gd name="T0" fmla="*/ 1013516 w 132"/>
                  <a:gd name="T1" fmla="*/ 2125464 h 275"/>
                  <a:gd name="T2" fmla="*/ 0 w 132"/>
                  <a:gd name="T3" fmla="*/ 1461326 h 275"/>
                  <a:gd name="T4" fmla="*/ 0 w 132"/>
                  <a:gd name="T5" fmla="*/ 0 h 275"/>
                  <a:gd name="T6" fmla="*/ 0 60000 65536"/>
                  <a:gd name="T7" fmla="*/ 0 60000 65536"/>
                  <a:gd name="T8" fmla="*/ 0 60000 65536"/>
                  <a:gd name="T9" fmla="*/ 0 w 132"/>
                  <a:gd name="T10" fmla="*/ 0 h 275"/>
                  <a:gd name="T11" fmla="*/ 132 w 132"/>
                  <a:gd name="T12" fmla="*/ 275 h 27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32" h="275">
                    <a:moveTo>
                      <a:pt x="132" y="275"/>
                    </a:moveTo>
                    <a:lnTo>
                      <a:pt x="0" y="189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07" name="Freeform 64"/>
              <p:cNvSpPr>
                <a:spLocks/>
              </p:cNvSpPr>
              <p:nvPr/>
            </p:nvSpPr>
            <p:spPr bwMode="auto">
              <a:xfrm>
                <a:off x="2768" y="2083"/>
                <a:ext cx="796" cy="1654"/>
              </a:xfrm>
              <a:custGeom>
                <a:avLst/>
                <a:gdLst>
                  <a:gd name="T0" fmla="*/ 1021292 w 133"/>
                  <a:gd name="T1" fmla="*/ 2133240 h 276"/>
                  <a:gd name="T2" fmla="*/ 0 w 133"/>
                  <a:gd name="T3" fmla="*/ 1461339 h 276"/>
                  <a:gd name="T4" fmla="*/ 0 w 133"/>
                  <a:gd name="T5" fmla="*/ 0 h 276"/>
                  <a:gd name="T6" fmla="*/ 0 60000 65536"/>
                  <a:gd name="T7" fmla="*/ 0 60000 65536"/>
                  <a:gd name="T8" fmla="*/ 0 60000 65536"/>
                  <a:gd name="T9" fmla="*/ 0 w 133"/>
                  <a:gd name="T10" fmla="*/ 0 h 276"/>
                  <a:gd name="T11" fmla="*/ 133 w 133"/>
                  <a:gd name="T12" fmla="*/ 276 h 27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33" h="276">
                    <a:moveTo>
                      <a:pt x="133" y="276"/>
                    </a:moveTo>
                    <a:lnTo>
                      <a:pt x="0" y="189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08" name="Freeform 65"/>
              <p:cNvSpPr>
                <a:spLocks/>
              </p:cNvSpPr>
              <p:nvPr/>
            </p:nvSpPr>
            <p:spPr bwMode="auto">
              <a:xfrm>
                <a:off x="3014" y="1987"/>
                <a:ext cx="795" cy="1654"/>
              </a:xfrm>
              <a:custGeom>
                <a:avLst/>
                <a:gdLst>
                  <a:gd name="T0" fmla="*/ 1014904 w 133"/>
                  <a:gd name="T1" fmla="*/ 2133240 h 276"/>
                  <a:gd name="T2" fmla="*/ 0 w 133"/>
                  <a:gd name="T3" fmla="*/ 1461339 h 276"/>
                  <a:gd name="T4" fmla="*/ 0 w 133"/>
                  <a:gd name="T5" fmla="*/ 0 h 276"/>
                  <a:gd name="T6" fmla="*/ 0 60000 65536"/>
                  <a:gd name="T7" fmla="*/ 0 60000 65536"/>
                  <a:gd name="T8" fmla="*/ 0 60000 65536"/>
                  <a:gd name="T9" fmla="*/ 0 w 133"/>
                  <a:gd name="T10" fmla="*/ 0 h 276"/>
                  <a:gd name="T11" fmla="*/ 133 w 133"/>
                  <a:gd name="T12" fmla="*/ 276 h 27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33" h="276">
                    <a:moveTo>
                      <a:pt x="133" y="276"/>
                    </a:moveTo>
                    <a:lnTo>
                      <a:pt x="0" y="189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09" name="Freeform 66"/>
              <p:cNvSpPr>
                <a:spLocks/>
              </p:cNvSpPr>
              <p:nvPr/>
            </p:nvSpPr>
            <p:spPr bwMode="auto">
              <a:xfrm>
                <a:off x="3259" y="1897"/>
                <a:ext cx="795" cy="1648"/>
              </a:xfrm>
              <a:custGeom>
                <a:avLst/>
                <a:gdLst>
                  <a:gd name="T0" fmla="*/ 1014904 w 133"/>
                  <a:gd name="T1" fmla="*/ 2125464 h 275"/>
                  <a:gd name="T2" fmla="*/ 0 w 133"/>
                  <a:gd name="T3" fmla="*/ 1461326 h 275"/>
                  <a:gd name="T4" fmla="*/ 0 w 133"/>
                  <a:gd name="T5" fmla="*/ 0 h 275"/>
                  <a:gd name="T6" fmla="*/ 0 60000 65536"/>
                  <a:gd name="T7" fmla="*/ 0 60000 65536"/>
                  <a:gd name="T8" fmla="*/ 0 60000 65536"/>
                  <a:gd name="T9" fmla="*/ 0 w 133"/>
                  <a:gd name="T10" fmla="*/ 0 h 275"/>
                  <a:gd name="T11" fmla="*/ 133 w 133"/>
                  <a:gd name="T12" fmla="*/ 275 h 27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33" h="275">
                    <a:moveTo>
                      <a:pt x="133" y="275"/>
                    </a:moveTo>
                    <a:lnTo>
                      <a:pt x="0" y="189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10" name="Freeform 67"/>
              <p:cNvSpPr>
                <a:spLocks/>
              </p:cNvSpPr>
              <p:nvPr/>
            </p:nvSpPr>
            <p:spPr bwMode="auto">
              <a:xfrm>
                <a:off x="3504" y="1801"/>
                <a:ext cx="789" cy="1655"/>
              </a:xfrm>
              <a:custGeom>
                <a:avLst/>
                <a:gdLst>
                  <a:gd name="T0" fmla="*/ 1007129 w 132"/>
                  <a:gd name="T1" fmla="*/ 2139699 h 276"/>
                  <a:gd name="T2" fmla="*/ 0 w 132"/>
                  <a:gd name="T3" fmla="*/ 1464831 h 276"/>
                  <a:gd name="T4" fmla="*/ 0 w 132"/>
                  <a:gd name="T5" fmla="*/ 0 h 276"/>
                  <a:gd name="T6" fmla="*/ 0 60000 65536"/>
                  <a:gd name="T7" fmla="*/ 0 60000 65536"/>
                  <a:gd name="T8" fmla="*/ 0 60000 65536"/>
                  <a:gd name="T9" fmla="*/ 0 w 132"/>
                  <a:gd name="T10" fmla="*/ 0 h 276"/>
                  <a:gd name="T11" fmla="*/ 132 w 132"/>
                  <a:gd name="T12" fmla="*/ 276 h 27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32" h="276">
                    <a:moveTo>
                      <a:pt x="132" y="276"/>
                    </a:moveTo>
                    <a:lnTo>
                      <a:pt x="0" y="189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11" name="Freeform 68"/>
              <p:cNvSpPr>
                <a:spLocks/>
              </p:cNvSpPr>
              <p:nvPr/>
            </p:nvSpPr>
            <p:spPr bwMode="auto">
              <a:xfrm>
                <a:off x="3277" y="2292"/>
                <a:ext cx="1040" cy="1529"/>
              </a:xfrm>
              <a:custGeom>
                <a:avLst/>
                <a:gdLst>
                  <a:gd name="T0" fmla="*/ 0 w 174"/>
                  <a:gd name="T1" fmla="*/ 1976404 h 255"/>
                  <a:gd name="T2" fmla="*/ 1327279 w 174"/>
                  <a:gd name="T3" fmla="*/ 1464614 h 255"/>
                  <a:gd name="T4" fmla="*/ 1327279 w 174"/>
                  <a:gd name="T5" fmla="*/ 0 h 255"/>
                  <a:gd name="T6" fmla="*/ 0 60000 65536"/>
                  <a:gd name="T7" fmla="*/ 0 60000 65536"/>
                  <a:gd name="T8" fmla="*/ 0 60000 65536"/>
                  <a:gd name="T9" fmla="*/ 0 w 174"/>
                  <a:gd name="T10" fmla="*/ 0 h 255"/>
                  <a:gd name="T11" fmla="*/ 174 w 174"/>
                  <a:gd name="T12" fmla="*/ 255 h 25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74" h="255">
                    <a:moveTo>
                      <a:pt x="0" y="255"/>
                    </a:moveTo>
                    <a:lnTo>
                      <a:pt x="174" y="189"/>
                    </a:lnTo>
                    <a:lnTo>
                      <a:pt x="174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12" name="Freeform 69"/>
              <p:cNvSpPr>
                <a:spLocks/>
              </p:cNvSpPr>
              <p:nvPr/>
            </p:nvSpPr>
            <p:spPr bwMode="auto">
              <a:xfrm>
                <a:off x="3044" y="2137"/>
                <a:ext cx="1040" cy="1528"/>
              </a:xfrm>
              <a:custGeom>
                <a:avLst/>
                <a:gdLst>
                  <a:gd name="T0" fmla="*/ 0 w 174"/>
                  <a:gd name="T1" fmla="*/ 1969946 h 255"/>
                  <a:gd name="T2" fmla="*/ 1327279 w 174"/>
                  <a:gd name="T3" fmla="*/ 1460690 h 255"/>
                  <a:gd name="T4" fmla="*/ 1327279 w 174"/>
                  <a:gd name="T5" fmla="*/ 0 h 255"/>
                  <a:gd name="T6" fmla="*/ 0 60000 65536"/>
                  <a:gd name="T7" fmla="*/ 0 60000 65536"/>
                  <a:gd name="T8" fmla="*/ 0 60000 65536"/>
                  <a:gd name="T9" fmla="*/ 0 w 174"/>
                  <a:gd name="T10" fmla="*/ 0 h 255"/>
                  <a:gd name="T11" fmla="*/ 174 w 174"/>
                  <a:gd name="T12" fmla="*/ 255 h 25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74" h="255">
                    <a:moveTo>
                      <a:pt x="0" y="255"/>
                    </a:moveTo>
                    <a:lnTo>
                      <a:pt x="174" y="189"/>
                    </a:lnTo>
                    <a:lnTo>
                      <a:pt x="174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13" name="Freeform 70"/>
              <p:cNvSpPr>
                <a:spLocks/>
              </p:cNvSpPr>
              <p:nvPr/>
            </p:nvSpPr>
            <p:spPr bwMode="auto">
              <a:xfrm>
                <a:off x="2810" y="1987"/>
                <a:ext cx="1035" cy="1528"/>
              </a:xfrm>
              <a:custGeom>
                <a:avLst/>
                <a:gdLst>
                  <a:gd name="T0" fmla="*/ 0 w 173"/>
                  <a:gd name="T1" fmla="*/ 1969946 h 255"/>
                  <a:gd name="T2" fmla="*/ 1325925 w 173"/>
                  <a:gd name="T3" fmla="*/ 1460690 h 255"/>
                  <a:gd name="T4" fmla="*/ 1325925 w 173"/>
                  <a:gd name="T5" fmla="*/ 0 h 255"/>
                  <a:gd name="T6" fmla="*/ 0 60000 65536"/>
                  <a:gd name="T7" fmla="*/ 0 60000 65536"/>
                  <a:gd name="T8" fmla="*/ 0 60000 65536"/>
                  <a:gd name="T9" fmla="*/ 0 w 173"/>
                  <a:gd name="T10" fmla="*/ 0 h 255"/>
                  <a:gd name="T11" fmla="*/ 173 w 173"/>
                  <a:gd name="T12" fmla="*/ 255 h 25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73" h="255">
                    <a:moveTo>
                      <a:pt x="0" y="255"/>
                    </a:moveTo>
                    <a:lnTo>
                      <a:pt x="173" y="189"/>
                    </a:lnTo>
                    <a:lnTo>
                      <a:pt x="173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14" name="Freeform 71"/>
              <p:cNvSpPr>
                <a:spLocks/>
              </p:cNvSpPr>
              <p:nvPr/>
            </p:nvSpPr>
            <p:spPr bwMode="auto">
              <a:xfrm>
                <a:off x="2577" y="1831"/>
                <a:ext cx="1035" cy="1535"/>
              </a:xfrm>
              <a:custGeom>
                <a:avLst/>
                <a:gdLst>
                  <a:gd name="T0" fmla="*/ 0 w 173"/>
                  <a:gd name="T1" fmla="*/ 1984179 h 256"/>
                  <a:gd name="T2" fmla="*/ 1325925 w 173"/>
                  <a:gd name="T3" fmla="*/ 1464624 h 256"/>
                  <a:gd name="T4" fmla="*/ 1325925 w 173"/>
                  <a:gd name="T5" fmla="*/ 0 h 256"/>
                  <a:gd name="T6" fmla="*/ 0 60000 65536"/>
                  <a:gd name="T7" fmla="*/ 0 60000 65536"/>
                  <a:gd name="T8" fmla="*/ 0 60000 65536"/>
                  <a:gd name="T9" fmla="*/ 0 w 173"/>
                  <a:gd name="T10" fmla="*/ 0 h 256"/>
                  <a:gd name="T11" fmla="*/ 173 w 173"/>
                  <a:gd name="T12" fmla="*/ 256 h 25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73" h="256">
                    <a:moveTo>
                      <a:pt x="0" y="256"/>
                    </a:moveTo>
                    <a:lnTo>
                      <a:pt x="173" y="189"/>
                    </a:lnTo>
                    <a:lnTo>
                      <a:pt x="173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15" name="Freeform 72"/>
              <p:cNvSpPr>
                <a:spLocks/>
              </p:cNvSpPr>
              <p:nvPr/>
            </p:nvSpPr>
            <p:spPr bwMode="auto">
              <a:xfrm>
                <a:off x="2511" y="2808"/>
                <a:ext cx="1824" cy="522"/>
              </a:xfrm>
              <a:custGeom>
                <a:avLst/>
                <a:gdLst>
                  <a:gd name="T0" fmla="*/ 0 w 305"/>
                  <a:gd name="T1" fmla="*/ 520992 h 87"/>
                  <a:gd name="T2" fmla="*/ 1323925 w 305"/>
                  <a:gd name="T3" fmla="*/ 0 h 87"/>
                  <a:gd name="T4" fmla="*/ 2333015 w 305"/>
                  <a:gd name="T5" fmla="*/ 676512 h 87"/>
                  <a:gd name="T6" fmla="*/ 0 60000 65536"/>
                  <a:gd name="T7" fmla="*/ 0 60000 65536"/>
                  <a:gd name="T8" fmla="*/ 0 60000 65536"/>
                  <a:gd name="T9" fmla="*/ 0 w 305"/>
                  <a:gd name="T10" fmla="*/ 0 h 87"/>
                  <a:gd name="T11" fmla="*/ 305 w 305"/>
                  <a:gd name="T12" fmla="*/ 87 h 8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05" h="87">
                    <a:moveTo>
                      <a:pt x="0" y="67"/>
                    </a:moveTo>
                    <a:lnTo>
                      <a:pt x="173" y="0"/>
                    </a:lnTo>
                    <a:lnTo>
                      <a:pt x="305" y="8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16" name="Freeform 73"/>
              <p:cNvSpPr>
                <a:spLocks/>
              </p:cNvSpPr>
              <p:nvPr/>
            </p:nvSpPr>
            <p:spPr bwMode="auto">
              <a:xfrm>
                <a:off x="2511" y="2544"/>
                <a:ext cx="1824" cy="516"/>
              </a:xfrm>
              <a:custGeom>
                <a:avLst/>
                <a:gdLst>
                  <a:gd name="T0" fmla="*/ 0 w 305"/>
                  <a:gd name="T1" fmla="*/ 513216 h 86"/>
                  <a:gd name="T2" fmla="*/ 1323925 w 305"/>
                  <a:gd name="T3" fmla="*/ 0 h 86"/>
                  <a:gd name="T4" fmla="*/ 2333015 w 305"/>
                  <a:gd name="T5" fmla="*/ 668736 h 86"/>
                  <a:gd name="T6" fmla="*/ 0 60000 65536"/>
                  <a:gd name="T7" fmla="*/ 0 60000 65536"/>
                  <a:gd name="T8" fmla="*/ 0 60000 65536"/>
                  <a:gd name="T9" fmla="*/ 0 w 305"/>
                  <a:gd name="T10" fmla="*/ 0 h 86"/>
                  <a:gd name="T11" fmla="*/ 305 w 305"/>
                  <a:gd name="T12" fmla="*/ 86 h 8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05" h="86">
                    <a:moveTo>
                      <a:pt x="0" y="66"/>
                    </a:moveTo>
                    <a:lnTo>
                      <a:pt x="173" y="0"/>
                    </a:lnTo>
                    <a:lnTo>
                      <a:pt x="305" y="8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17" name="Freeform 74"/>
              <p:cNvSpPr>
                <a:spLocks/>
              </p:cNvSpPr>
              <p:nvPr/>
            </p:nvSpPr>
            <p:spPr bwMode="auto">
              <a:xfrm>
                <a:off x="2511" y="2274"/>
                <a:ext cx="1824" cy="522"/>
              </a:xfrm>
              <a:custGeom>
                <a:avLst/>
                <a:gdLst>
                  <a:gd name="T0" fmla="*/ 0 w 305"/>
                  <a:gd name="T1" fmla="*/ 520992 h 87"/>
                  <a:gd name="T2" fmla="*/ 1323925 w 305"/>
                  <a:gd name="T3" fmla="*/ 0 h 87"/>
                  <a:gd name="T4" fmla="*/ 2333015 w 305"/>
                  <a:gd name="T5" fmla="*/ 676512 h 87"/>
                  <a:gd name="T6" fmla="*/ 0 60000 65536"/>
                  <a:gd name="T7" fmla="*/ 0 60000 65536"/>
                  <a:gd name="T8" fmla="*/ 0 60000 65536"/>
                  <a:gd name="T9" fmla="*/ 0 w 305"/>
                  <a:gd name="T10" fmla="*/ 0 h 87"/>
                  <a:gd name="T11" fmla="*/ 305 w 305"/>
                  <a:gd name="T12" fmla="*/ 87 h 8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05" h="87">
                    <a:moveTo>
                      <a:pt x="0" y="67"/>
                    </a:moveTo>
                    <a:lnTo>
                      <a:pt x="173" y="0"/>
                    </a:lnTo>
                    <a:lnTo>
                      <a:pt x="305" y="8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18" name="Freeform 75"/>
              <p:cNvSpPr>
                <a:spLocks/>
              </p:cNvSpPr>
              <p:nvPr/>
            </p:nvSpPr>
            <p:spPr bwMode="auto">
              <a:xfrm>
                <a:off x="2511" y="2011"/>
                <a:ext cx="1824" cy="515"/>
              </a:xfrm>
              <a:custGeom>
                <a:avLst/>
                <a:gdLst>
                  <a:gd name="T0" fmla="*/ 0 w 305"/>
                  <a:gd name="T1" fmla="*/ 507892 h 86"/>
                  <a:gd name="T2" fmla="*/ 1323925 w 305"/>
                  <a:gd name="T3" fmla="*/ 0 h 86"/>
                  <a:gd name="T4" fmla="*/ 2333015 w 305"/>
                  <a:gd name="T5" fmla="*/ 662272 h 86"/>
                  <a:gd name="T6" fmla="*/ 0 60000 65536"/>
                  <a:gd name="T7" fmla="*/ 0 60000 65536"/>
                  <a:gd name="T8" fmla="*/ 0 60000 65536"/>
                  <a:gd name="T9" fmla="*/ 0 w 305"/>
                  <a:gd name="T10" fmla="*/ 0 h 86"/>
                  <a:gd name="T11" fmla="*/ 305 w 305"/>
                  <a:gd name="T12" fmla="*/ 86 h 8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05" h="86">
                    <a:moveTo>
                      <a:pt x="0" y="66"/>
                    </a:moveTo>
                    <a:lnTo>
                      <a:pt x="173" y="0"/>
                    </a:lnTo>
                    <a:lnTo>
                      <a:pt x="305" y="8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19" name="Line 76"/>
              <p:cNvSpPr>
                <a:spLocks noChangeShapeType="1"/>
              </p:cNvSpPr>
              <p:nvPr/>
            </p:nvSpPr>
            <p:spPr bwMode="auto">
              <a:xfrm flipV="1">
                <a:off x="3301" y="3438"/>
                <a:ext cx="1034" cy="40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20" name="Freeform 77"/>
              <p:cNvSpPr>
                <a:spLocks/>
              </p:cNvSpPr>
              <p:nvPr/>
            </p:nvSpPr>
            <p:spPr bwMode="auto">
              <a:xfrm>
                <a:off x="2511" y="2185"/>
                <a:ext cx="790" cy="1654"/>
              </a:xfrm>
              <a:custGeom>
                <a:avLst/>
                <a:gdLst>
                  <a:gd name="T0" fmla="*/ 1013516 w 132"/>
                  <a:gd name="T1" fmla="*/ 2133240 h 276"/>
                  <a:gd name="T2" fmla="*/ 0 w 132"/>
                  <a:gd name="T3" fmla="*/ 1461339 h 276"/>
                  <a:gd name="T4" fmla="*/ 0 w 132"/>
                  <a:gd name="T5" fmla="*/ 0 h 276"/>
                  <a:gd name="T6" fmla="*/ 0 60000 65536"/>
                  <a:gd name="T7" fmla="*/ 0 60000 65536"/>
                  <a:gd name="T8" fmla="*/ 0 60000 65536"/>
                  <a:gd name="T9" fmla="*/ 0 w 132"/>
                  <a:gd name="T10" fmla="*/ 0 h 276"/>
                  <a:gd name="T11" fmla="*/ 132 w 132"/>
                  <a:gd name="T12" fmla="*/ 276 h 27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32" h="276">
                    <a:moveTo>
                      <a:pt x="132" y="276"/>
                    </a:moveTo>
                    <a:lnTo>
                      <a:pt x="0" y="189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21" name="Line 78"/>
              <p:cNvSpPr>
                <a:spLocks noChangeShapeType="1"/>
              </p:cNvSpPr>
              <p:nvPr/>
            </p:nvSpPr>
            <p:spPr bwMode="auto">
              <a:xfrm>
                <a:off x="3319" y="3827"/>
                <a:ext cx="24" cy="1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22" name="Rectangle 79"/>
              <p:cNvSpPr>
                <a:spLocks noChangeArrowheads="1"/>
              </p:cNvSpPr>
              <p:nvPr/>
            </p:nvSpPr>
            <p:spPr bwMode="auto">
              <a:xfrm>
                <a:off x="3376" y="3857"/>
                <a:ext cx="59" cy="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1000">
                    <a:solidFill>
                      <a:srgbClr val="000000"/>
                    </a:solidFill>
                    <a:latin typeface="Helvetica" pitchFamily="34" charset="0"/>
                    <a:cs typeface="Arial" charset="0"/>
                  </a:rPr>
                  <a:t>0</a:t>
                </a:r>
                <a:endParaRPr lang="en-US" sz="2400">
                  <a:cs typeface="Arial" charset="0"/>
                </a:endParaRPr>
              </a:p>
            </p:txBody>
          </p:sp>
          <p:sp>
            <p:nvSpPr>
              <p:cNvPr id="19823" name="Line 80"/>
              <p:cNvSpPr>
                <a:spLocks noChangeShapeType="1"/>
              </p:cNvSpPr>
              <p:nvPr/>
            </p:nvSpPr>
            <p:spPr bwMode="auto">
              <a:xfrm>
                <a:off x="3564" y="3737"/>
                <a:ext cx="24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24" name="Rectangle 81"/>
              <p:cNvSpPr>
                <a:spLocks noChangeArrowheads="1"/>
              </p:cNvSpPr>
              <p:nvPr/>
            </p:nvSpPr>
            <p:spPr bwMode="auto">
              <a:xfrm>
                <a:off x="3607" y="3761"/>
                <a:ext cx="118" cy="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1000">
                    <a:solidFill>
                      <a:srgbClr val="000000"/>
                    </a:solidFill>
                    <a:latin typeface="Helvetica" pitchFamily="34" charset="0"/>
                    <a:cs typeface="Arial" charset="0"/>
                  </a:rPr>
                  <a:t>10</a:t>
                </a:r>
                <a:endParaRPr lang="en-US" sz="2400">
                  <a:cs typeface="Arial" charset="0"/>
                </a:endParaRPr>
              </a:p>
            </p:txBody>
          </p:sp>
          <p:sp>
            <p:nvSpPr>
              <p:cNvPr id="19825" name="Line 82"/>
              <p:cNvSpPr>
                <a:spLocks noChangeShapeType="1"/>
              </p:cNvSpPr>
              <p:nvPr/>
            </p:nvSpPr>
            <p:spPr bwMode="auto">
              <a:xfrm>
                <a:off x="3809" y="3641"/>
                <a:ext cx="24" cy="1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26" name="Rectangle 83"/>
              <p:cNvSpPr>
                <a:spLocks noChangeArrowheads="1"/>
              </p:cNvSpPr>
              <p:nvPr/>
            </p:nvSpPr>
            <p:spPr bwMode="auto">
              <a:xfrm>
                <a:off x="3852" y="3671"/>
                <a:ext cx="118" cy="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1000">
                    <a:solidFill>
                      <a:srgbClr val="000000"/>
                    </a:solidFill>
                    <a:latin typeface="Helvetica" pitchFamily="34" charset="0"/>
                    <a:cs typeface="Arial" charset="0"/>
                  </a:rPr>
                  <a:t>20</a:t>
                </a:r>
                <a:endParaRPr lang="en-US" sz="2400">
                  <a:cs typeface="Arial" charset="0"/>
                </a:endParaRPr>
              </a:p>
            </p:txBody>
          </p:sp>
          <p:sp>
            <p:nvSpPr>
              <p:cNvPr id="19827" name="Line 84"/>
              <p:cNvSpPr>
                <a:spLocks noChangeShapeType="1"/>
              </p:cNvSpPr>
              <p:nvPr/>
            </p:nvSpPr>
            <p:spPr bwMode="auto">
              <a:xfrm>
                <a:off x="4054" y="3545"/>
                <a:ext cx="24" cy="1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28" name="Rectangle 85"/>
              <p:cNvSpPr>
                <a:spLocks noChangeArrowheads="1"/>
              </p:cNvSpPr>
              <p:nvPr/>
            </p:nvSpPr>
            <p:spPr bwMode="auto">
              <a:xfrm>
                <a:off x="4097" y="3575"/>
                <a:ext cx="118" cy="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1000">
                    <a:solidFill>
                      <a:srgbClr val="000000"/>
                    </a:solidFill>
                    <a:latin typeface="Helvetica" pitchFamily="34" charset="0"/>
                    <a:cs typeface="Arial" charset="0"/>
                  </a:rPr>
                  <a:t>30</a:t>
                </a:r>
                <a:endParaRPr lang="en-US" sz="2400">
                  <a:cs typeface="Arial" charset="0"/>
                </a:endParaRPr>
              </a:p>
            </p:txBody>
          </p:sp>
          <p:sp>
            <p:nvSpPr>
              <p:cNvPr id="19829" name="Line 86"/>
              <p:cNvSpPr>
                <a:spLocks noChangeShapeType="1"/>
              </p:cNvSpPr>
              <p:nvPr/>
            </p:nvSpPr>
            <p:spPr bwMode="auto">
              <a:xfrm>
                <a:off x="4293" y="3456"/>
                <a:ext cx="24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30" name="Rectangle 87"/>
              <p:cNvSpPr>
                <a:spLocks noChangeArrowheads="1"/>
              </p:cNvSpPr>
              <p:nvPr/>
            </p:nvSpPr>
            <p:spPr bwMode="auto">
              <a:xfrm>
                <a:off x="4342" y="3480"/>
                <a:ext cx="118" cy="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1000">
                    <a:solidFill>
                      <a:srgbClr val="000000"/>
                    </a:solidFill>
                    <a:latin typeface="Helvetica" pitchFamily="34" charset="0"/>
                    <a:cs typeface="Arial" charset="0"/>
                  </a:rPr>
                  <a:t>40</a:t>
                </a:r>
                <a:endParaRPr lang="en-US" sz="2400">
                  <a:cs typeface="Arial" charset="0"/>
                </a:endParaRPr>
              </a:p>
            </p:txBody>
          </p:sp>
          <p:sp>
            <p:nvSpPr>
              <p:cNvPr id="19831" name="Line 88"/>
              <p:cNvSpPr>
                <a:spLocks noChangeShapeType="1"/>
              </p:cNvSpPr>
              <p:nvPr/>
            </p:nvSpPr>
            <p:spPr bwMode="auto">
              <a:xfrm flipH="1">
                <a:off x="3253" y="3821"/>
                <a:ext cx="24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32" name="Rectangle 89"/>
              <p:cNvSpPr>
                <a:spLocks noChangeArrowheads="1"/>
              </p:cNvSpPr>
              <p:nvPr/>
            </p:nvSpPr>
            <p:spPr bwMode="auto">
              <a:xfrm>
                <a:off x="3196" y="3839"/>
                <a:ext cx="59" cy="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1000">
                    <a:solidFill>
                      <a:srgbClr val="000000"/>
                    </a:solidFill>
                    <a:latin typeface="Helvetica" pitchFamily="34" charset="0"/>
                    <a:cs typeface="Arial" charset="0"/>
                  </a:rPr>
                  <a:t>0</a:t>
                </a:r>
                <a:endParaRPr lang="en-US" sz="2400">
                  <a:cs typeface="Arial" charset="0"/>
                </a:endParaRPr>
              </a:p>
            </p:txBody>
          </p:sp>
          <p:sp>
            <p:nvSpPr>
              <p:cNvPr id="19833" name="Line 90"/>
              <p:cNvSpPr>
                <a:spLocks noChangeShapeType="1"/>
              </p:cNvSpPr>
              <p:nvPr/>
            </p:nvSpPr>
            <p:spPr bwMode="auto">
              <a:xfrm flipH="1">
                <a:off x="3020" y="3665"/>
                <a:ext cx="24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34" name="Rectangle 91"/>
              <p:cNvSpPr>
                <a:spLocks noChangeArrowheads="1"/>
              </p:cNvSpPr>
              <p:nvPr/>
            </p:nvSpPr>
            <p:spPr bwMode="auto">
              <a:xfrm>
                <a:off x="2913" y="3689"/>
                <a:ext cx="118" cy="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1000">
                    <a:solidFill>
                      <a:srgbClr val="000000"/>
                    </a:solidFill>
                    <a:latin typeface="Helvetica" pitchFamily="34" charset="0"/>
                    <a:cs typeface="Arial" charset="0"/>
                  </a:rPr>
                  <a:t>10</a:t>
                </a:r>
                <a:endParaRPr lang="en-US" sz="2400">
                  <a:cs typeface="Arial" charset="0"/>
                </a:endParaRPr>
              </a:p>
            </p:txBody>
          </p:sp>
          <p:sp>
            <p:nvSpPr>
              <p:cNvPr id="19835" name="Line 92"/>
              <p:cNvSpPr>
                <a:spLocks noChangeShapeType="1"/>
              </p:cNvSpPr>
              <p:nvPr/>
            </p:nvSpPr>
            <p:spPr bwMode="auto">
              <a:xfrm flipH="1">
                <a:off x="2786" y="3515"/>
                <a:ext cx="24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36" name="Rectangle 93"/>
              <p:cNvSpPr>
                <a:spLocks noChangeArrowheads="1"/>
              </p:cNvSpPr>
              <p:nvPr/>
            </p:nvSpPr>
            <p:spPr bwMode="auto">
              <a:xfrm>
                <a:off x="2680" y="3533"/>
                <a:ext cx="118" cy="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1000">
                    <a:solidFill>
                      <a:srgbClr val="000000"/>
                    </a:solidFill>
                    <a:latin typeface="Helvetica" pitchFamily="34" charset="0"/>
                    <a:cs typeface="Arial" charset="0"/>
                  </a:rPr>
                  <a:t>20</a:t>
                </a:r>
                <a:endParaRPr lang="en-US" sz="2400">
                  <a:cs typeface="Arial" charset="0"/>
                </a:endParaRPr>
              </a:p>
            </p:txBody>
          </p:sp>
          <p:sp>
            <p:nvSpPr>
              <p:cNvPr id="19837" name="Line 94"/>
              <p:cNvSpPr>
                <a:spLocks noChangeShapeType="1"/>
              </p:cNvSpPr>
              <p:nvPr/>
            </p:nvSpPr>
            <p:spPr bwMode="auto">
              <a:xfrm flipH="1">
                <a:off x="2553" y="3366"/>
                <a:ext cx="24" cy="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38" name="Rectangle 95"/>
              <p:cNvSpPr>
                <a:spLocks noChangeArrowheads="1"/>
              </p:cNvSpPr>
              <p:nvPr/>
            </p:nvSpPr>
            <p:spPr bwMode="auto">
              <a:xfrm>
                <a:off x="2447" y="3384"/>
                <a:ext cx="118" cy="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1000">
                    <a:solidFill>
                      <a:srgbClr val="000000"/>
                    </a:solidFill>
                    <a:latin typeface="Helvetica" pitchFamily="34" charset="0"/>
                    <a:cs typeface="Arial" charset="0"/>
                  </a:rPr>
                  <a:t>30</a:t>
                </a:r>
                <a:endParaRPr lang="en-US" sz="2400">
                  <a:cs typeface="Arial" charset="0"/>
                </a:endParaRPr>
              </a:p>
            </p:txBody>
          </p:sp>
          <p:sp>
            <p:nvSpPr>
              <p:cNvPr id="19839" name="Line 96"/>
              <p:cNvSpPr>
                <a:spLocks noChangeShapeType="1"/>
              </p:cNvSpPr>
              <p:nvPr/>
            </p:nvSpPr>
            <p:spPr bwMode="auto">
              <a:xfrm flipH="1" flipV="1">
                <a:off x="2487" y="3192"/>
                <a:ext cx="24" cy="1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40" name="Rectangle 97"/>
              <p:cNvSpPr>
                <a:spLocks noChangeArrowheads="1"/>
              </p:cNvSpPr>
              <p:nvPr/>
            </p:nvSpPr>
            <p:spPr bwMode="auto">
              <a:xfrm>
                <a:off x="2381" y="3132"/>
                <a:ext cx="118" cy="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1000">
                    <a:solidFill>
                      <a:srgbClr val="000000"/>
                    </a:solidFill>
                    <a:latin typeface="Helvetica" pitchFamily="34" charset="0"/>
                    <a:cs typeface="Arial" charset="0"/>
                  </a:rPr>
                  <a:t>20</a:t>
                </a:r>
                <a:endParaRPr lang="en-US" sz="2400">
                  <a:cs typeface="Arial" charset="0"/>
                </a:endParaRPr>
              </a:p>
            </p:txBody>
          </p:sp>
          <p:sp>
            <p:nvSpPr>
              <p:cNvPr id="19841" name="Line 98"/>
              <p:cNvSpPr>
                <a:spLocks noChangeShapeType="1"/>
              </p:cNvSpPr>
              <p:nvPr/>
            </p:nvSpPr>
            <p:spPr bwMode="auto">
              <a:xfrm flipH="1" flipV="1">
                <a:off x="2487" y="2922"/>
                <a:ext cx="24" cy="1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42" name="Rectangle 99"/>
              <p:cNvSpPr>
                <a:spLocks noChangeArrowheads="1"/>
              </p:cNvSpPr>
              <p:nvPr/>
            </p:nvSpPr>
            <p:spPr bwMode="auto">
              <a:xfrm>
                <a:off x="2381" y="2862"/>
                <a:ext cx="118" cy="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1000">
                    <a:solidFill>
                      <a:srgbClr val="000000"/>
                    </a:solidFill>
                    <a:latin typeface="Helvetica" pitchFamily="34" charset="0"/>
                    <a:cs typeface="Arial" charset="0"/>
                  </a:rPr>
                  <a:t>22</a:t>
                </a:r>
                <a:endParaRPr lang="en-US" sz="2400">
                  <a:cs typeface="Arial" charset="0"/>
                </a:endParaRPr>
              </a:p>
            </p:txBody>
          </p:sp>
          <p:sp>
            <p:nvSpPr>
              <p:cNvPr id="19843" name="Line 100"/>
              <p:cNvSpPr>
                <a:spLocks noChangeShapeType="1"/>
              </p:cNvSpPr>
              <p:nvPr/>
            </p:nvSpPr>
            <p:spPr bwMode="auto">
              <a:xfrm flipH="1" flipV="1">
                <a:off x="2487" y="2658"/>
                <a:ext cx="24" cy="1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44" name="Rectangle 101"/>
              <p:cNvSpPr>
                <a:spLocks noChangeArrowheads="1"/>
              </p:cNvSpPr>
              <p:nvPr/>
            </p:nvSpPr>
            <p:spPr bwMode="auto">
              <a:xfrm>
                <a:off x="2381" y="2598"/>
                <a:ext cx="118" cy="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1000">
                    <a:solidFill>
                      <a:srgbClr val="000000"/>
                    </a:solidFill>
                    <a:latin typeface="Helvetica" pitchFamily="34" charset="0"/>
                    <a:cs typeface="Arial" charset="0"/>
                  </a:rPr>
                  <a:t>24</a:t>
                </a:r>
                <a:endParaRPr lang="en-US" sz="2400">
                  <a:cs typeface="Arial" charset="0"/>
                </a:endParaRPr>
              </a:p>
            </p:txBody>
          </p:sp>
          <p:sp>
            <p:nvSpPr>
              <p:cNvPr id="19845" name="Line 102"/>
              <p:cNvSpPr>
                <a:spLocks noChangeShapeType="1"/>
              </p:cNvSpPr>
              <p:nvPr/>
            </p:nvSpPr>
            <p:spPr bwMode="auto">
              <a:xfrm flipH="1" flipV="1">
                <a:off x="2487" y="2394"/>
                <a:ext cx="24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46" name="Rectangle 103"/>
              <p:cNvSpPr>
                <a:spLocks noChangeArrowheads="1"/>
              </p:cNvSpPr>
              <p:nvPr/>
            </p:nvSpPr>
            <p:spPr bwMode="auto">
              <a:xfrm>
                <a:off x="2381" y="2328"/>
                <a:ext cx="118" cy="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1000">
                    <a:solidFill>
                      <a:srgbClr val="000000"/>
                    </a:solidFill>
                    <a:latin typeface="Helvetica" pitchFamily="34" charset="0"/>
                    <a:cs typeface="Arial" charset="0"/>
                  </a:rPr>
                  <a:t>26</a:t>
                </a:r>
                <a:endParaRPr lang="en-US" sz="2400">
                  <a:cs typeface="Arial" charset="0"/>
                </a:endParaRPr>
              </a:p>
            </p:txBody>
          </p:sp>
          <p:sp>
            <p:nvSpPr>
              <p:cNvPr id="19847" name="Freeform 104"/>
              <p:cNvSpPr>
                <a:spLocks/>
              </p:cNvSpPr>
              <p:nvPr/>
            </p:nvSpPr>
            <p:spPr bwMode="auto">
              <a:xfrm>
                <a:off x="4156" y="3246"/>
                <a:ext cx="108" cy="162"/>
              </a:xfrm>
              <a:custGeom>
                <a:avLst/>
                <a:gdLst>
                  <a:gd name="T0" fmla="*/ 0 w 108"/>
                  <a:gd name="T1" fmla="*/ 162 h 162"/>
                  <a:gd name="T2" fmla="*/ 108 w 108"/>
                  <a:gd name="T3" fmla="*/ 144 h 162"/>
                  <a:gd name="T4" fmla="*/ 30 w 108"/>
                  <a:gd name="T5" fmla="*/ 0 h 162"/>
                  <a:gd name="T6" fmla="*/ 0 w 108"/>
                  <a:gd name="T7" fmla="*/ 162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8"/>
                  <a:gd name="T13" fmla="*/ 0 h 162"/>
                  <a:gd name="T14" fmla="*/ 108 w 108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8" h="162">
                    <a:moveTo>
                      <a:pt x="0" y="162"/>
                    </a:moveTo>
                    <a:lnTo>
                      <a:pt x="108" y="144"/>
                    </a:lnTo>
                    <a:lnTo>
                      <a:pt x="30" y="0"/>
                    </a:lnTo>
                    <a:lnTo>
                      <a:pt x="0" y="162"/>
                    </a:lnTo>
                    <a:close/>
                  </a:path>
                </a:pathLst>
              </a:custGeom>
              <a:solidFill>
                <a:srgbClr val="00009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48" name="Freeform 105"/>
              <p:cNvSpPr>
                <a:spLocks/>
              </p:cNvSpPr>
              <p:nvPr/>
            </p:nvSpPr>
            <p:spPr bwMode="auto">
              <a:xfrm>
                <a:off x="4156" y="3246"/>
                <a:ext cx="108" cy="162"/>
              </a:xfrm>
              <a:custGeom>
                <a:avLst/>
                <a:gdLst>
                  <a:gd name="T0" fmla="*/ 0 w 18"/>
                  <a:gd name="T1" fmla="*/ 209952 h 27"/>
                  <a:gd name="T2" fmla="*/ 139968 w 18"/>
                  <a:gd name="T3" fmla="*/ 186624 h 27"/>
                  <a:gd name="T4" fmla="*/ 38880 w 18"/>
                  <a:gd name="T5" fmla="*/ 0 h 27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7"/>
                  <a:gd name="T11" fmla="*/ 18 w 18"/>
                  <a:gd name="T12" fmla="*/ 27 h 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7">
                    <a:moveTo>
                      <a:pt x="0" y="27"/>
                    </a:moveTo>
                    <a:lnTo>
                      <a:pt x="18" y="24"/>
                    </a:lnTo>
                    <a:lnTo>
                      <a:pt x="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49" name="Oval 106"/>
              <p:cNvSpPr>
                <a:spLocks noChangeArrowheads="1"/>
              </p:cNvSpPr>
              <p:nvPr/>
            </p:nvSpPr>
            <p:spPr bwMode="auto">
              <a:xfrm>
                <a:off x="4186" y="3078"/>
                <a:ext cx="54" cy="54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50" name="Oval 107"/>
              <p:cNvSpPr>
                <a:spLocks noChangeArrowheads="1"/>
              </p:cNvSpPr>
              <p:nvPr/>
            </p:nvSpPr>
            <p:spPr bwMode="auto">
              <a:xfrm>
                <a:off x="4186" y="3078"/>
                <a:ext cx="54" cy="54"/>
              </a:xfrm>
              <a:prstGeom prst="ellipse">
                <a:avLst/>
              </a:pr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51" name="Freeform 108"/>
              <p:cNvSpPr>
                <a:spLocks/>
              </p:cNvSpPr>
              <p:nvPr/>
            </p:nvSpPr>
            <p:spPr bwMode="auto">
              <a:xfrm>
                <a:off x="4078" y="3246"/>
                <a:ext cx="108" cy="162"/>
              </a:xfrm>
              <a:custGeom>
                <a:avLst/>
                <a:gdLst>
                  <a:gd name="T0" fmla="*/ 78 w 108"/>
                  <a:gd name="T1" fmla="*/ 162 h 162"/>
                  <a:gd name="T2" fmla="*/ 0 w 108"/>
                  <a:gd name="T3" fmla="*/ 24 h 162"/>
                  <a:gd name="T4" fmla="*/ 108 w 108"/>
                  <a:gd name="T5" fmla="*/ 0 h 162"/>
                  <a:gd name="T6" fmla="*/ 78 w 108"/>
                  <a:gd name="T7" fmla="*/ 162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8"/>
                  <a:gd name="T13" fmla="*/ 0 h 162"/>
                  <a:gd name="T14" fmla="*/ 108 w 108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8" h="162">
                    <a:moveTo>
                      <a:pt x="78" y="162"/>
                    </a:moveTo>
                    <a:lnTo>
                      <a:pt x="0" y="24"/>
                    </a:lnTo>
                    <a:lnTo>
                      <a:pt x="108" y="0"/>
                    </a:lnTo>
                    <a:lnTo>
                      <a:pt x="78" y="162"/>
                    </a:lnTo>
                    <a:close/>
                  </a:path>
                </a:pathLst>
              </a:custGeom>
              <a:solidFill>
                <a:srgbClr val="00009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52" name="Freeform 109"/>
              <p:cNvSpPr>
                <a:spLocks/>
              </p:cNvSpPr>
              <p:nvPr/>
            </p:nvSpPr>
            <p:spPr bwMode="auto">
              <a:xfrm>
                <a:off x="4078" y="3246"/>
                <a:ext cx="108" cy="162"/>
              </a:xfrm>
              <a:custGeom>
                <a:avLst/>
                <a:gdLst>
                  <a:gd name="T0" fmla="*/ 101088 w 18"/>
                  <a:gd name="T1" fmla="*/ 209952 h 27"/>
                  <a:gd name="T2" fmla="*/ 0 w 18"/>
                  <a:gd name="T3" fmla="*/ 31104 h 27"/>
                  <a:gd name="T4" fmla="*/ 139968 w 18"/>
                  <a:gd name="T5" fmla="*/ 0 h 27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7"/>
                  <a:gd name="T11" fmla="*/ 18 w 18"/>
                  <a:gd name="T12" fmla="*/ 27 h 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7">
                    <a:moveTo>
                      <a:pt x="13" y="27"/>
                    </a:moveTo>
                    <a:lnTo>
                      <a:pt x="0" y="4"/>
                    </a:lnTo>
                    <a:lnTo>
                      <a:pt x="1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53" name="Freeform 110"/>
              <p:cNvSpPr>
                <a:spLocks/>
              </p:cNvSpPr>
              <p:nvPr/>
            </p:nvSpPr>
            <p:spPr bwMode="auto">
              <a:xfrm>
                <a:off x="4078" y="3108"/>
                <a:ext cx="108" cy="162"/>
              </a:xfrm>
              <a:custGeom>
                <a:avLst/>
                <a:gdLst>
                  <a:gd name="T0" fmla="*/ 0 w 108"/>
                  <a:gd name="T1" fmla="*/ 162 h 162"/>
                  <a:gd name="T2" fmla="*/ 108 w 108"/>
                  <a:gd name="T3" fmla="*/ 138 h 162"/>
                  <a:gd name="T4" fmla="*/ 30 w 108"/>
                  <a:gd name="T5" fmla="*/ 0 h 162"/>
                  <a:gd name="T6" fmla="*/ 0 w 108"/>
                  <a:gd name="T7" fmla="*/ 162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8"/>
                  <a:gd name="T13" fmla="*/ 0 h 162"/>
                  <a:gd name="T14" fmla="*/ 108 w 108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8" h="162">
                    <a:moveTo>
                      <a:pt x="0" y="162"/>
                    </a:moveTo>
                    <a:lnTo>
                      <a:pt x="108" y="138"/>
                    </a:lnTo>
                    <a:lnTo>
                      <a:pt x="30" y="0"/>
                    </a:lnTo>
                    <a:lnTo>
                      <a:pt x="0" y="162"/>
                    </a:lnTo>
                    <a:close/>
                  </a:path>
                </a:pathLst>
              </a:cu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54" name="Freeform 111"/>
              <p:cNvSpPr>
                <a:spLocks/>
              </p:cNvSpPr>
              <p:nvPr/>
            </p:nvSpPr>
            <p:spPr bwMode="auto">
              <a:xfrm>
                <a:off x="4078" y="3108"/>
                <a:ext cx="108" cy="162"/>
              </a:xfrm>
              <a:custGeom>
                <a:avLst/>
                <a:gdLst>
                  <a:gd name="T0" fmla="*/ 0 w 18"/>
                  <a:gd name="T1" fmla="*/ 209952 h 27"/>
                  <a:gd name="T2" fmla="*/ 139968 w 18"/>
                  <a:gd name="T3" fmla="*/ 178848 h 27"/>
                  <a:gd name="T4" fmla="*/ 38880 w 18"/>
                  <a:gd name="T5" fmla="*/ 0 h 27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7"/>
                  <a:gd name="T11" fmla="*/ 18 w 18"/>
                  <a:gd name="T12" fmla="*/ 27 h 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7">
                    <a:moveTo>
                      <a:pt x="0" y="27"/>
                    </a:moveTo>
                    <a:lnTo>
                      <a:pt x="18" y="23"/>
                    </a:lnTo>
                    <a:lnTo>
                      <a:pt x="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55" name="Freeform 112"/>
              <p:cNvSpPr>
                <a:spLocks/>
              </p:cNvSpPr>
              <p:nvPr/>
            </p:nvSpPr>
            <p:spPr bwMode="auto">
              <a:xfrm>
                <a:off x="4042" y="3270"/>
                <a:ext cx="114" cy="156"/>
              </a:xfrm>
              <a:custGeom>
                <a:avLst/>
                <a:gdLst>
                  <a:gd name="T0" fmla="*/ 0 w 114"/>
                  <a:gd name="T1" fmla="*/ 156 h 156"/>
                  <a:gd name="T2" fmla="*/ 114 w 114"/>
                  <a:gd name="T3" fmla="*/ 138 h 156"/>
                  <a:gd name="T4" fmla="*/ 36 w 114"/>
                  <a:gd name="T5" fmla="*/ 0 h 156"/>
                  <a:gd name="T6" fmla="*/ 0 w 114"/>
                  <a:gd name="T7" fmla="*/ 156 h 15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4"/>
                  <a:gd name="T13" fmla="*/ 0 h 156"/>
                  <a:gd name="T14" fmla="*/ 114 w 114"/>
                  <a:gd name="T15" fmla="*/ 156 h 15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4" h="156">
                    <a:moveTo>
                      <a:pt x="0" y="156"/>
                    </a:moveTo>
                    <a:lnTo>
                      <a:pt x="114" y="138"/>
                    </a:lnTo>
                    <a:lnTo>
                      <a:pt x="36" y="0"/>
                    </a:lnTo>
                    <a:lnTo>
                      <a:pt x="0" y="156"/>
                    </a:lnTo>
                    <a:close/>
                  </a:path>
                </a:pathLst>
              </a:custGeom>
              <a:solidFill>
                <a:srgbClr val="0000A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56" name="Freeform 113"/>
              <p:cNvSpPr>
                <a:spLocks/>
              </p:cNvSpPr>
              <p:nvPr/>
            </p:nvSpPr>
            <p:spPr bwMode="auto">
              <a:xfrm>
                <a:off x="4042" y="3270"/>
                <a:ext cx="114" cy="156"/>
              </a:xfrm>
              <a:custGeom>
                <a:avLst/>
                <a:gdLst>
                  <a:gd name="T0" fmla="*/ 0 w 19"/>
                  <a:gd name="T1" fmla="*/ 202176 h 26"/>
                  <a:gd name="T2" fmla="*/ 147744 w 19"/>
                  <a:gd name="T3" fmla="*/ 178848 h 26"/>
                  <a:gd name="T4" fmla="*/ 46656 w 19"/>
                  <a:gd name="T5" fmla="*/ 0 h 26"/>
                  <a:gd name="T6" fmla="*/ 0 60000 65536"/>
                  <a:gd name="T7" fmla="*/ 0 60000 65536"/>
                  <a:gd name="T8" fmla="*/ 0 60000 65536"/>
                  <a:gd name="T9" fmla="*/ 0 w 19"/>
                  <a:gd name="T10" fmla="*/ 0 h 26"/>
                  <a:gd name="T11" fmla="*/ 19 w 19"/>
                  <a:gd name="T12" fmla="*/ 26 h 2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9" h="26">
                    <a:moveTo>
                      <a:pt x="0" y="26"/>
                    </a:moveTo>
                    <a:lnTo>
                      <a:pt x="19" y="23"/>
                    </a:lnTo>
                    <a:lnTo>
                      <a:pt x="6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57" name="Oval 114"/>
              <p:cNvSpPr>
                <a:spLocks noChangeArrowheads="1"/>
              </p:cNvSpPr>
              <p:nvPr/>
            </p:nvSpPr>
            <p:spPr bwMode="auto">
              <a:xfrm>
                <a:off x="4096" y="2958"/>
                <a:ext cx="54" cy="54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58" name="Oval 115"/>
              <p:cNvSpPr>
                <a:spLocks noChangeArrowheads="1"/>
              </p:cNvSpPr>
              <p:nvPr/>
            </p:nvSpPr>
            <p:spPr bwMode="auto">
              <a:xfrm>
                <a:off x="4096" y="2958"/>
                <a:ext cx="54" cy="54"/>
              </a:xfrm>
              <a:prstGeom prst="ellipse">
                <a:avLst/>
              </a:pr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59" name="Freeform 116"/>
              <p:cNvSpPr>
                <a:spLocks/>
              </p:cNvSpPr>
              <p:nvPr/>
            </p:nvSpPr>
            <p:spPr bwMode="auto">
              <a:xfrm>
                <a:off x="3994" y="2970"/>
                <a:ext cx="114" cy="156"/>
              </a:xfrm>
              <a:custGeom>
                <a:avLst/>
                <a:gdLst>
                  <a:gd name="T0" fmla="*/ 0 w 114"/>
                  <a:gd name="T1" fmla="*/ 156 h 156"/>
                  <a:gd name="T2" fmla="*/ 114 w 114"/>
                  <a:gd name="T3" fmla="*/ 138 h 156"/>
                  <a:gd name="T4" fmla="*/ 36 w 114"/>
                  <a:gd name="T5" fmla="*/ 0 h 156"/>
                  <a:gd name="T6" fmla="*/ 0 w 114"/>
                  <a:gd name="T7" fmla="*/ 156 h 15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4"/>
                  <a:gd name="T13" fmla="*/ 0 h 156"/>
                  <a:gd name="T14" fmla="*/ 114 w 114"/>
                  <a:gd name="T15" fmla="*/ 156 h 15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4" h="156">
                    <a:moveTo>
                      <a:pt x="0" y="156"/>
                    </a:moveTo>
                    <a:lnTo>
                      <a:pt x="114" y="138"/>
                    </a:lnTo>
                    <a:lnTo>
                      <a:pt x="36" y="0"/>
                    </a:lnTo>
                    <a:lnTo>
                      <a:pt x="0" y="156"/>
                    </a:lnTo>
                    <a:close/>
                  </a:path>
                </a:pathLst>
              </a:custGeom>
              <a:solidFill>
                <a:srgbClr val="0050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60" name="Freeform 117"/>
              <p:cNvSpPr>
                <a:spLocks/>
              </p:cNvSpPr>
              <p:nvPr/>
            </p:nvSpPr>
            <p:spPr bwMode="auto">
              <a:xfrm>
                <a:off x="3994" y="2970"/>
                <a:ext cx="114" cy="156"/>
              </a:xfrm>
              <a:custGeom>
                <a:avLst/>
                <a:gdLst>
                  <a:gd name="T0" fmla="*/ 0 w 19"/>
                  <a:gd name="T1" fmla="*/ 202176 h 26"/>
                  <a:gd name="T2" fmla="*/ 147744 w 19"/>
                  <a:gd name="T3" fmla="*/ 178848 h 26"/>
                  <a:gd name="T4" fmla="*/ 46656 w 19"/>
                  <a:gd name="T5" fmla="*/ 0 h 26"/>
                  <a:gd name="T6" fmla="*/ 0 60000 65536"/>
                  <a:gd name="T7" fmla="*/ 0 60000 65536"/>
                  <a:gd name="T8" fmla="*/ 0 60000 65536"/>
                  <a:gd name="T9" fmla="*/ 0 w 19"/>
                  <a:gd name="T10" fmla="*/ 0 h 26"/>
                  <a:gd name="T11" fmla="*/ 19 w 19"/>
                  <a:gd name="T12" fmla="*/ 26 h 2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9" h="26">
                    <a:moveTo>
                      <a:pt x="0" y="26"/>
                    </a:moveTo>
                    <a:lnTo>
                      <a:pt x="19" y="23"/>
                    </a:lnTo>
                    <a:lnTo>
                      <a:pt x="6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61" name="Freeform 118"/>
              <p:cNvSpPr>
                <a:spLocks/>
              </p:cNvSpPr>
              <p:nvPr/>
            </p:nvSpPr>
            <p:spPr bwMode="auto">
              <a:xfrm>
                <a:off x="3917" y="2970"/>
                <a:ext cx="113" cy="156"/>
              </a:xfrm>
              <a:custGeom>
                <a:avLst/>
                <a:gdLst>
                  <a:gd name="T0" fmla="*/ 77 w 113"/>
                  <a:gd name="T1" fmla="*/ 156 h 156"/>
                  <a:gd name="T2" fmla="*/ 0 w 113"/>
                  <a:gd name="T3" fmla="*/ 18 h 156"/>
                  <a:gd name="T4" fmla="*/ 113 w 113"/>
                  <a:gd name="T5" fmla="*/ 0 h 156"/>
                  <a:gd name="T6" fmla="*/ 77 w 113"/>
                  <a:gd name="T7" fmla="*/ 156 h 15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3"/>
                  <a:gd name="T13" fmla="*/ 0 h 156"/>
                  <a:gd name="T14" fmla="*/ 113 w 113"/>
                  <a:gd name="T15" fmla="*/ 156 h 15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3" h="156">
                    <a:moveTo>
                      <a:pt x="77" y="156"/>
                    </a:moveTo>
                    <a:lnTo>
                      <a:pt x="0" y="18"/>
                    </a:lnTo>
                    <a:lnTo>
                      <a:pt x="113" y="0"/>
                    </a:lnTo>
                    <a:lnTo>
                      <a:pt x="77" y="156"/>
                    </a:lnTo>
                    <a:close/>
                  </a:path>
                </a:pathLst>
              </a:custGeom>
              <a:solidFill>
                <a:srgbClr val="0050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62" name="Freeform 119"/>
              <p:cNvSpPr>
                <a:spLocks/>
              </p:cNvSpPr>
              <p:nvPr/>
            </p:nvSpPr>
            <p:spPr bwMode="auto">
              <a:xfrm>
                <a:off x="3917" y="2970"/>
                <a:ext cx="113" cy="156"/>
              </a:xfrm>
              <a:custGeom>
                <a:avLst/>
                <a:gdLst>
                  <a:gd name="T0" fmla="*/ 96353 w 19"/>
                  <a:gd name="T1" fmla="*/ 202176 h 26"/>
                  <a:gd name="T2" fmla="*/ 0 w 19"/>
                  <a:gd name="T3" fmla="*/ 23328 h 26"/>
                  <a:gd name="T4" fmla="*/ 141381 w 19"/>
                  <a:gd name="T5" fmla="*/ 0 h 26"/>
                  <a:gd name="T6" fmla="*/ 0 60000 65536"/>
                  <a:gd name="T7" fmla="*/ 0 60000 65536"/>
                  <a:gd name="T8" fmla="*/ 0 60000 65536"/>
                  <a:gd name="T9" fmla="*/ 0 w 19"/>
                  <a:gd name="T10" fmla="*/ 0 h 26"/>
                  <a:gd name="T11" fmla="*/ 19 w 19"/>
                  <a:gd name="T12" fmla="*/ 26 h 2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9" h="26">
                    <a:moveTo>
                      <a:pt x="13" y="26"/>
                    </a:moveTo>
                    <a:lnTo>
                      <a:pt x="0" y="3"/>
                    </a:lnTo>
                    <a:lnTo>
                      <a:pt x="19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63" name="Freeform 120"/>
              <p:cNvSpPr>
                <a:spLocks/>
              </p:cNvSpPr>
              <p:nvPr/>
            </p:nvSpPr>
            <p:spPr bwMode="auto">
              <a:xfrm>
                <a:off x="3994" y="3108"/>
                <a:ext cx="114" cy="162"/>
              </a:xfrm>
              <a:custGeom>
                <a:avLst/>
                <a:gdLst>
                  <a:gd name="T0" fmla="*/ 84 w 114"/>
                  <a:gd name="T1" fmla="*/ 162 h 162"/>
                  <a:gd name="T2" fmla="*/ 0 w 114"/>
                  <a:gd name="T3" fmla="*/ 18 h 162"/>
                  <a:gd name="T4" fmla="*/ 114 w 114"/>
                  <a:gd name="T5" fmla="*/ 0 h 162"/>
                  <a:gd name="T6" fmla="*/ 84 w 114"/>
                  <a:gd name="T7" fmla="*/ 162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4"/>
                  <a:gd name="T13" fmla="*/ 0 h 162"/>
                  <a:gd name="T14" fmla="*/ 114 w 114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4" h="162">
                    <a:moveTo>
                      <a:pt x="84" y="162"/>
                    </a:moveTo>
                    <a:lnTo>
                      <a:pt x="0" y="18"/>
                    </a:lnTo>
                    <a:lnTo>
                      <a:pt x="114" y="0"/>
                    </a:lnTo>
                    <a:lnTo>
                      <a:pt x="84" y="162"/>
                    </a:lnTo>
                    <a:close/>
                  </a:path>
                </a:pathLst>
              </a:cu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64" name="Freeform 121"/>
              <p:cNvSpPr>
                <a:spLocks/>
              </p:cNvSpPr>
              <p:nvPr/>
            </p:nvSpPr>
            <p:spPr bwMode="auto">
              <a:xfrm>
                <a:off x="3994" y="3108"/>
                <a:ext cx="114" cy="162"/>
              </a:xfrm>
              <a:custGeom>
                <a:avLst/>
                <a:gdLst>
                  <a:gd name="T0" fmla="*/ 108864 w 19"/>
                  <a:gd name="T1" fmla="*/ 209952 h 27"/>
                  <a:gd name="T2" fmla="*/ 0 w 19"/>
                  <a:gd name="T3" fmla="*/ 23328 h 27"/>
                  <a:gd name="T4" fmla="*/ 147744 w 19"/>
                  <a:gd name="T5" fmla="*/ 0 h 27"/>
                  <a:gd name="T6" fmla="*/ 0 60000 65536"/>
                  <a:gd name="T7" fmla="*/ 0 60000 65536"/>
                  <a:gd name="T8" fmla="*/ 0 60000 65536"/>
                  <a:gd name="T9" fmla="*/ 0 w 19"/>
                  <a:gd name="T10" fmla="*/ 0 h 27"/>
                  <a:gd name="T11" fmla="*/ 19 w 19"/>
                  <a:gd name="T12" fmla="*/ 27 h 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9" h="27">
                    <a:moveTo>
                      <a:pt x="14" y="27"/>
                    </a:moveTo>
                    <a:lnTo>
                      <a:pt x="0" y="3"/>
                    </a:lnTo>
                    <a:lnTo>
                      <a:pt x="19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65" name="Freeform 122"/>
              <p:cNvSpPr>
                <a:spLocks/>
              </p:cNvSpPr>
              <p:nvPr/>
            </p:nvSpPr>
            <p:spPr bwMode="auto">
              <a:xfrm>
                <a:off x="3887" y="2988"/>
                <a:ext cx="107" cy="162"/>
              </a:xfrm>
              <a:custGeom>
                <a:avLst/>
                <a:gdLst>
                  <a:gd name="T0" fmla="*/ 0 w 107"/>
                  <a:gd name="T1" fmla="*/ 162 h 162"/>
                  <a:gd name="T2" fmla="*/ 107 w 107"/>
                  <a:gd name="T3" fmla="*/ 138 h 162"/>
                  <a:gd name="T4" fmla="*/ 30 w 107"/>
                  <a:gd name="T5" fmla="*/ 0 h 162"/>
                  <a:gd name="T6" fmla="*/ 0 w 107"/>
                  <a:gd name="T7" fmla="*/ 162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7"/>
                  <a:gd name="T13" fmla="*/ 0 h 162"/>
                  <a:gd name="T14" fmla="*/ 107 w 107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7" h="162">
                    <a:moveTo>
                      <a:pt x="0" y="162"/>
                    </a:moveTo>
                    <a:lnTo>
                      <a:pt x="107" y="138"/>
                    </a:lnTo>
                    <a:lnTo>
                      <a:pt x="30" y="0"/>
                    </a:lnTo>
                    <a:lnTo>
                      <a:pt x="0" y="162"/>
                    </a:lnTo>
                    <a:close/>
                  </a:path>
                </a:pathLst>
              </a:custGeom>
              <a:solidFill>
                <a:srgbClr val="0070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66" name="Freeform 123"/>
              <p:cNvSpPr>
                <a:spLocks/>
              </p:cNvSpPr>
              <p:nvPr/>
            </p:nvSpPr>
            <p:spPr bwMode="auto">
              <a:xfrm>
                <a:off x="3887" y="2988"/>
                <a:ext cx="107" cy="162"/>
              </a:xfrm>
              <a:custGeom>
                <a:avLst/>
                <a:gdLst>
                  <a:gd name="T0" fmla="*/ 0 w 18"/>
                  <a:gd name="T1" fmla="*/ 209952 h 27"/>
                  <a:gd name="T2" fmla="*/ 133607 w 18"/>
                  <a:gd name="T3" fmla="*/ 178848 h 27"/>
                  <a:gd name="T4" fmla="*/ 37385 w 18"/>
                  <a:gd name="T5" fmla="*/ 0 h 27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7"/>
                  <a:gd name="T11" fmla="*/ 18 w 18"/>
                  <a:gd name="T12" fmla="*/ 27 h 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7">
                    <a:moveTo>
                      <a:pt x="0" y="27"/>
                    </a:moveTo>
                    <a:lnTo>
                      <a:pt x="18" y="23"/>
                    </a:lnTo>
                    <a:lnTo>
                      <a:pt x="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67" name="Freeform 124"/>
              <p:cNvSpPr>
                <a:spLocks/>
              </p:cNvSpPr>
              <p:nvPr/>
            </p:nvSpPr>
            <p:spPr bwMode="auto">
              <a:xfrm>
                <a:off x="3965" y="3126"/>
                <a:ext cx="113" cy="162"/>
              </a:xfrm>
              <a:custGeom>
                <a:avLst/>
                <a:gdLst>
                  <a:gd name="T0" fmla="*/ 0 w 113"/>
                  <a:gd name="T1" fmla="*/ 162 h 162"/>
                  <a:gd name="T2" fmla="*/ 113 w 113"/>
                  <a:gd name="T3" fmla="*/ 144 h 162"/>
                  <a:gd name="T4" fmla="*/ 29 w 113"/>
                  <a:gd name="T5" fmla="*/ 0 h 162"/>
                  <a:gd name="T6" fmla="*/ 0 w 113"/>
                  <a:gd name="T7" fmla="*/ 162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3"/>
                  <a:gd name="T13" fmla="*/ 0 h 162"/>
                  <a:gd name="T14" fmla="*/ 113 w 113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3" h="162">
                    <a:moveTo>
                      <a:pt x="0" y="162"/>
                    </a:moveTo>
                    <a:lnTo>
                      <a:pt x="113" y="144"/>
                    </a:lnTo>
                    <a:lnTo>
                      <a:pt x="29" y="0"/>
                    </a:lnTo>
                    <a:lnTo>
                      <a:pt x="0" y="162"/>
                    </a:lnTo>
                    <a:close/>
                  </a:path>
                </a:pathLst>
              </a:custGeom>
              <a:solidFill>
                <a:srgbClr val="0010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68" name="Freeform 125"/>
              <p:cNvSpPr>
                <a:spLocks/>
              </p:cNvSpPr>
              <p:nvPr/>
            </p:nvSpPr>
            <p:spPr bwMode="auto">
              <a:xfrm>
                <a:off x="3965" y="3126"/>
                <a:ext cx="113" cy="162"/>
              </a:xfrm>
              <a:custGeom>
                <a:avLst/>
                <a:gdLst>
                  <a:gd name="T0" fmla="*/ 0 w 19"/>
                  <a:gd name="T1" fmla="*/ 209952 h 27"/>
                  <a:gd name="T2" fmla="*/ 141381 w 19"/>
                  <a:gd name="T3" fmla="*/ 186624 h 27"/>
                  <a:gd name="T4" fmla="*/ 37457 w 19"/>
                  <a:gd name="T5" fmla="*/ 0 h 27"/>
                  <a:gd name="T6" fmla="*/ 0 60000 65536"/>
                  <a:gd name="T7" fmla="*/ 0 60000 65536"/>
                  <a:gd name="T8" fmla="*/ 0 60000 65536"/>
                  <a:gd name="T9" fmla="*/ 0 w 19"/>
                  <a:gd name="T10" fmla="*/ 0 h 27"/>
                  <a:gd name="T11" fmla="*/ 19 w 19"/>
                  <a:gd name="T12" fmla="*/ 27 h 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9" h="27">
                    <a:moveTo>
                      <a:pt x="0" y="27"/>
                    </a:moveTo>
                    <a:lnTo>
                      <a:pt x="19" y="24"/>
                    </a:lnTo>
                    <a:lnTo>
                      <a:pt x="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69" name="Freeform 126"/>
              <p:cNvSpPr>
                <a:spLocks/>
              </p:cNvSpPr>
              <p:nvPr/>
            </p:nvSpPr>
            <p:spPr bwMode="auto">
              <a:xfrm>
                <a:off x="3965" y="3270"/>
                <a:ext cx="113" cy="156"/>
              </a:xfrm>
              <a:custGeom>
                <a:avLst/>
                <a:gdLst>
                  <a:gd name="T0" fmla="*/ 77 w 113"/>
                  <a:gd name="T1" fmla="*/ 156 h 156"/>
                  <a:gd name="T2" fmla="*/ 0 w 113"/>
                  <a:gd name="T3" fmla="*/ 18 h 156"/>
                  <a:gd name="T4" fmla="*/ 113 w 113"/>
                  <a:gd name="T5" fmla="*/ 0 h 156"/>
                  <a:gd name="T6" fmla="*/ 77 w 113"/>
                  <a:gd name="T7" fmla="*/ 156 h 15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3"/>
                  <a:gd name="T13" fmla="*/ 0 h 156"/>
                  <a:gd name="T14" fmla="*/ 113 w 113"/>
                  <a:gd name="T15" fmla="*/ 156 h 15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3" h="156">
                    <a:moveTo>
                      <a:pt x="77" y="156"/>
                    </a:moveTo>
                    <a:lnTo>
                      <a:pt x="0" y="18"/>
                    </a:lnTo>
                    <a:lnTo>
                      <a:pt x="113" y="0"/>
                    </a:lnTo>
                    <a:lnTo>
                      <a:pt x="77" y="156"/>
                    </a:lnTo>
                    <a:close/>
                  </a:path>
                </a:pathLst>
              </a:custGeom>
              <a:solidFill>
                <a:srgbClr val="0000A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70" name="Freeform 127"/>
              <p:cNvSpPr>
                <a:spLocks/>
              </p:cNvSpPr>
              <p:nvPr/>
            </p:nvSpPr>
            <p:spPr bwMode="auto">
              <a:xfrm>
                <a:off x="3965" y="3270"/>
                <a:ext cx="113" cy="156"/>
              </a:xfrm>
              <a:custGeom>
                <a:avLst/>
                <a:gdLst>
                  <a:gd name="T0" fmla="*/ 96353 w 19"/>
                  <a:gd name="T1" fmla="*/ 202176 h 26"/>
                  <a:gd name="T2" fmla="*/ 0 w 19"/>
                  <a:gd name="T3" fmla="*/ 23328 h 26"/>
                  <a:gd name="T4" fmla="*/ 141381 w 19"/>
                  <a:gd name="T5" fmla="*/ 0 h 26"/>
                  <a:gd name="T6" fmla="*/ 0 60000 65536"/>
                  <a:gd name="T7" fmla="*/ 0 60000 65536"/>
                  <a:gd name="T8" fmla="*/ 0 60000 65536"/>
                  <a:gd name="T9" fmla="*/ 0 w 19"/>
                  <a:gd name="T10" fmla="*/ 0 h 26"/>
                  <a:gd name="T11" fmla="*/ 19 w 19"/>
                  <a:gd name="T12" fmla="*/ 26 h 2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9" h="26">
                    <a:moveTo>
                      <a:pt x="13" y="26"/>
                    </a:moveTo>
                    <a:lnTo>
                      <a:pt x="0" y="3"/>
                    </a:lnTo>
                    <a:lnTo>
                      <a:pt x="19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71" name="Oval 128"/>
              <p:cNvSpPr>
                <a:spLocks noChangeArrowheads="1"/>
              </p:cNvSpPr>
              <p:nvPr/>
            </p:nvSpPr>
            <p:spPr bwMode="auto">
              <a:xfrm>
                <a:off x="4048" y="3078"/>
                <a:ext cx="54" cy="54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72" name="Oval 129"/>
              <p:cNvSpPr>
                <a:spLocks noChangeArrowheads="1"/>
              </p:cNvSpPr>
              <p:nvPr/>
            </p:nvSpPr>
            <p:spPr bwMode="auto">
              <a:xfrm>
                <a:off x="4048" y="3078"/>
                <a:ext cx="54" cy="54"/>
              </a:xfrm>
              <a:prstGeom prst="ellipse">
                <a:avLst/>
              </a:pr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73" name="Freeform 130"/>
              <p:cNvSpPr>
                <a:spLocks/>
              </p:cNvSpPr>
              <p:nvPr/>
            </p:nvSpPr>
            <p:spPr bwMode="auto">
              <a:xfrm>
                <a:off x="3935" y="3288"/>
                <a:ext cx="107" cy="156"/>
              </a:xfrm>
              <a:custGeom>
                <a:avLst/>
                <a:gdLst>
                  <a:gd name="T0" fmla="*/ 0 w 107"/>
                  <a:gd name="T1" fmla="*/ 156 h 156"/>
                  <a:gd name="T2" fmla="*/ 107 w 107"/>
                  <a:gd name="T3" fmla="*/ 138 h 156"/>
                  <a:gd name="T4" fmla="*/ 30 w 107"/>
                  <a:gd name="T5" fmla="*/ 0 h 156"/>
                  <a:gd name="T6" fmla="*/ 0 w 107"/>
                  <a:gd name="T7" fmla="*/ 156 h 15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7"/>
                  <a:gd name="T13" fmla="*/ 0 h 156"/>
                  <a:gd name="T14" fmla="*/ 107 w 107"/>
                  <a:gd name="T15" fmla="*/ 156 h 15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7" h="156">
                    <a:moveTo>
                      <a:pt x="0" y="156"/>
                    </a:moveTo>
                    <a:lnTo>
                      <a:pt x="107" y="138"/>
                    </a:lnTo>
                    <a:lnTo>
                      <a:pt x="30" y="0"/>
                    </a:lnTo>
                    <a:lnTo>
                      <a:pt x="0" y="156"/>
                    </a:lnTo>
                    <a:close/>
                  </a:path>
                </a:pathLst>
              </a:custGeom>
              <a:solidFill>
                <a:srgbClr val="0000C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74" name="Freeform 131"/>
              <p:cNvSpPr>
                <a:spLocks/>
              </p:cNvSpPr>
              <p:nvPr/>
            </p:nvSpPr>
            <p:spPr bwMode="auto">
              <a:xfrm>
                <a:off x="3935" y="3288"/>
                <a:ext cx="107" cy="156"/>
              </a:xfrm>
              <a:custGeom>
                <a:avLst/>
                <a:gdLst>
                  <a:gd name="T0" fmla="*/ 0 w 18"/>
                  <a:gd name="T1" fmla="*/ 202176 h 26"/>
                  <a:gd name="T2" fmla="*/ 133607 w 18"/>
                  <a:gd name="T3" fmla="*/ 178848 h 26"/>
                  <a:gd name="T4" fmla="*/ 37385 w 18"/>
                  <a:gd name="T5" fmla="*/ 0 h 26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6"/>
                  <a:gd name="T11" fmla="*/ 18 w 18"/>
                  <a:gd name="T12" fmla="*/ 26 h 2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6">
                    <a:moveTo>
                      <a:pt x="0" y="26"/>
                    </a:moveTo>
                    <a:lnTo>
                      <a:pt x="18" y="23"/>
                    </a:lnTo>
                    <a:lnTo>
                      <a:pt x="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75" name="Freeform 132"/>
              <p:cNvSpPr>
                <a:spLocks/>
              </p:cNvSpPr>
              <p:nvPr/>
            </p:nvSpPr>
            <p:spPr bwMode="auto">
              <a:xfrm>
                <a:off x="3917" y="2826"/>
                <a:ext cx="113" cy="162"/>
              </a:xfrm>
              <a:custGeom>
                <a:avLst/>
                <a:gdLst>
                  <a:gd name="T0" fmla="*/ 0 w 113"/>
                  <a:gd name="T1" fmla="*/ 162 h 162"/>
                  <a:gd name="T2" fmla="*/ 113 w 113"/>
                  <a:gd name="T3" fmla="*/ 144 h 162"/>
                  <a:gd name="T4" fmla="*/ 36 w 113"/>
                  <a:gd name="T5" fmla="*/ 0 h 162"/>
                  <a:gd name="T6" fmla="*/ 0 w 113"/>
                  <a:gd name="T7" fmla="*/ 162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3"/>
                  <a:gd name="T13" fmla="*/ 0 h 162"/>
                  <a:gd name="T14" fmla="*/ 113 w 113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3" h="162">
                    <a:moveTo>
                      <a:pt x="0" y="162"/>
                    </a:moveTo>
                    <a:lnTo>
                      <a:pt x="113" y="144"/>
                    </a:lnTo>
                    <a:lnTo>
                      <a:pt x="36" y="0"/>
                    </a:lnTo>
                    <a:lnTo>
                      <a:pt x="0" y="162"/>
                    </a:lnTo>
                    <a:close/>
                  </a:path>
                </a:pathLst>
              </a:custGeom>
              <a:solidFill>
                <a:srgbClr val="00A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76" name="Freeform 133"/>
              <p:cNvSpPr>
                <a:spLocks/>
              </p:cNvSpPr>
              <p:nvPr/>
            </p:nvSpPr>
            <p:spPr bwMode="auto">
              <a:xfrm>
                <a:off x="3917" y="2826"/>
                <a:ext cx="113" cy="162"/>
              </a:xfrm>
              <a:custGeom>
                <a:avLst/>
                <a:gdLst>
                  <a:gd name="T0" fmla="*/ 0 w 19"/>
                  <a:gd name="T1" fmla="*/ 209952 h 27"/>
                  <a:gd name="T2" fmla="*/ 141381 w 19"/>
                  <a:gd name="T3" fmla="*/ 186624 h 27"/>
                  <a:gd name="T4" fmla="*/ 45028 w 19"/>
                  <a:gd name="T5" fmla="*/ 0 h 27"/>
                  <a:gd name="T6" fmla="*/ 0 60000 65536"/>
                  <a:gd name="T7" fmla="*/ 0 60000 65536"/>
                  <a:gd name="T8" fmla="*/ 0 60000 65536"/>
                  <a:gd name="T9" fmla="*/ 0 w 19"/>
                  <a:gd name="T10" fmla="*/ 0 h 27"/>
                  <a:gd name="T11" fmla="*/ 19 w 19"/>
                  <a:gd name="T12" fmla="*/ 27 h 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9" h="27">
                    <a:moveTo>
                      <a:pt x="0" y="27"/>
                    </a:moveTo>
                    <a:lnTo>
                      <a:pt x="19" y="24"/>
                    </a:lnTo>
                    <a:lnTo>
                      <a:pt x="6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77" name="Freeform 134"/>
              <p:cNvSpPr>
                <a:spLocks/>
              </p:cNvSpPr>
              <p:nvPr/>
            </p:nvSpPr>
            <p:spPr bwMode="auto">
              <a:xfrm>
                <a:off x="3887" y="3126"/>
                <a:ext cx="107" cy="162"/>
              </a:xfrm>
              <a:custGeom>
                <a:avLst/>
                <a:gdLst>
                  <a:gd name="T0" fmla="*/ 78 w 107"/>
                  <a:gd name="T1" fmla="*/ 162 h 162"/>
                  <a:gd name="T2" fmla="*/ 0 w 107"/>
                  <a:gd name="T3" fmla="*/ 24 h 162"/>
                  <a:gd name="T4" fmla="*/ 107 w 107"/>
                  <a:gd name="T5" fmla="*/ 0 h 162"/>
                  <a:gd name="T6" fmla="*/ 78 w 107"/>
                  <a:gd name="T7" fmla="*/ 162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7"/>
                  <a:gd name="T13" fmla="*/ 0 h 162"/>
                  <a:gd name="T14" fmla="*/ 107 w 107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7" h="162">
                    <a:moveTo>
                      <a:pt x="78" y="162"/>
                    </a:moveTo>
                    <a:lnTo>
                      <a:pt x="0" y="24"/>
                    </a:lnTo>
                    <a:lnTo>
                      <a:pt x="107" y="0"/>
                    </a:lnTo>
                    <a:lnTo>
                      <a:pt x="78" y="162"/>
                    </a:lnTo>
                    <a:close/>
                  </a:path>
                </a:pathLst>
              </a:custGeom>
              <a:solidFill>
                <a:srgbClr val="0010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78" name="Freeform 135"/>
              <p:cNvSpPr>
                <a:spLocks/>
              </p:cNvSpPr>
              <p:nvPr/>
            </p:nvSpPr>
            <p:spPr bwMode="auto">
              <a:xfrm>
                <a:off x="3887" y="3126"/>
                <a:ext cx="107" cy="162"/>
              </a:xfrm>
              <a:custGeom>
                <a:avLst/>
                <a:gdLst>
                  <a:gd name="T0" fmla="*/ 96223 w 18"/>
                  <a:gd name="T1" fmla="*/ 209952 h 27"/>
                  <a:gd name="T2" fmla="*/ 0 w 18"/>
                  <a:gd name="T3" fmla="*/ 31104 h 27"/>
                  <a:gd name="T4" fmla="*/ 133607 w 18"/>
                  <a:gd name="T5" fmla="*/ 0 h 27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7"/>
                  <a:gd name="T11" fmla="*/ 18 w 18"/>
                  <a:gd name="T12" fmla="*/ 27 h 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7">
                    <a:moveTo>
                      <a:pt x="13" y="27"/>
                    </a:moveTo>
                    <a:lnTo>
                      <a:pt x="0" y="4"/>
                    </a:lnTo>
                    <a:lnTo>
                      <a:pt x="1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79" name="Freeform 136"/>
              <p:cNvSpPr>
                <a:spLocks/>
              </p:cNvSpPr>
              <p:nvPr/>
            </p:nvSpPr>
            <p:spPr bwMode="auto">
              <a:xfrm>
                <a:off x="3857" y="3288"/>
                <a:ext cx="108" cy="156"/>
              </a:xfrm>
              <a:custGeom>
                <a:avLst/>
                <a:gdLst>
                  <a:gd name="T0" fmla="*/ 78 w 108"/>
                  <a:gd name="T1" fmla="*/ 156 h 156"/>
                  <a:gd name="T2" fmla="*/ 0 w 108"/>
                  <a:gd name="T3" fmla="*/ 18 h 156"/>
                  <a:gd name="T4" fmla="*/ 108 w 108"/>
                  <a:gd name="T5" fmla="*/ 0 h 156"/>
                  <a:gd name="T6" fmla="*/ 78 w 108"/>
                  <a:gd name="T7" fmla="*/ 156 h 15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8"/>
                  <a:gd name="T13" fmla="*/ 0 h 156"/>
                  <a:gd name="T14" fmla="*/ 108 w 108"/>
                  <a:gd name="T15" fmla="*/ 156 h 15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8" h="156">
                    <a:moveTo>
                      <a:pt x="78" y="156"/>
                    </a:moveTo>
                    <a:lnTo>
                      <a:pt x="0" y="18"/>
                    </a:lnTo>
                    <a:lnTo>
                      <a:pt x="108" y="0"/>
                    </a:lnTo>
                    <a:lnTo>
                      <a:pt x="78" y="156"/>
                    </a:lnTo>
                    <a:close/>
                  </a:path>
                </a:pathLst>
              </a:custGeom>
              <a:solidFill>
                <a:srgbClr val="0000C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80" name="Freeform 137"/>
              <p:cNvSpPr>
                <a:spLocks/>
              </p:cNvSpPr>
              <p:nvPr/>
            </p:nvSpPr>
            <p:spPr bwMode="auto">
              <a:xfrm>
                <a:off x="3857" y="3288"/>
                <a:ext cx="108" cy="156"/>
              </a:xfrm>
              <a:custGeom>
                <a:avLst/>
                <a:gdLst>
                  <a:gd name="T0" fmla="*/ 101088 w 18"/>
                  <a:gd name="T1" fmla="*/ 202176 h 26"/>
                  <a:gd name="T2" fmla="*/ 0 w 18"/>
                  <a:gd name="T3" fmla="*/ 23328 h 26"/>
                  <a:gd name="T4" fmla="*/ 139968 w 18"/>
                  <a:gd name="T5" fmla="*/ 0 h 26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6"/>
                  <a:gd name="T11" fmla="*/ 18 w 18"/>
                  <a:gd name="T12" fmla="*/ 26 h 2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6">
                    <a:moveTo>
                      <a:pt x="13" y="26"/>
                    </a:moveTo>
                    <a:lnTo>
                      <a:pt x="0" y="3"/>
                    </a:lnTo>
                    <a:lnTo>
                      <a:pt x="1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81" name="Freeform 138"/>
              <p:cNvSpPr>
                <a:spLocks/>
              </p:cNvSpPr>
              <p:nvPr/>
            </p:nvSpPr>
            <p:spPr bwMode="auto">
              <a:xfrm>
                <a:off x="3857" y="3150"/>
                <a:ext cx="108" cy="156"/>
              </a:xfrm>
              <a:custGeom>
                <a:avLst/>
                <a:gdLst>
                  <a:gd name="T0" fmla="*/ 0 w 108"/>
                  <a:gd name="T1" fmla="*/ 156 h 156"/>
                  <a:gd name="T2" fmla="*/ 108 w 108"/>
                  <a:gd name="T3" fmla="*/ 138 h 156"/>
                  <a:gd name="T4" fmla="*/ 30 w 108"/>
                  <a:gd name="T5" fmla="*/ 0 h 156"/>
                  <a:gd name="T6" fmla="*/ 0 w 108"/>
                  <a:gd name="T7" fmla="*/ 156 h 15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8"/>
                  <a:gd name="T13" fmla="*/ 0 h 156"/>
                  <a:gd name="T14" fmla="*/ 108 w 108"/>
                  <a:gd name="T15" fmla="*/ 156 h 15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8" h="156">
                    <a:moveTo>
                      <a:pt x="0" y="156"/>
                    </a:moveTo>
                    <a:lnTo>
                      <a:pt x="108" y="138"/>
                    </a:lnTo>
                    <a:lnTo>
                      <a:pt x="30" y="0"/>
                    </a:lnTo>
                    <a:lnTo>
                      <a:pt x="0" y="156"/>
                    </a:lnTo>
                    <a:close/>
                  </a:path>
                </a:pathLst>
              </a:custGeom>
              <a:solidFill>
                <a:srgbClr val="0020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82" name="Freeform 139"/>
              <p:cNvSpPr>
                <a:spLocks/>
              </p:cNvSpPr>
              <p:nvPr/>
            </p:nvSpPr>
            <p:spPr bwMode="auto">
              <a:xfrm>
                <a:off x="3857" y="3150"/>
                <a:ext cx="108" cy="156"/>
              </a:xfrm>
              <a:custGeom>
                <a:avLst/>
                <a:gdLst>
                  <a:gd name="T0" fmla="*/ 0 w 18"/>
                  <a:gd name="T1" fmla="*/ 202176 h 26"/>
                  <a:gd name="T2" fmla="*/ 139968 w 18"/>
                  <a:gd name="T3" fmla="*/ 178848 h 26"/>
                  <a:gd name="T4" fmla="*/ 38880 w 18"/>
                  <a:gd name="T5" fmla="*/ 0 h 26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6"/>
                  <a:gd name="T11" fmla="*/ 18 w 18"/>
                  <a:gd name="T12" fmla="*/ 26 h 2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6">
                    <a:moveTo>
                      <a:pt x="0" y="26"/>
                    </a:moveTo>
                    <a:lnTo>
                      <a:pt x="18" y="23"/>
                    </a:lnTo>
                    <a:lnTo>
                      <a:pt x="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83" name="Freeform 140"/>
              <p:cNvSpPr>
                <a:spLocks/>
              </p:cNvSpPr>
              <p:nvPr/>
            </p:nvSpPr>
            <p:spPr bwMode="auto">
              <a:xfrm>
                <a:off x="3839" y="2826"/>
                <a:ext cx="114" cy="162"/>
              </a:xfrm>
              <a:custGeom>
                <a:avLst/>
                <a:gdLst>
                  <a:gd name="T0" fmla="*/ 78 w 114"/>
                  <a:gd name="T1" fmla="*/ 162 h 162"/>
                  <a:gd name="T2" fmla="*/ 0 w 114"/>
                  <a:gd name="T3" fmla="*/ 24 h 162"/>
                  <a:gd name="T4" fmla="*/ 114 w 114"/>
                  <a:gd name="T5" fmla="*/ 0 h 162"/>
                  <a:gd name="T6" fmla="*/ 78 w 114"/>
                  <a:gd name="T7" fmla="*/ 162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4"/>
                  <a:gd name="T13" fmla="*/ 0 h 162"/>
                  <a:gd name="T14" fmla="*/ 114 w 114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4" h="162">
                    <a:moveTo>
                      <a:pt x="78" y="162"/>
                    </a:moveTo>
                    <a:lnTo>
                      <a:pt x="0" y="24"/>
                    </a:lnTo>
                    <a:lnTo>
                      <a:pt x="114" y="0"/>
                    </a:lnTo>
                    <a:lnTo>
                      <a:pt x="78" y="162"/>
                    </a:lnTo>
                    <a:close/>
                  </a:path>
                </a:pathLst>
              </a:custGeom>
              <a:solidFill>
                <a:srgbClr val="00A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84" name="Freeform 141"/>
              <p:cNvSpPr>
                <a:spLocks/>
              </p:cNvSpPr>
              <p:nvPr/>
            </p:nvSpPr>
            <p:spPr bwMode="auto">
              <a:xfrm>
                <a:off x="3839" y="2826"/>
                <a:ext cx="114" cy="162"/>
              </a:xfrm>
              <a:custGeom>
                <a:avLst/>
                <a:gdLst>
                  <a:gd name="T0" fmla="*/ 101088 w 19"/>
                  <a:gd name="T1" fmla="*/ 209952 h 27"/>
                  <a:gd name="T2" fmla="*/ 0 w 19"/>
                  <a:gd name="T3" fmla="*/ 31104 h 27"/>
                  <a:gd name="T4" fmla="*/ 147744 w 19"/>
                  <a:gd name="T5" fmla="*/ 0 h 27"/>
                  <a:gd name="T6" fmla="*/ 0 60000 65536"/>
                  <a:gd name="T7" fmla="*/ 0 60000 65536"/>
                  <a:gd name="T8" fmla="*/ 0 60000 65536"/>
                  <a:gd name="T9" fmla="*/ 0 w 19"/>
                  <a:gd name="T10" fmla="*/ 0 h 27"/>
                  <a:gd name="T11" fmla="*/ 19 w 19"/>
                  <a:gd name="T12" fmla="*/ 27 h 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9" h="27">
                    <a:moveTo>
                      <a:pt x="13" y="27"/>
                    </a:moveTo>
                    <a:lnTo>
                      <a:pt x="0" y="4"/>
                    </a:lnTo>
                    <a:lnTo>
                      <a:pt x="19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85" name="Freeform 142"/>
              <p:cNvSpPr>
                <a:spLocks/>
              </p:cNvSpPr>
              <p:nvPr/>
            </p:nvSpPr>
            <p:spPr bwMode="auto">
              <a:xfrm>
                <a:off x="3839" y="2688"/>
                <a:ext cx="114" cy="162"/>
              </a:xfrm>
              <a:custGeom>
                <a:avLst/>
                <a:gdLst>
                  <a:gd name="T0" fmla="*/ 0 w 114"/>
                  <a:gd name="T1" fmla="*/ 162 h 162"/>
                  <a:gd name="T2" fmla="*/ 114 w 114"/>
                  <a:gd name="T3" fmla="*/ 138 h 162"/>
                  <a:gd name="T4" fmla="*/ 30 w 114"/>
                  <a:gd name="T5" fmla="*/ 0 h 162"/>
                  <a:gd name="T6" fmla="*/ 0 w 114"/>
                  <a:gd name="T7" fmla="*/ 162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4"/>
                  <a:gd name="T13" fmla="*/ 0 h 162"/>
                  <a:gd name="T14" fmla="*/ 114 w 114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4" h="162">
                    <a:moveTo>
                      <a:pt x="0" y="162"/>
                    </a:moveTo>
                    <a:lnTo>
                      <a:pt x="114" y="138"/>
                    </a:lnTo>
                    <a:lnTo>
                      <a:pt x="30" y="0"/>
                    </a:lnTo>
                    <a:lnTo>
                      <a:pt x="0" y="162"/>
                    </a:lnTo>
                    <a:close/>
                  </a:path>
                </a:pathLst>
              </a:custGeom>
              <a:solidFill>
                <a:srgbClr val="10FFE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86" name="Freeform 143"/>
              <p:cNvSpPr>
                <a:spLocks/>
              </p:cNvSpPr>
              <p:nvPr/>
            </p:nvSpPr>
            <p:spPr bwMode="auto">
              <a:xfrm>
                <a:off x="3839" y="2688"/>
                <a:ext cx="114" cy="162"/>
              </a:xfrm>
              <a:custGeom>
                <a:avLst/>
                <a:gdLst>
                  <a:gd name="T0" fmla="*/ 0 w 19"/>
                  <a:gd name="T1" fmla="*/ 209952 h 27"/>
                  <a:gd name="T2" fmla="*/ 147744 w 19"/>
                  <a:gd name="T3" fmla="*/ 178848 h 27"/>
                  <a:gd name="T4" fmla="*/ 38880 w 19"/>
                  <a:gd name="T5" fmla="*/ 0 h 27"/>
                  <a:gd name="T6" fmla="*/ 0 60000 65536"/>
                  <a:gd name="T7" fmla="*/ 0 60000 65536"/>
                  <a:gd name="T8" fmla="*/ 0 60000 65536"/>
                  <a:gd name="T9" fmla="*/ 0 w 19"/>
                  <a:gd name="T10" fmla="*/ 0 h 27"/>
                  <a:gd name="T11" fmla="*/ 19 w 19"/>
                  <a:gd name="T12" fmla="*/ 27 h 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9" h="27">
                    <a:moveTo>
                      <a:pt x="0" y="27"/>
                    </a:moveTo>
                    <a:lnTo>
                      <a:pt x="19" y="23"/>
                    </a:lnTo>
                    <a:lnTo>
                      <a:pt x="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87" name="Oval 144"/>
              <p:cNvSpPr>
                <a:spLocks noChangeArrowheads="1"/>
              </p:cNvSpPr>
              <p:nvPr/>
            </p:nvSpPr>
            <p:spPr bwMode="auto">
              <a:xfrm>
                <a:off x="3851" y="3372"/>
                <a:ext cx="54" cy="54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88" name="Oval 145"/>
              <p:cNvSpPr>
                <a:spLocks noChangeArrowheads="1"/>
              </p:cNvSpPr>
              <p:nvPr/>
            </p:nvSpPr>
            <p:spPr bwMode="auto">
              <a:xfrm>
                <a:off x="3851" y="3372"/>
                <a:ext cx="54" cy="54"/>
              </a:xfrm>
              <a:prstGeom prst="ellipse">
                <a:avLst/>
              </a:pr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89" name="Freeform 146"/>
              <p:cNvSpPr>
                <a:spLocks/>
              </p:cNvSpPr>
              <p:nvPr/>
            </p:nvSpPr>
            <p:spPr bwMode="auto">
              <a:xfrm>
                <a:off x="3827" y="3306"/>
                <a:ext cx="108" cy="162"/>
              </a:xfrm>
              <a:custGeom>
                <a:avLst/>
                <a:gdLst>
                  <a:gd name="T0" fmla="*/ 0 w 108"/>
                  <a:gd name="T1" fmla="*/ 162 h 162"/>
                  <a:gd name="T2" fmla="*/ 108 w 108"/>
                  <a:gd name="T3" fmla="*/ 138 h 162"/>
                  <a:gd name="T4" fmla="*/ 30 w 108"/>
                  <a:gd name="T5" fmla="*/ 0 h 162"/>
                  <a:gd name="T6" fmla="*/ 0 w 108"/>
                  <a:gd name="T7" fmla="*/ 162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8"/>
                  <a:gd name="T13" fmla="*/ 0 h 162"/>
                  <a:gd name="T14" fmla="*/ 108 w 108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8" h="162">
                    <a:moveTo>
                      <a:pt x="0" y="162"/>
                    </a:moveTo>
                    <a:lnTo>
                      <a:pt x="108" y="138"/>
                    </a:lnTo>
                    <a:lnTo>
                      <a:pt x="30" y="0"/>
                    </a:lnTo>
                    <a:lnTo>
                      <a:pt x="0" y="162"/>
                    </a:lnTo>
                    <a:close/>
                  </a:path>
                </a:pathLst>
              </a:custGeom>
              <a:solidFill>
                <a:srgbClr val="0000D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90" name="Freeform 147"/>
              <p:cNvSpPr>
                <a:spLocks/>
              </p:cNvSpPr>
              <p:nvPr/>
            </p:nvSpPr>
            <p:spPr bwMode="auto">
              <a:xfrm>
                <a:off x="3827" y="3306"/>
                <a:ext cx="108" cy="162"/>
              </a:xfrm>
              <a:custGeom>
                <a:avLst/>
                <a:gdLst>
                  <a:gd name="T0" fmla="*/ 0 w 18"/>
                  <a:gd name="T1" fmla="*/ 209952 h 27"/>
                  <a:gd name="T2" fmla="*/ 139968 w 18"/>
                  <a:gd name="T3" fmla="*/ 178848 h 27"/>
                  <a:gd name="T4" fmla="*/ 38880 w 18"/>
                  <a:gd name="T5" fmla="*/ 0 h 27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7"/>
                  <a:gd name="T11" fmla="*/ 18 w 18"/>
                  <a:gd name="T12" fmla="*/ 27 h 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7">
                    <a:moveTo>
                      <a:pt x="0" y="27"/>
                    </a:moveTo>
                    <a:lnTo>
                      <a:pt x="18" y="23"/>
                    </a:lnTo>
                    <a:lnTo>
                      <a:pt x="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91" name="Oval 148"/>
              <p:cNvSpPr>
                <a:spLocks noChangeArrowheads="1"/>
              </p:cNvSpPr>
              <p:nvPr/>
            </p:nvSpPr>
            <p:spPr bwMode="auto">
              <a:xfrm>
                <a:off x="3911" y="2706"/>
                <a:ext cx="54" cy="54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92" name="Oval 149"/>
              <p:cNvSpPr>
                <a:spLocks noChangeArrowheads="1"/>
              </p:cNvSpPr>
              <p:nvPr/>
            </p:nvSpPr>
            <p:spPr bwMode="auto">
              <a:xfrm>
                <a:off x="3911" y="2706"/>
                <a:ext cx="54" cy="54"/>
              </a:xfrm>
              <a:prstGeom prst="ellipse">
                <a:avLst/>
              </a:pr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93" name="Oval 150"/>
              <p:cNvSpPr>
                <a:spLocks noChangeArrowheads="1"/>
              </p:cNvSpPr>
              <p:nvPr/>
            </p:nvSpPr>
            <p:spPr bwMode="auto">
              <a:xfrm>
                <a:off x="3905" y="2958"/>
                <a:ext cx="54" cy="54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94" name="Oval 151"/>
              <p:cNvSpPr>
                <a:spLocks noChangeArrowheads="1"/>
              </p:cNvSpPr>
              <p:nvPr/>
            </p:nvSpPr>
            <p:spPr bwMode="auto">
              <a:xfrm>
                <a:off x="3905" y="2958"/>
                <a:ext cx="54" cy="54"/>
              </a:xfrm>
              <a:prstGeom prst="ellipse">
                <a:avLst/>
              </a:pr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95" name="Oval 152"/>
              <p:cNvSpPr>
                <a:spLocks noChangeArrowheads="1"/>
              </p:cNvSpPr>
              <p:nvPr/>
            </p:nvSpPr>
            <p:spPr bwMode="auto">
              <a:xfrm>
                <a:off x="3899" y="3126"/>
                <a:ext cx="54" cy="54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96" name="Oval 153"/>
              <p:cNvSpPr>
                <a:spLocks noChangeArrowheads="1"/>
              </p:cNvSpPr>
              <p:nvPr/>
            </p:nvSpPr>
            <p:spPr bwMode="auto">
              <a:xfrm>
                <a:off x="3899" y="3126"/>
                <a:ext cx="54" cy="54"/>
              </a:xfrm>
              <a:prstGeom prst="ellipse">
                <a:avLst/>
              </a:pr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97" name="Freeform 154"/>
              <p:cNvSpPr>
                <a:spLocks/>
              </p:cNvSpPr>
              <p:nvPr/>
            </p:nvSpPr>
            <p:spPr bwMode="auto">
              <a:xfrm>
                <a:off x="3809" y="2850"/>
                <a:ext cx="108" cy="156"/>
              </a:xfrm>
              <a:custGeom>
                <a:avLst/>
                <a:gdLst>
                  <a:gd name="T0" fmla="*/ 0 w 108"/>
                  <a:gd name="T1" fmla="*/ 156 h 156"/>
                  <a:gd name="T2" fmla="*/ 108 w 108"/>
                  <a:gd name="T3" fmla="*/ 138 h 156"/>
                  <a:gd name="T4" fmla="*/ 30 w 108"/>
                  <a:gd name="T5" fmla="*/ 0 h 156"/>
                  <a:gd name="T6" fmla="*/ 0 w 108"/>
                  <a:gd name="T7" fmla="*/ 156 h 15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8"/>
                  <a:gd name="T13" fmla="*/ 0 h 156"/>
                  <a:gd name="T14" fmla="*/ 108 w 108"/>
                  <a:gd name="T15" fmla="*/ 156 h 15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8" h="156">
                    <a:moveTo>
                      <a:pt x="0" y="156"/>
                    </a:moveTo>
                    <a:lnTo>
                      <a:pt x="108" y="138"/>
                    </a:lnTo>
                    <a:lnTo>
                      <a:pt x="30" y="0"/>
                    </a:lnTo>
                    <a:lnTo>
                      <a:pt x="0" y="156"/>
                    </a:lnTo>
                    <a:close/>
                  </a:path>
                </a:pathLst>
              </a:custGeom>
              <a:solidFill>
                <a:srgbClr val="00B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98" name="Freeform 155"/>
              <p:cNvSpPr>
                <a:spLocks/>
              </p:cNvSpPr>
              <p:nvPr/>
            </p:nvSpPr>
            <p:spPr bwMode="auto">
              <a:xfrm>
                <a:off x="3809" y="2850"/>
                <a:ext cx="108" cy="156"/>
              </a:xfrm>
              <a:custGeom>
                <a:avLst/>
                <a:gdLst>
                  <a:gd name="T0" fmla="*/ 0 w 18"/>
                  <a:gd name="T1" fmla="*/ 202176 h 26"/>
                  <a:gd name="T2" fmla="*/ 139968 w 18"/>
                  <a:gd name="T3" fmla="*/ 178848 h 26"/>
                  <a:gd name="T4" fmla="*/ 38880 w 18"/>
                  <a:gd name="T5" fmla="*/ 0 h 26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6"/>
                  <a:gd name="T11" fmla="*/ 18 w 18"/>
                  <a:gd name="T12" fmla="*/ 26 h 2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6">
                    <a:moveTo>
                      <a:pt x="0" y="26"/>
                    </a:moveTo>
                    <a:lnTo>
                      <a:pt x="18" y="23"/>
                    </a:lnTo>
                    <a:lnTo>
                      <a:pt x="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99" name="Freeform 156"/>
              <p:cNvSpPr>
                <a:spLocks/>
              </p:cNvSpPr>
              <p:nvPr/>
            </p:nvSpPr>
            <p:spPr bwMode="auto">
              <a:xfrm>
                <a:off x="3809" y="2988"/>
                <a:ext cx="108" cy="162"/>
              </a:xfrm>
              <a:custGeom>
                <a:avLst/>
                <a:gdLst>
                  <a:gd name="T0" fmla="*/ 78 w 108"/>
                  <a:gd name="T1" fmla="*/ 162 h 162"/>
                  <a:gd name="T2" fmla="*/ 0 w 108"/>
                  <a:gd name="T3" fmla="*/ 18 h 162"/>
                  <a:gd name="T4" fmla="*/ 108 w 108"/>
                  <a:gd name="T5" fmla="*/ 0 h 162"/>
                  <a:gd name="T6" fmla="*/ 78 w 108"/>
                  <a:gd name="T7" fmla="*/ 162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8"/>
                  <a:gd name="T13" fmla="*/ 0 h 162"/>
                  <a:gd name="T14" fmla="*/ 108 w 108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8" h="162">
                    <a:moveTo>
                      <a:pt x="78" y="162"/>
                    </a:moveTo>
                    <a:lnTo>
                      <a:pt x="0" y="18"/>
                    </a:lnTo>
                    <a:lnTo>
                      <a:pt x="108" y="0"/>
                    </a:lnTo>
                    <a:lnTo>
                      <a:pt x="78" y="162"/>
                    </a:lnTo>
                    <a:close/>
                  </a:path>
                </a:pathLst>
              </a:custGeom>
              <a:solidFill>
                <a:srgbClr val="0070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00" name="Freeform 157"/>
              <p:cNvSpPr>
                <a:spLocks/>
              </p:cNvSpPr>
              <p:nvPr/>
            </p:nvSpPr>
            <p:spPr bwMode="auto">
              <a:xfrm>
                <a:off x="3809" y="2988"/>
                <a:ext cx="108" cy="162"/>
              </a:xfrm>
              <a:custGeom>
                <a:avLst/>
                <a:gdLst>
                  <a:gd name="T0" fmla="*/ 101088 w 18"/>
                  <a:gd name="T1" fmla="*/ 209952 h 27"/>
                  <a:gd name="T2" fmla="*/ 0 w 18"/>
                  <a:gd name="T3" fmla="*/ 23328 h 27"/>
                  <a:gd name="T4" fmla="*/ 139968 w 18"/>
                  <a:gd name="T5" fmla="*/ 0 h 27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7"/>
                  <a:gd name="T11" fmla="*/ 18 w 18"/>
                  <a:gd name="T12" fmla="*/ 27 h 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7">
                    <a:moveTo>
                      <a:pt x="13" y="27"/>
                    </a:moveTo>
                    <a:lnTo>
                      <a:pt x="0" y="3"/>
                    </a:lnTo>
                    <a:lnTo>
                      <a:pt x="1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01" name="Oval 158"/>
              <p:cNvSpPr>
                <a:spLocks noChangeArrowheads="1"/>
              </p:cNvSpPr>
              <p:nvPr/>
            </p:nvSpPr>
            <p:spPr bwMode="auto">
              <a:xfrm>
                <a:off x="3875" y="3509"/>
                <a:ext cx="54" cy="54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02" name="Oval 159"/>
              <p:cNvSpPr>
                <a:spLocks noChangeArrowheads="1"/>
              </p:cNvSpPr>
              <p:nvPr/>
            </p:nvSpPr>
            <p:spPr bwMode="auto">
              <a:xfrm>
                <a:off x="3875" y="3509"/>
                <a:ext cx="54" cy="54"/>
              </a:xfrm>
              <a:prstGeom prst="ellipse">
                <a:avLst/>
              </a:pr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03" name="Freeform 160"/>
              <p:cNvSpPr>
                <a:spLocks/>
              </p:cNvSpPr>
              <p:nvPr/>
            </p:nvSpPr>
            <p:spPr bwMode="auto">
              <a:xfrm>
                <a:off x="3779" y="3006"/>
                <a:ext cx="108" cy="162"/>
              </a:xfrm>
              <a:custGeom>
                <a:avLst/>
                <a:gdLst>
                  <a:gd name="T0" fmla="*/ 0 w 108"/>
                  <a:gd name="T1" fmla="*/ 162 h 162"/>
                  <a:gd name="T2" fmla="*/ 108 w 108"/>
                  <a:gd name="T3" fmla="*/ 144 h 162"/>
                  <a:gd name="T4" fmla="*/ 30 w 108"/>
                  <a:gd name="T5" fmla="*/ 0 h 162"/>
                  <a:gd name="T6" fmla="*/ 0 w 108"/>
                  <a:gd name="T7" fmla="*/ 162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8"/>
                  <a:gd name="T13" fmla="*/ 0 h 162"/>
                  <a:gd name="T14" fmla="*/ 108 w 108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8" h="162">
                    <a:moveTo>
                      <a:pt x="0" y="162"/>
                    </a:moveTo>
                    <a:lnTo>
                      <a:pt x="108" y="144"/>
                    </a:lnTo>
                    <a:lnTo>
                      <a:pt x="30" y="0"/>
                    </a:lnTo>
                    <a:lnTo>
                      <a:pt x="0" y="162"/>
                    </a:lnTo>
                    <a:close/>
                  </a:path>
                </a:pathLst>
              </a:custGeom>
              <a:solidFill>
                <a:srgbClr val="0080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04" name="Freeform 161"/>
              <p:cNvSpPr>
                <a:spLocks/>
              </p:cNvSpPr>
              <p:nvPr/>
            </p:nvSpPr>
            <p:spPr bwMode="auto">
              <a:xfrm>
                <a:off x="3779" y="3006"/>
                <a:ext cx="108" cy="162"/>
              </a:xfrm>
              <a:custGeom>
                <a:avLst/>
                <a:gdLst>
                  <a:gd name="T0" fmla="*/ 0 w 18"/>
                  <a:gd name="T1" fmla="*/ 209952 h 27"/>
                  <a:gd name="T2" fmla="*/ 139968 w 18"/>
                  <a:gd name="T3" fmla="*/ 186624 h 27"/>
                  <a:gd name="T4" fmla="*/ 38880 w 18"/>
                  <a:gd name="T5" fmla="*/ 0 h 27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7"/>
                  <a:gd name="T11" fmla="*/ 18 w 18"/>
                  <a:gd name="T12" fmla="*/ 27 h 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7">
                    <a:moveTo>
                      <a:pt x="0" y="27"/>
                    </a:moveTo>
                    <a:lnTo>
                      <a:pt x="18" y="24"/>
                    </a:lnTo>
                    <a:lnTo>
                      <a:pt x="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05" name="Freeform 162"/>
              <p:cNvSpPr>
                <a:spLocks/>
              </p:cNvSpPr>
              <p:nvPr/>
            </p:nvSpPr>
            <p:spPr bwMode="auto">
              <a:xfrm>
                <a:off x="3779" y="3150"/>
                <a:ext cx="108" cy="156"/>
              </a:xfrm>
              <a:custGeom>
                <a:avLst/>
                <a:gdLst>
                  <a:gd name="T0" fmla="*/ 78 w 108"/>
                  <a:gd name="T1" fmla="*/ 156 h 156"/>
                  <a:gd name="T2" fmla="*/ 0 w 108"/>
                  <a:gd name="T3" fmla="*/ 18 h 156"/>
                  <a:gd name="T4" fmla="*/ 108 w 108"/>
                  <a:gd name="T5" fmla="*/ 0 h 156"/>
                  <a:gd name="T6" fmla="*/ 78 w 108"/>
                  <a:gd name="T7" fmla="*/ 156 h 15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8"/>
                  <a:gd name="T13" fmla="*/ 0 h 156"/>
                  <a:gd name="T14" fmla="*/ 108 w 108"/>
                  <a:gd name="T15" fmla="*/ 156 h 15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8" h="156">
                    <a:moveTo>
                      <a:pt x="78" y="156"/>
                    </a:moveTo>
                    <a:lnTo>
                      <a:pt x="0" y="18"/>
                    </a:lnTo>
                    <a:lnTo>
                      <a:pt x="108" y="0"/>
                    </a:lnTo>
                    <a:lnTo>
                      <a:pt x="78" y="156"/>
                    </a:lnTo>
                    <a:close/>
                  </a:path>
                </a:pathLst>
              </a:custGeom>
              <a:solidFill>
                <a:srgbClr val="0020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06" name="Freeform 163"/>
              <p:cNvSpPr>
                <a:spLocks/>
              </p:cNvSpPr>
              <p:nvPr/>
            </p:nvSpPr>
            <p:spPr bwMode="auto">
              <a:xfrm>
                <a:off x="3779" y="3150"/>
                <a:ext cx="108" cy="156"/>
              </a:xfrm>
              <a:custGeom>
                <a:avLst/>
                <a:gdLst>
                  <a:gd name="T0" fmla="*/ 101088 w 18"/>
                  <a:gd name="T1" fmla="*/ 202176 h 26"/>
                  <a:gd name="T2" fmla="*/ 0 w 18"/>
                  <a:gd name="T3" fmla="*/ 23328 h 26"/>
                  <a:gd name="T4" fmla="*/ 139968 w 18"/>
                  <a:gd name="T5" fmla="*/ 0 h 26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6"/>
                  <a:gd name="T11" fmla="*/ 18 w 18"/>
                  <a:gd name="T12" fmla="*/ 26 h 2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6">
                    <a:moveTo>
                      <a:pt x="13" y="26"/>
                    </a:moveTo>
                    <a:lnTo>
                      <a:pt x="0" y="3"/>
                    </a:lnTo>
                    <a:lnTo>
                      <a:pt x="1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07" name="Oval 164"/>
              <p:cNvSpPr>
                <a:spLocks noChangeArrowheads="1"/>
              </p:cNvSpPr>
              <p:nvPr/>
            </p:nvSpPr>
            <p:spPr bwMode="auto">
              <a:xfrm>
                <a:off x="3749" y="2544"/>
                <a:ext cx="54" cy="54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08" name="Oval 165"/>
              <p:cNvSpPr>
                <a:spLocks noChangeArrowheads="1"/>
              </p:cNvSpPr>
              <p:nvPr/>
            </p:nvSpPr>
            <p:spPr bwMode="auto">
              <a:xfrm>
                <a:off x="3749" y="2544"/>
                <a:ext cx="54" cy="54"/>
              </a:xfrm>
              <a:prstGeom prst="ellipse">
                <a:avLst/>
              </a:pr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09" name="Freeform 166"/>
              <p:cNvSpPr>
                <a:spLocks/>
              </p:cNvSpPr>
              <p:nvPr/>
            </p:nvSpPr>
            <p:spPr bwMode="auto">
              <a:xfrm>
                <a:off x="3683" y="2550"/>
                <a:ext cx="108" cy="156"/>
              </a:xfrm>
              <a:custGeom>
                <a:avLst/>
                <a:gdLst>
                  <a:gd name="T0" fmla="*/ 78 w 108"/>
                  <a:gd name="T1" fmla="*/ 156 h 156"/>
                  <a:gd name="T2" fmla="*/ 0 w 108"/>
                  <a:gd name="T3" fmla="*/ 18 h 156"/>
                  <a:gd name="T4" fmla="*/ 108 w 108"/>
                  <a:gd name="T5" fmla="*/ 0 h 156"/>
                  <a:gd name="T6" fmla="*/ 78 w 108"/>
                  <a:gd name="T7" fmla="*/ 156 h 15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8"/>
                  <a:gd name="T13" fmla="*/ 0 h 156"/>
                  <a:gd name="T14" fmla="*/ 108 w 108"/>
                  <a:gd name="T15" fmla="*/ 156 h 15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8" h="156">
                    <a:moveTo>
                      <a:pt x="78" y="156"/>
                    </a:moveTo>
                    <a:lnTo>
                      <a:pt x="0" y="18"/>
                    </a:lnTo>
                    <a:lnTo>
                      <a:pt x="108" y="0"/>
                    </a:lnTo>
                    <a:lnTo>
                      <a:pt x="78" y="156"/>
                    </a:lnTo>
                    <a:close/>
                  </a:path>
                </a:pathLst>
              </a:custGeom>
              <a:solidFill>
                <a:srgbClr val="60FF9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10" name="Freeform 167"/>
              <p:cNvSpPr>
                <a:spLocks/>
              </p:cNvSpPr>
              <p:nvPr/>
            </p:nvSpPr>
            <p:spPr bwMode="auto">
              <a:xfrm>
                <a:off x="3683" y="2550"/>
                <a:ext cx="108" cy="156"/>
              </a:xfrm>
              <a:custGeom>
                <a:avLst/>
                <a:gdLst>
                  <a:gd name="T0" fmla="*/ 101088 w 18"/>
                  <a:gd name="T1" fmla="*/ 202176 h 26"/>
                  <a:gd name="T2" fmla="*/ 0 w 18"/>
                  <a:gd name="T3" fmla="*/ 23328 h 26"/>
                  <a:gd name="T4" fmla="*/ 139968 w 18"/>
                  <a:gd name="T5" fmla="*/ 0 h 26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6"/>
                  <a:gd name="T11" fmla="*/ 18 w 18"/>
                  <a:gd name="T12" fmla="*/ 26 h 2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6">
                    <a:moveTo>
                      <a:pt x="13" y="26"/>
                    </a:moveTo>
                    <a:lnTo>
                      <a:pt x="0" y="3"/>
                    </a:lnTo>
                    <a:lnTo>
                      <a:pt x="1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11" name="Freeform 168"/>
              <p:cNvSpPr>
                <a:spLocks/>
              </p:cNvSpPr>
              <p:nvPr/>
            </p:nvSpPr>
            <p:spPr bwMode="auto">
              <a:xfrm>
                <a:off x="3761" y="2688"/>
                <a:ext cx="108" cy="162"/>
              </a:xfrm>
              <a:custGeom>
                <a:avLst/>
                <a:gdLst>
                  <a:gd name="T0" fmla="*/ 78 w 108"/>
                  <a:gd name="T1" fmla="*/ 162 h 162"/>
                  <a:gd name="T2" fmla="*/ 0 w 108"/>
                  <a:gd name="T3" fmla="*/ 18 h 162"/>
                  <a:gd name="T4" fmla="*/ 108 w 108"/>
                  <a:gd name="T5" fmla="*/ 0 h 162"/>
                  <a:gd name="T6" fmla="*/ 78 w 108"/>
                  <a:gd name="T7" fmla="*/ 162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8"/>
                  <a:gd name="T13" fmla="*/ 0 h 162"/>
                  <a:gd name="T14" fmla="*/ 108 w 108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8" h="162">
                    <a:moveTo>
                      <a:pt x="78" y="162"/>
                    </a:moveTo>
                    <a:lnTo>
                      <a:pt x="0" y="18"/>
                    </a:lnTo>
                    <a:lnTo>
                      <a:pt x="108" y="0"/>
                    </a:lnTo>
                    <a:lnTo>
                      <a:pt x="78" y="162"/>
                    </a:lnTo>
                    <a:close/>
                  </a:path>
                </a:pathLst>
              </a:custGeom>
              <a:solidFill>
                <a:srgbClr val="10FFE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12" name="Freeform 169"/>
              <p:cNvSpPr>
                <a:spLocks/>
              </p:cNvSpPr>
              <p:nvPr/>
            </p:nvSpPr>
            <p:spPr bwMode="auto">
              <a:xfrm>
                <a:off x="3761" y="2688"/>
                <a:ext cx="108" cy="162"/>
              </a:xfrm>
              <a:custGeom>
                <a:avLst/>
                <a:gdLst>
                  <a:gd name="T0" fmla="*/ 101088 w 18"/>
                  <a:gd name="T1" fmla="*/ 209952 h 27"/>
                  <a:gd name="T2" fmla="*/ 0 w 18"/>
                  <a:gd name="T3" fmla="*/ 23328 h 27"/>
                  <a:gd name="T4" fmla="*/ 139968 w 18"/>
                  <a:gd name="T5" fmla="*/ 0 h 27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7"/>
                  <a:gd name="T11" fmla="*/ 18 w 18"/>
                  <a:gd name="T12" fmla="*/ 27 h 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7">
                    <a:moveTo>
                      <a:pt x="13" y="27"/>
                    </a:moveTo>
                    <a:lnTo>
                      <a:pt x="0" y="3"/>
                    </a:lnTo>
                    <a:lnTo>
                      <a:pt x="1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13" name="Freeform 170"/>
              <p:cNvSpPr>
                <a:spLocks/>
              </p:cNvSpPr>
              <p:nvPr/>
            </p:nvSpPr>
            <p:spPr bwMode="auto">
              <a:xfrm>
                <a:off x="3761" y="2550"/>
                <a:ext cx="108" cy="156"/>
              </a:xfrm>
              <a:custGeom>
                <a:avLst/>
                <a:gdLst>
                  <a:gd name="T0" fmla="*/ 0 w 108"/>
                  <a:gd name="T1" fmla="*/ 156 h 156"/>
                  <a:gd name="T2" fmla="*/ 108 w 108"/>
                  <a:gd name="T3" fmla="*/ 138 h 156"/>
                  <a:gd name="T4" fmla="*/ 30 w 108"/>
                  <a:gd name="T5" fmla="*/ 0 h 156"/>
                  <a:gd name="T6" fmla="*/ 0 w 108"/>
                  <a:gd name="T7" fmla="*/ 156 h 15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8"/>
                  <a:gd name="T13" fmla="*/ 0 h 156"/>
                  <a:gd name="T14" fmla="*/ 108 w 108"/>
                  <a:gd name="T15" fmla="*/ 156 h 15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8" h="156">
                    <a:moveTo>
                      <a:pt x="0" y="156"/>
                    </a:moveTo>
                    <a:lnTo>
                      <a:pt x="108" y="138"/>
                    </a:lnTo>
                    <a:lnTo>
                      <a:pt x="30" y="0"/>
                    </a:lnTo>
                    <a:lnTo>
                      <a:pt x="0" y="156"/>
                    </a:lnTo>
                    <a:close/>
                  </a:path>
                </a:pathLst>
              </a:custGeom>
              <a:solidFill>
                <a:srgbClr val="60FF9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14" name="Freeform 171"/>
              <p:cNvSpPr>
                <a:spLocks/>
              </p:cNvSpPr>
              <p:nvPr/>
            </p:nvSpPr>
            <p:spPr bwMode="auto">
              <a:xfrm>
                <a:off x="3761" y="2550"/>
                <a:ext cx="108" cy="156"/>
              </a:xfrm>
              <a:custGeom>
                <a:avLst/>
                <a:gdLst>
                  <a:gd name="T0" fmla="*/ 0 w 18"/>
                  <a:gd name="T1" fmla="*/ 202176 h 26"/>
                  <a:gd name="T2" fmla="*/ 139968 w 18"/>
                  <a:gd name="T3" fmla="*/ 178848 h 26"/>
                  <a:gd name="T4" fmla="*/ 38880 w 18"/>
                  <a:gd name="T5" fmla="*/ 0 h 26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6"/>
                  <a:gd name="T11" fmla="*/ 18 w 18"/>
                  <a:gd name="T12" fmla="*/ 26 h 2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6">
                    <a:moveTo>
                      <a:pt x="0" y="26"/>
                    </a:moveTo>
                    <a:lnTo>
                      <a:pt x="18" y="23"/>
                    </a:lnTo>
                    <a:lnTo>
                      <a:pt x="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15" name="Freeform 172"/>
              <p:cNvSpPr>
                <a:spLocks/>
              </p:cNvSpPr>
              <p:nvPr/>
            </p:nvSpPr>
            <p:spPr bwMode="auto">
              <a:xfrm>
                <a:off x="3749" y="3168"/>
                <a:ext cx="108" cy="156"/>
              </a:xfrm>
              <a:custGeom>
                <a:avLst/>
                <a:gdLst>
                  <a:gd name="T0" fmla="*/ 0 w 108"/>
                  <a:gd name="T1" fmla="*/ 156 h 156"/>
                  <a:gd name="T2" fmla="*/ 108 w 108"/>
                  <a:gd name="T3" fmla="*/ 138 h 156"/>
                  <a:gd name="T4" fmla="*/ 30 w 108"/>
                  <a:gd name="T5" fmla="*/ 0 h 156"/>
                  <a:gd name="T6" fmla="*/ 0 w 108"/>
                  <a:gd name="T7" fmla="*/ 156 h 15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8"/>
                  <a:gd name="T13" fmla="*/ 0 h 156"/>
                  <a:gd name="T14" fmla="*/ 108 w 108"/>
                  <a:gd name="T15" fmla="*/ 156 h 15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8" h="156">
                    <a:moveTo>
                      <a:pt x="0" y="156"/>
                    </a:moveTo>
                    <a:lnTo>
                      <a:pt x="108" y="138"/>
                    </a:lnTo>
                    <a:lnTo>
                      <a:pt x="30" y="0"/>
                    </a:lnTo>
                    <a:lnTo>
                      <a:pt x="0" y="156"/>
                    </a:lnTo>
                    <a:close/>
                  </a:path>
                </a:pathLst>
              </a:custGeom>
              <a:solidFill>
                <a:srgbClr val="0040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16" name="Freeform 173"/>
              <p:cNvSpPr>
                <a:spLocks/>
              </p:cNvSpPr>
              <p:nvPr/>
            </p:nvSpPr>
            <p:spPr bwMode="auto">
              <a:xfrm>
                <a:off x="3749" y="3168"/>
                <a:ext cx="108" cy="156"/>
              </a:xfrm>
              <a:custGeom>
                <a:avLst/>
                <a:gdLst>
                  <a:gd name="T0" fmla="*/ 0 w 18"/>
                  <a:gd name="T1" fmla="*/ 202176 h 26"/>
                  <a:gd name="T2" fmla="*/ 139968 w 18"/>
                  <a:gd name="T3" fmla="*/ 178848 h 26"/>
                  <a:gd name="T4" fmla="*/ 38880 w 18"/>
                  <a:gd name="T5" fmla="*/ 0 h 26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6"/>
                  <a:gd name="T11" fmla="*/ 18 w 18"/>
                  <a:gd name="T12" fmla="*/ 26 h 2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6">
                    <a:moveTo>
                      <a:pt x="0" y="26"/>
                    </a:moveTo>
                    <a:lnTo>
                      <a:pt x="18" y="23"/>
                    </a:lnTo>
                    <a:lnTo>
                      <a:pt x="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17" name="Freeform 174"/>
              <p:cNvSpPr>
                <a:spLocks/>
              </p:cNvSpPr>
              <p:nvPr/>
            </p:nvSpPr>
            <p:spPr bwMode="auto">
              <a:xfrm>
                <a:off x="3749" y="3306"/>
                <a:ext cx="108" cy="162"/>
              </a:xfrm>
              <a:custGeom>
                <a:avLst/>
                <a:gdLst>
                  <a:gd name="T0" fmla="*/ 78 w 108"/>
                  <a:gd name="T1" fmla="*/ 162 h 162"/>
                  <a:gd name="T2" fmla="*/ 0 w 108"/>
                  <a:gd name="T3" fmla="*/ 18 h 162"/>
                  <a:gd name="T4" fmla="*/ 108 w 108"/>
                  <a:gd name="T5" fmla="*/ 0 h 162"/>
                  <a:gd name="T6" fmla="*/ 78 w 108"/>
                  <a:gd name="T7" fmla="*/ 162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8"/>
                  <a:gd name="T13" fmla="*/ 0 h 162"/>
                  <a:gd name="T14" fmla="*/ 108 w 108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8" h="162">
                    <a:moveTo>
                      <a:pt x="78" y="162"/>
                    </a:moveTo>
                    <a:lnTo>
                      <a:pt x="0" y="18"/>
                    </a:lnTo>
                    <a:lnTo>
                      <a:pt x="108" y="0"/>
                    </a:lnTo>
                    <a:lnTo>
                      <a:pt x="78" y="162"/>
                    </a:lnTo>
                    <a:close/>
                  </a:path>
                </a:pathLst>
              </a:custGeom>
              <a:solidFill>
                <a:srgbClr val="0000D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18" name="Freeform 175"/>
              <p:cNvSpPr>
                <a:spLocks/>
              </p:cNvSpPr>
              <p:nvPr/>
            </p:nvSpPr>
            <p:spPr bwMode="auto">
              <a:xfrm>
                <a:off x="3749" y="3306"/>
                <a:ext cx="108" cy="162"/>
              </a:xfrm>
              <a:custGeom>
                <a:avLst/>
                <a:gdLst>
                  <a:gd name="T0" fmla="*/ 101088 w 18"/>
                  <a:gd name="T1" fmla="*/ 209952 h 27"/>
                  <a:gd name="T2" fmla="*/ 0 w 18"/>
                  <a:gd name="T3" fmla="*/ 23328 h 27"/>
                  <a:gd name="T4" fmla="*/ 139968 w 18"/>
                  <a:gd name="T5" fmla="*/ 0 h 27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7"/>
                  <a:gd name="T11" fmla="*/ 18 w 18"/>
                  <a:gd name="T12" fmla="*/ 27 h 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7">
                    <a:moveTo>
                      <a:pt x="13" y="27"/>
                    </a:moveTo>
                    <a:lnTo>
                      <a:pt x="0" y="3"/>
                    </a:lnTo>
                    <a:lnTo>
                      <a:pt x="1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19" name="Rectangle 176"/>
              <p:cNvSpPr>
                <a:spLocks noChangeArrowheads="1"/>
              </p:cNvSpPr>
              <p:nvPr/>
            </p:nvSpPr>
            <p:spPr bwMode="auto">
              <a:xfrm>
                <a:off x="3923" y="3917"/>
                <a:ext cx="0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endParaRPr lang="en-US" sz="2400">
                  <a:cs typeface="Arial" charset="0"/>
                </a:endParaRPr>
              </a:p>
            </p:txBody>
          </p:sp>
          <p:sp>
            <p:nvSpPr>
              <p:cNvPr id="19920" name="Freeform 177"/>
              <p:cNvSpPr>
                <a:spLocks/>
              </p:cNvSpPr>
              <p:nvPr/>
            </p:nvSpPr>
            <p:spPr bwMode="auto">
              <a:xfrm>
                <a:off x="3731" y="2850"/>
                <a:ext cx="108" cy="156"/>
              </a:xfrm>
              <a:custGeom>
                <a:avLst/>
                <a:gdLst>
                  <a:gd name="T0" fmla="*/ 78 w 108"/>
                  <a:gd name="T1" fmla="*/ 156 h 156"/>
                  <a:gd name="T2" fmla="*/ 0 w 108"/>
                  <a:gd name="T3" fmla="*/ 18 h 156"/>
                  <a:gd name="T4" fmla="*/ 108 w 108"/>
                  <a:gd name="T5" fmla="*/ 0 h 156"/>
                  <a:gd name="T6" fmla="*/ 78 w 108"/>
                  <a:gd name="T7" fmla="*/ 156 h 15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8"/>
                  <a:gd name="T13" fmla="*/ 0 h 156"/>
                  <a:gd name="T14" fmla="*/ 108 w 108"/>
                  <a:gd name="T15" fmla="*/ 156 h 15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8" h="156">
                    <a:moveTo>
                      <a:pt x="78" y="156"/>
                    </a:moveTo>
                    <a:lnTo>
                      <a:pt x="0" y="18"/>
                    </a:lnTo>
                    <a:lnTo>
                      <a:pt x="108" y="0"/>
                    </a:lnTo>
                    <a:lnTo>
                      <a:pt x="78" y="156"/>
                    </a:lnTo>
                    <a:close/>
                  </a:path>
                </a:pathLst>
              </a:custGeom>
              <a:solidFill>
                <a:srgbClr val="00B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21" name="Freeform 178"/>
              <p:cNvSpPr>
                <a:spLocks/>
              </p:cNvSpPr>
              <p:nvPr/>
            </p:nvSpPr>
            <p:spPr bwMode="auto">
              <a:xfrm>
                <a:off x="3731" y="2850"/>
                <a:ext cx="108" cy="156"/>
              </a:xfrm>
              <a:custGeom>
                <a:avLst/>
                <a:gdLst>
                  <a:gd name="T0" fmla="*/ 101088 w 18"/>
                  <a:gd name="T1" fmla="*/ 202176 h 26"/>
                  <a:gd name="T2" fmla="*/ 0 w 18"/>
                  <a:gd name="T3" fmla="*/ 23328 h 26"/>
                  <a:gd name="T4" fmla="*/ 139968 w 18"/>
                  <a:gd name="T5" fmla="*/ 0 h 26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6"/>
                  <a:gd name="T11" fmla="*/ 18 w 18"/>
                  <a:gd name="T12" fmla="*/ 26 h 2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6">
                    <a:moveTo>
                      <a:pt x="13" y="26"/>
                    </a:moveTo>
                    <a:lnTo>
                      <a:pt x="0" y="3"/>
                    </a:lnTo>
                    <a:lnTo>
                      <a:pt x="1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22" name="Freeform 179"/>
              <p:cNvSpPr>
                <a:spLocks/>
              </p:cNvSpPr>
              <p:nvPr/>
            </p:nvSpPr>
            <p:spPr bwMode="auto">
              <a:xfrm>
                <a:off x="3654" y="2568"/>
                <a:ext cx="107" cy="162"/>
              </a:xfrm>
              <a:custGeom>
                <a:avLst/>
                <a:gdLst>
                  <a:gd name="T0" fmla="*/ 0 w 107"/>
                  <a:gd name="T1" fmla="*/ 162 h 162"/>
                  <a:gd name="T2" fmla="*/ 107 w 107"/>
                  <a:gd name="T3" fmla="*/ 138 h 162"/>
                  <a:gd name="T4" fmla="*/ 29 w 107"/>
                  <a:gd name="T5" fmla="*/ 0 h 162"/>
                  <a:gd name="T6" fmla="*/ 0 w 107"/>
                  <a:gd name="T7" fmla="*/ 162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7"/>
                  <a:gd name="T13" fmla="*/ 0 h 162"/>
                  <a:gd name="T14" fmla="*/ 107 w 107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7" h="162">
                    <a:moveTo>
                      <a:pt x="0" y="162"/>
                    </a:moveTo>
                    <a:lnTo>
                      <a:pt x="107" y="138"/>
                    </a:lnTo>
                    <a:lnTo>
                      <a:pt x="29" y="0"/>
                    </a:lnTo>
                    <a:lnTo>
                      <a:pt x="0" y="162"/>
                    </a:lnTo>
                    <a:close/>
                  </a:path>
                </a:pathLst>
              </a:custGeom>
              <a:solidFill>
                <a:srgbClr val="80FF8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23" name="Freeform 180"/>
              <p:cNvSpPr>
                <a:spLocks/>
              </p:cNvSpPr>
              <p:nvPr/>
            </p:nvSpPr>
            <p:spPr bwMode="auto">
              <a:xfrm>
                <a:off x="3654" y="2568"/>
                <a:ext cx="107" cy="162"/>
              </a:xfrm>
              <a:custGeom>
                <a:avLst/>
                <a:gdLst>
                  <a:gd name="T0" fmla="*/ 0 w 18"/>
                  <a:gd name="T1" fmla="*/ 209952 h 27"/>
                  <a:gd name="T2" fmla="*/ 133607 w 18"/>
                  <a:gd name="T3" fmla="*/ 178848 h 27"/>
                  <a:gd name="T4" fmla="*/ 37385 w 18"/>
                  <a:gd name="T5" fmla="*/ 0 h 27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7"/>
                  <a:gd name="T11" fmla="*/ 18 w 18"/>
                  <a:gd name="T12" fmla="*/ 27 h 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7">
                    <a:moveTo>
                      <a:pt x="0" y="27"/>
                    </a:moveTo>
                    <a:lnTo>
                      <a:pt x="18" y="23"/>
                    </a:lnTo>
                    <a:lnTo>
                      <a:pt x="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24" name="Oval 181"/>
              <p:cNvSpPr>
                <a:spLocks noChangeArrowheads="1"/>
              </p:cNvSpPr>
              <p:nvPr/>
            </p:nvSpPr>
            <p:spPr bwMode="auto">
              <a:xfrm>
                <a:off x="3743" y="2796"/>
                <a:ext cx="54" cy="54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25" name="Oval 182"/>
              <p:cNvSpPr>
                <a:spLocks noChangeArrowheads="1"/>
              </p:cNvSpPr>
              <p:nvPr/>
            </p:nvSpPr>
            <p:spPr bwMode="auto">
              <a:xfrm>
                <a:off x="3743" y="2796"/>
                <a:ext cx="54" cy="54"/>
              </a:xfrm>
              <a:prstGeom prst="ellipse">
                <a:avLst/>
              </a:pr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26" name="Freeform 183"/>
              <p:cNvSpPr>
                <a:spLocks/>
              </p:cNvSpPr>
              <p:nvPr/>
            </p:nvSpPr>
            <p:spPr bwMode="auto">
              <a:xfrm>
                <a:off x="3731" y="2706"/>
                <a:ext cx="108" cy="162"/>
              </a:xfrm>
              <a:custGeom>
                <a:avLst/>
                <a:gdLst>
                  <a:gd name="T0" fmla="*/ 0 w 108"/>
                  <a:gd name="T1" fmla="*/ 162 h 162"/>
                  <a:gd name="T2" fmla="*/ 108 w 108"/>
                  <a:gd name="T3" fmla="*/ 144 h 162"/>
                  <a:gd name="T4" fmla="*/ 30 w 108"/>
                  <a:gd name="T5" fmla="*/ 0 h 162"/>
                  <a:gd name="T6" fmla="*/ 0 w 108"/>
                  <a:gd name="T7" fmla="*/ 162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8"/>
                  <a:gd name="T13" fmla="*/ 0 h 162"/>
                  <a:gd name="T14" fmla="*/ 108 w 108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8" h="162">
                    <a:moveTo>
                      <a:pt x="0" y="162"/>
                    </a:moveTo>
                    <a:lnTo>
                      <a:pt x="108" y="144"/>
                    </a:lnTo>
                    <a:lnTo>
                      <a:pt x="30" y="0"/>
                    </a:lnTo>
                    <a:lnTo>
                      <a:pt x="0" y="162"/>
                    </a:lnTo>
                    <a:close/>
                  </a:path>
                </a:pathLst>
              </a:custGeom>
              <a:solidFill>
                <a:srgbClr val="20FFD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27" name="Freeform 184"/>
              <p:cNvSpPr>
                <a:spLocks/>
              </p:cNvSpPr>
              <p:nvPr/>
            </p:nvSpPr>
            <p:spPr bwMode="auto">
              <a:xfrm>
                <a:off x="3731" y="2706"/>
                <a:ext cx="108" cy="162"/>
              </a:xfrm>
              <a:custGeom>
                <a:avLst/>
                <a:gdLst>
                  <a:gd name="T0" fmla="*/ 0 w 18"/>
                  <a:gd name="T1" fmla="*/ 209952 h 27"/>
                  <a:gd name="T2" fmla="*/ 139968 w 18"/>
                  <a:gd name="T3" fmla="*/ 186624 h 27"/>
                  <a:gd name="T4" fmla="*/ 38880 w 18"/>
                  <a:gd name="T5" fmla="*/ 0 h 27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7"/>
                  <a:gd name="T11" fmla="*/ 18 w 18"/>
                  <a:gd name="T12" fmla="*/ 27 h 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7">
                    <a:moveTo>
                      <a:pt x="0" y="27"/>
                    </a:moveTo>
                    <a:lnTo>
                      <a:pt x="18" y="24"/>
                    </a:lnTo>
                    <a:lnTo>
                      <a:pt x="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28" name="Freeform 185"/>
              <p:cNvSpPr>
                <a:spLocks/>
              </p:cNvSpPr>
              <p:nvPr/>
            </p:nvSpPr>
            <p:spPr bwMode="auto">
              <a:xfrm>
                <a:off x="3719" y="3324"/>
                <a:ext cx="108" cy="162"/>
              </a:xfrm>
              <a:custGeom>
                <a:avLst/>
                <a:gdLst>
                  <a:gd name="T0" fmla="*/ 0 w 108"/>
                  <a:gd name="T1" fmla="*/ 162 h 162"/>
                  <a:gd name="T2" fmla="*/ 108 w 108"/>
                  <a:gd name="T3" fmla="*/ 144 h 162"/>
                  <a:gd name="T4" fmla="*/ 30 w 108"/>
                  <a:gd name="T5" fmla="*/ 0 h 162"/>
                  <a:gd name="T6" fmla="*/ 0 w 108"/>
                  <a:gd name="T7" fmla="*/ 162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8"/>
                  <a:gd name="T13" fmla="*/ 0 h 162"/>
                  <a:gd name="T14" fmla="*/ 108 w 108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8" h="162">
                    <a:moveTo>
                      <a:pt x="0" y="162"/>
                    </a:moveTo>
                    <a:lnTo>
                      <a:pt x="108" y="144"/>
                    </a:lnTo>
                    <a:lnTo>
                      <a:pt x="30" y="0"/>
                    </a:lnTo>
                    <a:lnTo>
                      <a:pt x="0" y="162"/>
                    </a:lnTo>
                    <a:close/>
                  </a:path>
                </a:pathLst>
              </a:cu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29" name="Freeform 186"/>
              <p:cNvSpPr>
                <a:spLocks/>
              </p:cNvSpPr>
              <p:nvPr/>
            </p:nvSpPr>
            <p:spPr bwMode="auto">
              <a:xfrm>
                <a:off x="3719" y="3324"/>
                <a:ext cx="108" cy="162"/>
              </a:xfrm>
              <a:custGeom>
                <a:avLst/>
                <a:gdLst>
                  <a:gd name="T0" fmla="*/ 0 w 18"/>
                  <a:gd name="T1" fmla="*/ 209952 h 27"/>
                  <a:gd name="T2" fmla="*/ 139968 w 18"/>
                  <a:gd name="T3" fmla="*/ 186624 h 27"/>
                  <a:gd name="T4" fmla="*/ 38880 w 18"/>
                  <a:gd name="T5" fmla="*/ 0 h 27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7"/>
                  <a:gd name="T11" fmla="*/ 18 w 18"/>
                  <a:gd name="T12" fmla="*/ 27 h 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7">
                    <a:moveTo>
                      <a:pt x="0" y="27"/>
                    </a:moveTo>
                    <a:lnTo>
                      <a:pt x="18" y="24"/>
                    </a:lnTo>
                    <a:lnTo>
                      <a:pt x="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30" name="Freeform 187"/>
              <p:cNvSpPr>
                <a:spLocks/>
              </p:cNvSpPr>
              <p:nvPr/>
            </p:nvSpPr>
            <p:spPr bwMode="auto">
              <a:xfrm>
                <a:off x="3701" y="3006"/>
                <a:ext cx="108" cy="162"/>
              </a:xfrm>
              <a:custGeom>
                <a:avLst/>
                <a:gdLst>
                  <a:gd name="T0" fmla="*/ 78 w 108"/>
                  <a:gd name="T1" fmla="*/ 162 h 162"/>
                  <a:gd name="T2" fmla="*/ 0 w 108"/>
                  <a:gd name="T3" fmla="*/ 18 h 162"/>
                  <a:gd name="T4" fmla="*/ 108 w 108"/>
                  <a:gd name="T5" fmla="*/ 0 h 162"/>
                  <a:gd name="T6" fmla="*/ 78 w 108"/>
                  <a:gd name="T7" fmla="*/ 162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8"/>
                  <a:gd name="T13" fmla="*/ 0 h 162"/>
                  <a:gd name="T14" fmla="*/ 108 w 108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8" h="162">
                    <a:moveTo>
                      <a:pt x="78" y="162"/>
                    </a:moveTo>
                    <a:lnTo>
                      <a:pt x="0" y="18"/>
                    </a:lnTo>
                    <a:lnTo>
                      <a:pt x="108" y="0"/>
                    </a:lnTo>
                    <a:lnTo>
                      <a:pt x="78" y="162"/>
                    </a:lnTo>
                    <a:close/>
                  </a:path>
                </a:pathLst>
              </a:custGeom>
              <a:solidFill>
                <a:srgbClr val="0080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31" name="Freeform 188"/>
              <p:cNvSpPr>
                <a:spLocks/>
              </p:cNvSpPr>
              <p:nvPr/>
            </p:nvSpPr>
            <p:spPr bwMode="auto">
              <a:xfrm>
                <a:off x="3701" y="3006"/>
                <a:ext cx="108" cy="162"/>
              </a:xfrm>
              <a:custGeom>
                <a:avLst/>
                <a:gdLst>
                  <a:gd name="T0" fmla="*/ 101088 w 18"/>
                  <a:gd name="T1" fmla="*/ 209952 h 27"/>
                  <a:gd name="T2" fmla="*/ 0 w 18"/>
                  <a:gd name="T3" fmla="*/ 23328 h 27"/>
                  <a:gd name="T4" fmla="*/ 139968 w 18"/>
                  <a:gd name="T5" fmla="*/ 0 h 27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7"/>
                  <a:gd name="T11" fmla="*/ 18 w 18"/>
                  <a:gd name="T12" fmla="*/ 27 h 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7">
                    <a:moveTo>
                      <a:pt x="13" y="27"/>
                    </a:moveTo>
                    <a:lnTo>
                      <a:pt x="0" y="3"/>
                    </a:lnTo>
                    <a:lnTo>
                      <a:pt x="1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32" name="Freeform 189"/>
              <p:cNvSpPr>
                <a:spLocks/>
              </p:cNvSpPr>
              <p:nvPr/>
            </p:nvSpPr>
            <p:spPr bwMode="auto">
              <a:xfrm>
                <a:off x="3701" y="2868"/>
                <a:ext cx="108" cy="156"/>
              </a:xfrm>
              <a:custGeom>
                <a:avLst/>
                <a:gdLst>
                  <a:gd name="T0" fmla="*/ 0 w 108"/>
                  <a:gd name="T1" fmla="*/ 156 h 156"/>
                  <a:gd name="T2" fmla="*/ 108 w 108"/>
                  <a:gd name="T3" fmla="*/ 138 h 156"/>
                  <a:gd name="T4" fmla="*/ 30 w 108"/>
                  <a:gd name="T5" fmla="*/ 0 h 156"/>
                  <a:gd name="T6" fmla="*/ 0 w 108"/>
                  <a:gd name="T7" fmla="*/ 156 h 15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8"/>
                  <a:gd name="T13" fmla="*/ 0 h 156"/>
                  <a:gd name="T14" fmla="*/ 108 w 108"/>
                  <a:gd name="T15" fmla="*/ 156 h 15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8" h="156">
                    <a:moveTo>
                      <a:pt x="0" y="156"/>
                    </a:moveTo>
                    <a:lnTo>
                      <a:pt x="108" y="138"/>
                    </a:lnTo>
                    <a:lnTo>
                      <a:pt x="30" y="0"/>
                    </a:lnTo>
                    <a:lnTo>
                      <a:pt x="0" y="156"/>
                    </a:lnTo>
                    <a:close/>
                  </a:path>
                </a:pathLst>
              </a:custGeom>
              <a:solidFill>
                <a:srgbClr val="00D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33" name="Freeform 190"/>
              <p:cNvSpPr>
                <a:spLocks/>
              </p:cNvSpPr>
              <p:nvPr/>
            </p:nvSpPr>
            <p:spPr bwMode="auto">
              <a:xfrm>
                <a:off x="3701" y="2868"/>
                <a:ext cx="108" cy="156"/>
              </a:xfrm>
              <a:custGeom>
                <a:avLst/>
                <a:gdLst>
                  <a:gd name="T0" fmla="*/ 0 w 18"/>
                  <a:gd name="T1" fmla="*/ 202176 h 26"/>
                  <a:gd name="T2" fmla="*/ 139968 w 18"/>
                  <a:gd name="T3" fmla="*/ 178848 h 26"/>
                  <a:gd name="T4" fmla="*/ 38880 w 18"/>
                  <a:gd name="T5" fmla="*/ 0 h 26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6"/>
                  <a:gd name="T11" fmla="*/ 18 w 18"/>
                  <a:gd name="T12" fmla="*/ 26 h 2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6">
                    <a:moveTo>
                      <a:pt x="0" y="26"/>
                    </a:moveTo>
                    <a:lnTo>
                      <a:pt x="18" y="23"/>
                    </a:lnTo>
                    <a:lnTo>
                      <a:pt x="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34" name="Oval 191"/>
              <p:cNvSpPr>
                <a:spLocks noChangeArrowheads="1"/>
              </p:cNvSpPr>
              <p:nvPr/>
            </p:nvSpPr>
            <p:spPr bwMode="auto">
              <a:xfrm>
                <a:off x="3779" y="3114"/>
                <a:ext cx="54" cy="54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35" name="Oval 192"/>
              <p:cNvSpPr>
                <a:spLocks noChangeArrowheads="1"/>
              </p:cNvSpPr>
              <p:nvPr/>
            </p:nvSpPr>
            <p:spPr bwMode="auto">
              <a:xfrm>
                <a:off x="3779" y="3114"/>
                <a:ext cx="54" cy="54"/>
              </a:xfrm>
              <a:prstGeom prst="ellipse">
                <a:avLst/>
              </a:pr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36" name="Freeform 193"/>
              <p:cNvSpPr>
                <a:spLocks/>
              </p:cNvSpPr>
              <p:nvPr/>
            </p:nvSpPr>
            <p:spPr bwMode="auto">
              <a:xfrm>
                <a:off x="3683" y="2412"/>
                <a:ext cx="108" cy="156"/>
              </a:xfrm>
              <a:custGeom>
                <a:avLst/>
                <a:gdLst>
                  <a:gd name="T0" fmla="*/ 0 w 108"/>
                  <a:gd name="T1" fmla="*/ 156 h 156"/>
                  <a:gd name="T2" fmla="*/ 108 w 108"/>
                  <a:gd name="T3" fmla="*/ 138 h 156"/>
                  <a:gd name="T4" fmla="*/ 30 w 108"/>
                  <a:gd name="T5" fmla="*/ 0 h 156"/>
                  <a:gd name="T6" fmla="*/ 0 w 108"/>
                  <a:gd name="T7" fmla="*/ 156 h 15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8"/>
                  <a:gd name="T13" fmla="*/ 0 h 156"/>
                  <a:gd name="T14" fmla="*/ 108 w 108"/>
                  <a:gd name="T15" fmla="*/ 156 h 15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8" h="156">
                    <a:moveTo>
                      <a:pt x="0" y="156"/>
                    </a:moveTo>
                    <a:lnTo>
                      <a:pt x="108" y="138"/>
                    </a:lnTo>
                    <a:lnTo>
                      <a:pt x="30" y="0"/>
                    </a:lnTo>
                    <a:lnTo>
                      <a:pt x="0" y="156"/>
                    </a:lnTo>
                    <a:close/>
                  </a:path>
                </a:pathLst>
              </a:custGeom>
              <a:solidFill>
                <a:srgbClr val="BFFF4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37" name="Freeform 194"/>
              <p:cNvSpPr>
                <a:spLocks/>
              </p:cNvSpPr>
              <p:nvPr/>
            </p:nvSpPr>
            <p:spPr bwMode="auto">
              <a:xfrm>
                <a:off x="3683" y="2412"/>
                <a:ext cx="108" cy="156"/>
              </a:xfrm>
              <a:custGeom>
                <a:avLst/>
                <a:gdLst>
                  <a:gd name="T0" fmla="*/ 0 w 18"/>
                  <a:gd name="T1" fmla="*/ 202176 h 26"/>
                  <a:gd name="T2" fmla="*/ 139968 w 18"/>
                  <a:gd name="T3" fmla="*/ 178848 h 26"/>
                  <a:gd name="T4" fmla="*/ 38880 w 18"/>
                  <a:gd name="T5" fmla="*/ 0 h 26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6"/>
                  <a:gd name="T11" fmla="*/ 18 w 18"/>
                  <a:gd name="T12" fmla="*/ 26 h 2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6">
                    <a:moveTo>
                      <a:pt x="0" y="26"/>
                    </a:moveTo>
                    <a:lnTo>
                      <a:pt x="18" y="23"/>
                    </a:lnTo>
                    <a:lnTo>
                      <a:pt x="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38" name="Freeform 195"/>
              <p:cNvSpPr>
                <a:spLocks/>
              </p:cNvSpPr>
              <p:nvPr/>
            </p:nvSpPr>
            <p:spPr bwMode="auto">
              <a:xfrm>
                <a:off x="3594" y="3024"/>
                <a:ext cx="107" cy="162"/>
              </a:xfrm>
              <a:custGeom>
                <a:avLst/>
                <a:gdLst>
                  <a:gd name="T0" fmla="*/ 77 w 107"/>
                  <a:gd name="T1" fmla="*/ 162 h 162"/>
                  <a:gd name="T2" fmla="*/ 0 w 107"/>
                  <a:gd name="T3" fmla="*/ 24 h 162"/>
                  <a:gd name="T4" fmla="*/ 107 w 107"/>
                  <a:gd name="T5" fmla="*/ 0 h 162"/>
                  <a:gd name="T6" fmla="*/ 77 w 107"/>
                  <a:gd name="T7" fmla="*/ 162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7"/>
                  <a:gd name="T13" fmla="*/ 0 h 162"/>
                  <a:gd name="T14" fmla="*/ 107 w 107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7" h="162">
                    <a:moveTo>
                      <a:pt x="77" y="162"/>
                    </a:moveTo>
                    <a:lnTo>
                      <a:pt x="0" y="24"/>
                    </a:lnTo>
                    <a:lnTo>
                      <a:pt x="107" y="0"/>
                    </a:lnTo>
                    <a:lnTo>
                      <a:pt x="77" y="162"/>
                    </a:lnTo>
                    <a:close/>
                  </a:path>
                </a:pathLst>
              </a:custGeom>
              <a:solidFill>
                <a:srgbClr val="009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39" name="Freeform 196"/>
              <p:cNvSpPr>
                <a:spLocks/>
              </p:cNvSpPr>
              <p:nvPr/>
            </p:nvSpPr>
            <p:spPr bwMode="auto">
              <a:xfrm>
                <a:off x="3594" y="3024"/>
                <a:ext cx="107" cy="162"/>
              </a:xfrm>
              <a:custGeom>
                <a:avLst/>
                <a:gdLst>
                  <a:gd name="T0" fmla="*/ 96223 w 18"/>
                  <a:gd name="T1" fmla="*/ 209952 h 27"/>
                  <a:gd name="T2" fmla="*/ 0 w 18"/>
                  <a:gd name="T3" fmla="*/ 31104 h 27"/>
                  <a:gd name="T4" fmla="*/ 133607 w 18"/>
                  <a:gd name="T5" fmla="*/ 0 h 27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7"/>
                  <a:gd name="T11" fmla="*/ 18 w 18"/>
                  <a:gd name="T12" fmla="*/ 27 h 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7">
                    <a:moveTo>
                      <a:pt x="13" y="27"/>
                    </a:moveTo>
                    <a:lnTo>
                      <a:pt x="0" y="4"/>
                    </a:lnTo>
                    <a:lnTo>
                      <a:pt x="1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40" name="Freeform 197"/>
              <p:cNvSpPr>
                <a:spLocks/>
              </p:cNvSpPr>
              <p:nvPr/>
            </p:nvSpPr>
            <p:spPr bwMode="auto">
              <a:xfrm>
                <a:off x="3671" y="3168"/>
                <a:ext cx="108" cy="156"/>
              </a:xfrm>
              <a:custGeom>
                <a:avLst/>
                <a:gdLst>
                  <a:gd name="T0" fmla="*/ 78 w 108"/>
                  <a:gd name="T1" fmla="*/ 156 h 156"/>
                  <a:gd name="T2" fmla="*/ 0 w 108"/>
                  <a:gd name="T3" fmla="*/ 18 h 156"/>
                  <a:gd name="T4" fmla="*/ 108 w 108"/>
                  <a:gd name="T5" fmla="*/ 0 h 156"/>
                  <a:gd name="T6" fmla="*/ 78 w 108"/>
                  <a:gd name="T7" fmla="*/ 156 h 15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8"/>
                  <a:gd name="T13" fmla="*/ 0 h 156"/>
                  <a:gd name="T14" fmla="*/ 108 w 108"/>
                  <a:gd name="T15" fmla="*/ 156 h 15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8" h="156">
                    <a:moveTo>
                      <a:pt x="78" y="156"/>
                    </a:moveTo>
                    <a:lnTo>
                      <a:pt x="0" y="18"/>
                    </a:lnTo>
                    <a:lnTo>
                      <a:pt x="108" y="0"/>
                    </a:lnTo>
                    <a:lnTo>
                      <a:pt x="78" y="156"/>
                    </a:lnTo>
                    <a:close/>
                  </a:path>
                </a:pathLst>
              </a:custGeom>
              <a:solidFill>
                <a:srgbClr val="0040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41" name="Freeform 198"/>
              <p:cNvSpPr>
                <a:spLocks/>
              </p:cNvSpPr>
              <p:nvPr/>
            </p:nvSpPr>
            <p:spPr bwMode="auto">
              <a:xfrm>
                <a:off x="3671" y="3168"/>
                <a:ext cx="108" cy="156"/>
              </a:xfrm>
              <a:custGeom>
                <a:avLst/>
                <a:gdLst>
                  <a:gd name="T0" fmla="*/ 101088 w 18"/>
                  <a:gd name="T1" fmla="*/ 202176 h 26"/>
                  <a:gd name="T2" fmla="*/ 0 w 18"/>
                  <a:gd name="T3" fmla="*/ 23328 h 26"/>
                  <a:gd name="T4" fmla="*/ 139968 w 18"/>
                  <a:gd name="T5" fmla="*/ 0 h 26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6"/>
                  <a:gd name="T11" fmla="*/ 18 w 18"/>
                  <a:gd name="T12" fmla="*/ 26 h 2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6">
                    <a:moveTo>
                      <a:pt x="13" y="26"/>
                    </a:moveTo>
                    <a:lnTo>
                      <a:pt x="0" y="3"/>
                    </a:lnTo>
                    <a:lnTo>
                      <a:pt x="1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42" name="Freeform 199"/>
              <p:cNvSpPr>
                <a:spLocks/>
              </p:cNvSpPr>
              <p:nvPr/>
            </p:nvSpPr>
            <p:spPr bwMode="auto">
              <a:xfrm>
                <a:off x="3671" y="3024"/>
                <a:ext cx="108" cy="162"/>
              </a:xfrm>
              <a:custGeom>
                <a:avLst/>
                <a:gdLst>
                  <a:gd name="T0" fmla="*/ 0 w 108"/>
                  <a:gd name="T1" fmla="*/ 162 h 162"/>
                  <a:gd name="T2" fmla="*/ 108 w 108"/>
                  <a:gd name="T3" fmla="*/ 144 h 162"/>
                  <a:gd name="T4" fmla="*/ 30 w 108"/>
                  <a:gd name="T5" fmla="*/ 0 h 162"/>
                  <a:gd name="T6" fmla="*/ 0 w 108"/>
                  <a:gd name="T7" fmla="*/ 162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8"/>
                  <a:gd name="T13" fmla="*/ 0 h 162"/>
                  <a:gd name="T14" fmla="*/ 108 w 108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8" h="162">
                    <a:moveTo>
                      <a:pt x="0" y="162"/>
                    </a:moveTo>
                    <a:lnTo>
                      <a:pt x="108" y="144"/>
                    </a:lnTo>
                    <a:lnTo>
                      <a:pt x="30" y="0"/>
                    </a:lnTo>
                    <a:lnTo>
                      <a:pt x="0" y="162"/>
                    </a:lnTo>
                    <a:close/>
                  </a:path>
                </a:pathLst>
              </a:custGeom>
              <a:solidFill>
                <a:srgbClr val="009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43" name="Freeform 200"/>
              <p:cNvSpPr>
                <a:spLocks/>
              </p:cNvSpPr>
              <p:nvPr/>
            </p:nvSpPr>
            <p:spPr bwMode="auto">
              <a:xfrm>
                <a:off x="3671" y="3024"/>
                <a:ext cx="108" cy="162"/>
              </a:xfrm>
              <a:custGeom>
                <a:avLst/>
                <a:gdLst>
                  <a:gd name="T0" fmla="*/ 0 w 18"/>
                  <a:gd name="T1" fmla="*/ 209952 h 27"/>
                  <a:gd name="T2" fmla="*/ 139968 w 18"/>
                  <a:gd name="T3" fmla="*/ 186624 h 27"/>
                  <a:gd name="T4" fmla="*/ 38880 w 18"/>
                  <a:gd name="T5" fmla="*/ 0 h 27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7"/>
                  <a:gd name="T11" fmla="*/ 18 w 18"/>
                  <a:gd name="T12" fmla="*/ 27 h 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7">
                    <a:moveTo>
                      <a:pt x="0" y="27"/>
                    </a:moveTo>
                    <a:lnTo>
                      <a:pt x="18" y="24"/>
                    </a:lnTo>
                    <a:lnTo>
                      <a:pt x="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44" name="Oval 201"/>
              <p:cNvSpPr>
                <a:spLocks noChangeArrowheads="1"/>
              </p:cNvSpPr>
              <p:nvPr/>
            </p:nvSpPr>
            <p:spPr bwMode="auto">
              <a:xfrm>
                <a:off x="3749" y="3156"/>
                <a:ext cx="54" cy="54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45" name="Oval 202"/>
              <p:cNvSpPr>
                <a:spLocks noChangeArrowheads="1"/>
              </p:cNvSpPr>
              <p:nvPr/>
            </p:nvSpPr>
            <p:spPr bwMode="auto">
              <a:xfrm>
                <a:off x="3749" y="3156"/>
                <a:ext cx="54" cy="54"/>
              </a:xfrm>
              <a:prstGeom prst="ellipse">
                <a:avLst/>
              </a:pr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46" name="Oval 203"/>
              <p:cNvSpPr>
                <a:spLocks noChangeArrowheads="1"/>
              </p:cNvSpPr>
              <p:nvPr/>
            </p:nvSpPr>
            <p:spPr bwMode="auto">
              <a:xfrm>
                <a:off x="3743" y="2604"/>
                <a:ext cx="54" cy="54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47" name="Oval 204"/>
              <p:cNvSpPr>
                <a:spLocks noChangeArrowheads="1"/>
              </p:cNvSpPr>
              <p:nvPr/>
            </p:nvSpPr>
            <p:spPr bwMode="auto">
              <a:xfrm>
                <a:off x="3743" y="2604"/>
                <a:ext cx="54" cy="54"/>
              </a:xfrm>
              <a:prstGeom prst="ellipse">
                <a:avLst/>
              </a:pr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48" name="Freeform 205"/>
              <p:cNvSpPr>
                <a:spLocks/>
              </p:cNvSpPr>
              <p:nvPr/>
            </p:nvSpPr>
            <p:spPr bwMode="auto">
              <a:xfrm>
                <a:off x="3654" y="2706"/>
                <a:ext cx="107" cy="162"/>
              </a:xfrm>
              <a:custGeom>
                <a:avLst/>
                <a:gdLst>
                  <a:gd name="T0" fmla="*/ 77 w 107"/>
                  <a:gd name="T1" fmla="*/ 162 h 162"/>
                  <a:gd name="T2" fmla="*/ 0 w 107"/>
                  <a:gd name="T3" fmla="*/ 24 h 162"/>
                  <a:gd name="T4" fmla="*/ 107 w 107"/>
                  <a:gd name="T5" fmla="*/ 0 h 162"/>
                  <a:gd name="T6" fmla="*/ 77 w 107"/>
                  <a:gd name="T7" fmla="*/ 162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7"/>
                  <a:gd name="T13" fmla="*/ 0 h 162"/>
                  <a:gd name="T14" fmla="*/ 107 w 107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7" h="162">
                    <a:moveTo>
                      <a:pt x="77" y="162"/>
                    </a:moveTo>
                    <a:lnTo>
                      <a:pt x="0" y="24"/>
                    </a:lnTo>
                    <a:lnTo>
                      <a:pt x="107" y="0"/>
                    </a:lnTo>
                    <a:lnTo>
                      <a:pt x="77" y="162"/>
                    </a:lnTo>
                    <a:close/>
                  </a:path>
                </a:pathLst>
              </a:custGeom>
              <a:solidFill>
                <a:srgbClr val="20FFD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49" name="Freeform 206"/>
              <p:cNvSpPr>
                <a:spLocks/>
              </p:cNvSpPr>
              <p:nvPr/>
            </p:nvSpPr>
            <p:spPr bwMode="auto">
              <a:xfrm>
                <a:off x="3654" y="2706"/>
                <a:ext cx="107" cy="162"/>
              </a:xfrm>
              <a:custGeom>
                <a:avLst/>
                <a:gdLst>
                  <a:gd name="T0" fmla="*/ 96223 w 18"/>
                  <a:gd name="T1" fmla="*/ 209952 h 27"/>
                  <a:gd name="T2" fmla="*/ 0 w 18"/>
                  <a:gd name="T3" fmla="*/ 31104 h 27"/>
                  <a:gd name="T4" fmla="*/ 133607 w 18"/>
                  <a:gd name="T5" fmla="*/ 0 h 27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7"/>
                  <a:gd name="T11" fmla="*/ 18 w 18"/>
                  <a:gd name="T12" fmla="*/ 27 h 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7">
                    <a:moveTo>
                      <a:pt x="13" y="27"/>
                    </a:moveTo>
                    <a:lnTo>
                      <a:pt x="0" y="4"/>
                    </a:lnTo>
                    <a:lnTo>
                      <a:pt x="1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50" name="Freeform 207"/>
              <p:cNvSpPr>
                <a:spLocks/>
              </p:cNvSpPr>
              <p:nvPr/>
            </p:nvSpPr>
            <p:spPr bwMode="auto">
              <a:xfrm>
                <a:off x="3642" y="3324"/>
                <a:ext cx="107" cy="162"/>
              </a:xfrm>
              <a:custGeom>
                <a:avLst/>
                <a:gdLst>
                  <a:gd name="T0" fmla="*/ 77 w 107"/>
                  <a:gd name="T1" fmla="*/ 162 h 162"/>
                  <a:gd name="T2" fmla="*/ 0 w 107"/>
                  <a:gd name="T3" fmla="*/ 24 h 162"/>
                  <a:gd name="T4" fmla="*/ 107 w 107"/>
                  <a:gd name="T5" fmla="*/ 0 h 162"/>
                  <a:gd name="T6" fmla="*/ 77 w 107"/>
                  <a:gd name="T7" fmla="*/ 162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7"/>
                  <a:gd name="T13" fmla="*/ 0 h 162"/>
                  <a:gd name="T14" fmla="*/ 107 w 107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7" h="162">
                    <a:moveTo>
                      <a:pt x="77" y="162"/>
                    </a:moveTo>
                    <a:lnTo>
                      <a:pt x="0" y="24"/>
                    </a:lnTo>
                    <a:lnTo>
                      <a:pt x="107" y="0"/>
                    </a:lnTo>
                    <a:lnTo>
                      <a:pt x="77" y="162"/>
                    </a:lnTo>
                    <a:close/>
                  </a:path>
                </a:pathLst>
              </a:cu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51" name="Freeform 208"/>
              <p:cNvSpPr>
                <a:spLocks/>
              </p:cNvSpPr>
              <p:nvPr/>
            </p:nvSpPr>
            <p:spPr bwMode="auto">
              <a:xfrm>
                <a:off x="3642" y="3324"/>
                <a:ext cx="107" cy="162"/>
              </a:xfrm>
              <a:custGeom>
                <a:avLst/>
                <a:gdLst>
                  <a:gd name="T0" fmla="*/ 96223 w 18"/>
                  <a:gd name="T1" fmla="*/ 209952 h 27"/>
                  <a:gd name="T2" fmla="*/ 0 w 18"/>
                  <a:gd name="T3" fmla="*/ 31104 h 27"/>
                  <a:gd name="T4" fmla="*/ 133607 w 18"/>
                  <a:gd name="T5" fmla="*/ 0 h 27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7"/>
                  <a:gd name="T11" fmla="*/ 18 w 18"/>
                  <a:gd name="T12" fmla="*/ 27 h 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7">
                    <a:moveTo>
                      <a:pt x="13" y="27"/>
                    </a:moveTo>
                    <a:lnTo>
                      <a:pt x="0" y="4"/>
                    </a:lnTo>
                    <a:lnTo>
                      <a:pt x="1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52" name="Freeform 209"/>
              <p:cNvSpPr>
                <a:spLocks/>
              </p:cNvSpPr>
              <p:nvPr/>
            </p:nvSpPr>
            <p:spPr bwMode="auto">
              <a:xfrm>
                <a:off x="3564" y="3048"/>
                <a:ext cx="107" cy="156"/>
              </a:xfrm>
              <a:custGeom>
                <a:avLst/>
                <a:gdLst>
                  <a:gd name="T0" fmla="*/ 0 w 107"/>
                  <a:gd name="T1" fmla="*/ 156 h 156"/>
                  <a:gd name="T2" fmla="*/ 107 w 107"/>
                  <a:gd name="T3" fmla="*/ 138 h 156"/>
                  <a:gd name="T4" fmla="*/ 30 w 107"/>
                  <a:gd name="T5" fmla="*/ 0 h 156"/>
                  <a:gd name="T6" fmla="*/ 0 w 107"/>
                  <a:gd name="T7" fmla="*/ 156 h 15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7"/>
                  <a:gd name="T13" fmla="*/ 0 h 156"/>
                  <a:gd name="T14" fmla="*/ 107 w 107"/>
                  <a:gd name="T15" fmla="*/ 156 h 15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7" h="156">
                    <a:moveTo>
                      <a:pt x="0" y="156"/>
                    </a:moveTo>
                    <a:lnTo>
                      <a:pt x="107" y="138"/>
                    </a:lnTo>
                    <a:lnTo>
                      <a:pt x="30" y="0"/>
                    </a:lnTo>
                    <a:lnTo>
                      <a:pt x="0" y="156"/>
                    </a:lnTo>
                    <a:close/>
                  </a:path>
                </a:pathLst>
              </a:custGeom>
              <a:solidFill>
                <a:srgbClr val="00A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53" name="Freeform 210"/>
              <p:cNvSpPr>
                <a:spLocks/>
              </p:cNvSpPr>
              <p:nvPr/>
            </p:nvSpPr>
            <p:spPr bwMode="auto">
              <a:xfrm>
                <a:off x="3564" y="3048"/>
                <a:ext cx="107" cy="156"/>
              </a:xfrm>
              <a:custGeom>
                <a:avLst/>
                <a:gdLst>
                  <a:gd name="T0" fmla="*/ 0 w 18"/>
                  <a:gd name="T1" fmla="*/ 202176 h 26"/>
                  <a:gd name="T2" fmla="*/ 133607 w 18"/>
                  <a:gd name="T3" fmla="*/ 178848 h 26"/>
                  <a:gd name="T4" fmla="*/ 37385 w 18"/>
                  <a:gd name="T5" fmla="*/ 0 h 26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6"/>
                  <a:gd name="T11" fmla="*/ 18 w 18"/>
                  <a:gd name="T12" fmla="*/ 26 h 2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6">
                    <a:moveTo>
                      <a:pt x="0" y="26"/>
                    </a:moveTo>
                    <a:lnTo>
                      <a:pt x="18" y="23"/>
                    </a:lnTo>
                    <a:lnTo>
                      <a:pt x="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54" name="Freeform 211"/>
              <p:cNvSpPr>
                <a:spLocks/>
              </p:cNvSpPr>
              <p:nvPr/>
            </p:nvSpPr>
            <p:spPr bwMode="auto">
              <a:xfrm>
                <a:off x="3642" y="3186"/>
                <a:ext cx="107" cy="162"/>
              </a:xfrm>
              <a:custGeom>
                <a:avLst/>
                <a:gdLst>
                  <a:gd name="T0" fmla="*/ 0 w 107"/>
                  <a:gd name="T1" fmla="*/ 162 h 162"/>
                  <a:gd name="T2" fmla="*/ 107 w 107"/>
                  <a:gd name="T3" fmla="*/ 138 h 162"/>
                  <a:gd name="T4" fmla="*/ 29 w 107"/>
                  <a:gd name="T5" fmla="*/ 0 h 162"/>
                  <a:gd name="T6" fmla="*/ 0 w 107"/>
                  <a:gd name="T7" fmla="*/ 162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7"/>
                  <a:gd name="T13" fmla="*/ 0 h 162"/>
                  <a:gd name="T14" fmla="*/ 107 w 107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7" h="162">
                    <a:moveTo>
                      <a:pt x="0" y="162"/>
                    </a:moveTo>
                    <a:lnTo>
                      <a:pt x="107" y="138"/>
                    </a:lnTo>
                    <a:lnTo>
                      <a:pt x="29" y="0"/>
                    </a:lnTo>
                    <a:lnTo>
                      <a:pt x="0" y="162"/>
                    </a:lnTo>
                    <a:close/>
                  </a:path>
                </a:pathLst>
              </a:custGeom>
              <a:solidFill>
                <a:srgbClr val="0050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55" name="Freeform 212"/>
              <p:cNvSpPr>
                <a:spLocks/>
              </p:cNvSpPr>
              <p:nvPr/>
            </p:nvSpPr>
            <p:spPr bwMode="auto">
              <a:xfrm>
                <a:off x="3642" y="3186"/>
                <a:ext cx="107" cy="162"/>
              </a:xfrm>
              <a:custGeom>
                <a:avLst/>
                <a:gdLst>
                  <a:gd name="T0" fmla="*/ 0 w 18"/>
                  <a:gd name="T1" fmla="*/ 209952 h 27"/>
                  <a:gd name="T2" fmla="*/ 133607 w 18"/>
                  <a:gd name="T3" fmla="*/ 178848 h 27"/>
                  <a:gd name="T4" fmla="*/ 37385 w 18"/>
                  <a:gd name="T5" fmla="*/ 0 h 27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7"/>
                  <a:gd name="T11" fmla="*/ 18 w 18"/>
                  <a:gd name="T12" fmla="*/ 27 h 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7">
                    <a:moveTo>
                      <a:pt x="0" y="27"/>
                    </a:moveTo>
                    <a:lnTo>
                      <a:pt x="18" y="23"/>
                    </a:lnTo>
                    <a:lnTo>
                      <a:pt x="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56" name="Freeform 213"/>
              <p:cNvSpPr>
                <a:spLocks/>
              </p:cNvSpPr>
              <p:nvPr/>
            </p:nvSpPr>
            <p:spPr bwMode="auto">
              <a:xfrm>
                <a:off x="3624" y="2868"/>
                <a:ext cx="107" cy="156"/>
              </a:xfrm>
              <a:custGeom>
                <a:avLst/>
                <a:gdLst>
                  <a:gd name="T0" fmla="*/ 77 w 107"/>
                  <a:gd name="T1" fmla="*/ 156 h 156"/>
                  <a:gd name="T2" fmla="*/ 0 w 107"/>
                  <a:gd name="T3" fmla="*/ 18 h 156"/>
                  <a:gd name="T4" fmla="*/ 107 w 107"/>
                  <a:gd name="T5" fmla="*/ 0 h 156"/>
                  <a:gd name="T6" fmla="*/ 77 w 107"/>
                  <a:gd name="T7" fmla="*/ 156 h 15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7"/>
                  <a:gd name="T13" fmla="*/ 0 h 156"/>
                  <a:gd name="T14" fmla="*/ 107 w 107"/>
                  <a:gd name="T15" fmla="*/ 156 h 15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7" h="156">
                    <a:moveTo>
                      <a:pt x="77" y="156"/>
                    </a:moveTo>
                    <a:lnTo>
                      <a:pt x="0" y="18"/>
                    </a:lnTo>
                    <a:lnTo>
                      <a:pt x="107" y="0"/>
                    </a:lnTo>
                    <a:lnTo>
                      <a:pt x="77" y="156"/>
                    </a:lnTo>
                    <a:close/>
                  </a:path>
                </a:pathLst>
              </a:custGeom>
              <a:solidFill>
                <a:srgbClr val="00D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57" name="Freeform 214"/>
              <p:cNvSpPr>
                <a:spLocks/>
              </p:cNvSpPr>
              <p:nvPr/>
            </p:nvSpPr>
            <p:spPr bwMode="auto">
              <a:xfrm>
                <a:off x="3624" y="2868"/>
                <a:ext cx="107" cy="156"/>
              </a:xfrm>
              <a:custGeom>
                <a:avLst/>
                <a:gdLst>
                  <a:gd name="T0" fmla="*/ 96223 w 18"/>
                  <a:gd name="T1" fmla="*/ 202176 h 26"/>
                  <a:gd name="T2" fmla="*/ 0 w 18"/>
                  <a:gd name="T3" fmla="*/ 23328 h 26"/>
                  <a:gd name="T4" fmla="*/ 133607 w 18"/>
                  <a:gd name="T5" fmla="*/ 0 h 26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6"/>
                  <a:gd name="T11" fmla="*/ 18 w 18"/>
                  <a:gd name="T12" fmla="*/ 26 h 2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6">
                    <a:moveTo>
                      <a:pt x="13" y="26"/>
                    </a:moveTo>
                    <a:lnTo>
                      <a:pt x="0" y="3"/>
                    </a:lnTo>
                    <a:lnTo>
                      <a:pt x="1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58" name="Freeform 215"/>
              <p:cNvSpPr>
                <a:spLocks/>
              </p:cNvSpPr>
              <p:nvPr/>
            </p:nvSpPr>
            <p:spPr bwMode="auto">
              <a:xfrm>
                <a:off x="3624" y="2730"/>
                <a:ext cx="107" cy="156"/>
              </a:xfrm>
              <a:custGeom>
                <a:avLst/>
                <a:gdLst>
                  <a:gd name="T0" fmla="*/ 0 w 107"/>
                  <a:gd name="T1" fmla="*/ 156 h 156"/>
                  <a:gd name="T2" fmla="*/ 107 w 107"/>
                  <a:gd name="T3" fmla="*/ 138 h 156"/>
                  <a:gd name="T4" fmla="*/ 30 w 107"/>
                  <a:gd name="T5" fmla="*/ 0 h 156"/>
                  <a:gd name="T6" fmla="*/ 0 w 107"/>
                  <a:gd name="T7" fmla="*/ 156 h 15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7"/>
                  <a:gd name="T13" fmla="*/ 0 h 156"/>
                  <a:gd name="T14" fmla="*/ 107 w 107"/>
                  <a:gd name="T15" fmla="*/ 156 h 15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7" h="156">
                    <a:moveTo>
                      <a:pt x="0" y="156"/>
                    </a:moveTo>
                    <a:lnTo>
                      <a:pt x="107" y="138"/>
                    </a:lnTo>
                    <a:lnTo>
                      <a:pt x="30" y="0"/>
                    </a:lnTo>
                    <a:lnTo>
                      <a:pt x="0" y="156"/>
                    </a:lnTo>
                    <a:close/>
                  </a:path>
                </a:pathLst>
              </a:custGeom>
              <a:solidFill>
                <a:srgbClr val="40FFB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59" name="Freeform 216"/>
              <p:cNvSpPr>
                <a:spLocks/>
              </p:cNvSpPr>
              <p:nvPr/>
            </p:nvSpPr>
            <p:spPr bwMode="auto">
              <a:xfrm>
                <a:off x="3624" y="2730"/>
                <a:ext cx="107" cy="156"/>
              </a:xfrm>
              <a:custGeom>
                <a:avLst/>
                <a:gdLst>
                  <a:gd name="T0" fmla="*/ 0 w 18"/>
                  <a:gd name="T1" fmla="*/ 202176 h 26"/>
                  <a:gd name="T2" fmla="*/ 133607 w 18"/>
                  <a:gd name="T3" fmla="*/ 178848 h 26"/>
                  <a:gd name="T4" fmla="*/ 37385 w 18"/>
                  <a:gd name="T5" fmla="*/ 0 h 26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6"/>
                  <a:gd name="T11" fmla="*/ 18 w 18"/>
                  <a:gd name="T12" fmla="*/ 26 h 2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6">
                    <a:moveTo>
                      <a:pt x="0" y="26"/>
                    </a:moveTo>
                    <a:lnTo>
                      <a:pt x="18" y="23"/>
                    </a:lnTo>
                    <a:lnTo>
                      <a:pt x="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60" name="Oval 217"/>
              <p:cNvSpPr>
                <a:spLocks noChangeArrowheads="1"/>
              </p:cNvSpPr>
              <p:nvPr/>
            </p:nvSpPr>
            <p:spPr bwMode="auto">
              <a:xfrm>
                <a:off x="3606" y="3402"/>
                <a:ext cx="54" cy="54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61" name="Oval 218"/>
              <p:cNvSpPr>
                <a:spLocks noChangeArrowheads="1"/>
              </p:cNvSpPr>
              <p:nvPr/>
            </p:nvSpPr>
            <p:spPr bwMode="auto">
              <a:xfrm>
                <a:off x="3606" y="3402"/>
                <a:ext cx="54" cy="54"/>
              </a:xfrm>
              <a:prstGeom prst="ellipse">
                <a:avLst/>
              </a:pr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62" name="Freeform 219"/>
              <p:cNvSpPr>
                <a:spLocks/>
              </p:cNvSpPr>
              <p:nvPr/>
            </p:nvSpPr>
            <p:spPr bwMode="auto">
              <a:xfrm>
                <a:off x="3612" y="3348"/>
                <a:ext cx="107" cy="155"/>
              </a:xfrm>
              <a:custGeom>
                <a:avLst/>
                <a:gdLst>
                  <a:gd name="T0" fmla="*/ 0 w 107"/>
                  <a:gd name="T1" fmla="*/ 155 h 155"/>
                  <a:gd name="T2" fmla="*/ 107 w 107"/>
                  <a:gd name="T3" fmla="*/ 138 h 155"/>
                  <a:gd name="T4" fmla="*/ 30 w 107"/>
                  <a:gd name="T5" fmla="*/ 0 h 155"/>
                  <a:gd name="T6" fmla="*/ 0 w 107"/>
                  <a:gd name="T7" fmla="*/ 155 h 15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7"/>
                  <a:gd name="T13" fmla="*/ 0 h 155"/>
                  <a:gd name="T14" fmla="*/ 107 w 107"/>
                  <a:gd name="T15" fmla="*/ 155 h 15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7" h="155">
                    <a:moveTo>
                      <a:pt x="0" y="155"/>
                    </a:moveTo>
                    <a:lnTo>
                      <a:pt x="107" y="138"/>
                    </a:lnTo>
                    <a:lnTo>
                      <a:pt x="30" y="0"/>
                    </a:lnTo>
                    <a:lnTo>
                      <a:pt x="0" y="155"/>
                    </a:lnTo>
                    <a:close/>
                  </a:path>
                </a:pathLst>
              </a:custGeom>
              <a:solidFill>
                <a:srgbClr val="0010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63" name="Freeform 220"/>
              <p:cNvSpPr>
                <a:spLocks/>
              </p:cNvSpPr>
              <p:nvPr/>
            </p:nvSpPr>
            <p:spPr bwMode="auto">
              <a:xfrm>
                <a:off x="3612" y="3348"/>
                <a:ext cx="107" cy="155"/>
              </a:xfrm>
              <a:custGeom>
                <a:avLst/>
                <a:gdLst>
                  <a:gd name="T0" fmla="*/ 0 w 18"/>
                  <a:gd name="T1" fmla="*/ 195753 h 26"/>
                  <a:gd name="T2" fmla="*/ 133607 w 18"/>
                  <a:gd name="T3" fmla="*/ 173117 h 26"/>
                  <a:gd name="T4" fmla="*/ 37385 w 18"/>
                  <a:gd name="T5" fmla="*/ 0 h 26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6"/>
                  <a:gd name="T11" fmla="*/ 18 w 18"/>
                  <a:gd name="T12" fmla="*/ 26 h 2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6">
                    <a:moveTo>
                      <a:pt x="0" y="26"/>
                    </a:moveTo>
                    <a:lnTo>
                      <a:pt x="18" y="23"/>
                    </a:lnTo>
                    <a:lnTo>
                      <a:pt x="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64" name="Freeform 221"/>
              <p:cNvSpPr>
                <a:spLocks/>
              </p:cNvSpPr>
              <p:nvPr/>
            </p:nvSpPr>
            <p:spPr bwMode="auto">
              <a:xfrm>
                <a:off x="3606" y="2412"/>
                <a:ext cx="107" cy="156"/>
              </a:xfrm>
              <a:custGeom>
                <a:avLst/>
                <a:gdLst>
                  <a:gd name="T0" fmla="*/ 77 w 107"/>
                  <a:gd name="T1" fmla="*/ 156 h 156"/>
                  <a:gd name="T2" fmla="*/ 0 w 107"/>
                  <a:gd name="T3" fmla="*/ 18 h 156"/>
                  <a:gd name="T4" fmla="*/ 107 w 107"/>
                  <a:gd name="T5" fmla="*/ 0 h 156"/>
                  <a:gd name="T6" fmla="*/ 77 w 107"/>
                  <a:gd name="T7" fmla="*/ 156 h 15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7"/>
                  <a:gd name="T13" fmla="*/ 0 h 156"/>
                  <a:gd name="T14" fmla="*/ 107 w 107"/>
                  <a:gd name="T15" fmla="*/ 156 h 15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7" h="156">
                    <a:moveTo>
                      <a:pt x="77" y="156"/>
                    </a:moveTo>
                    <a:lnTo>
                      <a:pt x="0" y="18"/>
                    </a:lnTo>
                    <a:lnTo>
                      <a:pt x="107" y="0"/>
                    </a:lnTo>
                    <a:lnTo>
                      <a:pt x="77" y="156"/>
                    </a:lnTo>
                    <a:close/>
                  </a:path>
                </a:pathLst>
              </a:custGeom>
              <a:solidFill>
                <a:srgbClr val="BFFF4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65" name="Freeform 222"/>
              <p:cNvSpPr>
                <a:spLocks/>
              </p:cNvSpPr>
              <p:nvPr/>
            </p:nvSpPr>
            <p:spPr bwMode="auto">
              <a:xfrm>
                <a:off x="3606" y="2412"/>
                <a:ext cx="107" cy="156"/>
              </a:xfrm>
              <a:custGeom>
                <a:avLst/>
                <a:gdLst>
                  <a:gd name="T0" fmla="*/ 96223 w 18"/>
                  <a:gd name="T1" fmla="*/ 202176 h 26"/>
                  <a:gd name="T2" fmla="*/ 0 w 18"/>
                  <a:gd name="T3" fmla="*/ 23328 h 26"/>
                  <a:gd name="T4" fmla="*/ 133607 w 18"/>
                  <a:gd name="T5" fmla="*/ 0 h 26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6"/>
                  <a:gd name="T11" fmla="*/ 18 w 18"/>
                  <a:gd name="T12" fmla="*/ 26 h 2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6">
                    <a:moveTo>
                      <a:pt x="13" y="26"/>
                    </a:moveTo>
                    <a:lnTo>
                      <a:pt x="0" y="3"/>
                    </a:lnTo>
                    <a:lnTo>
                      <a:pt x="1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66" name="Oval 223"/>
              <p:cNvSpPr>
                <a:spLocks noChangeArrowheads="1"/>
              </p:cNvSpPr>
              <p:nvPr/>
            </p:nvSpPr>
            <p:spPr bwMode="auto">
              <a:xfrm>
                <a:off x="3534" y="2256"/>
                <a:ext cx="54" cy="54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67" name="Oval 224"/>
              <p:cNvSpPr>
                <a:spLocks noChangeArrowheads="1"/>
              </p:cNvSpPr>
              <p:nvPr/>
            </p:nvSpPr>
            <p:spPr bwMode="auto">
              <a:xfrm>
                <a:off x="3534" y="2256"/>
                <a:ext cx="54" cy="54"/>
              </a:xfrm>
              <a:prstGeom prst="ellipse">
                <a:avLst/>
              </a:pr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68" name="Freeform 225"/>
              <p:cNvSpPr>
                <a:spLocks/>
              </p:cNvSpPr>
              <p:nvPr/>
            </p:nvSpPr>
            <p:spPr bwMode="auto">
              <a:xfrm>
                <a:off x="3528" y="2131"/>
                <a:ext cx="108" cy="155"/>
              </a:xfrm>
              <a:custGeom>
                <a:avLst/>
                <a:gdLst>
                  <a:gd name="T0" fmla="*/ 0 w 108"/>
                  <a:gd name="T1" fmla="*/ 155 h 155"/>
                  <a:gd name="T2" fmla="*/ 108 w 108"/>
                  <a:gd name="T3" fmla="*/ 137 h 155"/>
                  <a:gd name="T4" fmla="*/ 30 w 108"/>
                  <a:gd name="T5" fmla="*/ 0 h 155"/>
                  <a:gd name="T6" fmla="*/ 0 w 108"/>
                  <a:gd name="T7" fmla="*/ 155 h 15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8"/>
                  <a:gd name="T13" fmla="*/ 0 h 155"/>
                  <a:gd name="T14" fmla="*/ 108 w 108"/>
                  <a:gd name="T15" fmla="*/ 155 h 15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8" h="155">
                    <a:moveTo>
                      <a:pt x="0" y="155"/>
                    </a:moveTo>
                    <a:lnTo>
                      <a:pt x="108" y="137"/>
                    </a:lnTo>
                    <a:lnTo>
                      <a:pt x="30" y="0"/>
                    </a:lnTo>
                    <a:lnTo>
                      <a:pt x="0" y="155"/>
                    </a:lnTo>
                    <a:close/>
                  </a:path>
                </a:pathLst>
              </a:custGeom>
              <a:solidFill>
                <a:srgbClr val="FF8F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69" name="Freeform 226"/>
              <p:cNvSpPr>
                <a:spLocks/>
              </p:cNvSpPr>
              <p:nvPr/>
            </p:nvSpPr>
            <p:spPr bwMode="auto">
              <a:xfrm>
                <a:off x="3528" y="2131"/>
                <a:ext cx="108" cy="155"/>
              </a:xfrm>
              <a:custGeom>
                <a:avLst/>
                <a:gdLst>
                  <a:gd name="T0" fmla="*/ 0 w 18"/>
                  <a:gd name="T1" fmla="*/ 195753 h 26"/>
                  <a:gd name="T2" fmla="*/ 139968 w 18"/>
                  <a:gd name="T3" fmla="*/ 173117 h 26"/>
                  <a:gd name="T4" fmla="*/ 38880 w 18"/>
                  <a:gd name="T5" fmla="*/ 0 h 26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6"/>
                  <a:gd name="T11" fmla="*/ 18 w 18"/>
                  <a:gd name="T12" fmla="*/ 26 h 2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6">
                    <a:moveTo>
                      <a:pt x="0" y="26"/>
                    </a:moveTo>
                    <a:lnTo>
                      <a:pt x="18" y="23"/>
                    </a:lnTo>
                    <a:lnTo>
                      <a:pt x="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70" name="Freeform 227"/>
              <p:cNvSpPr>
                <a:spLocks/>
              </p:cNvSpPr>
              <p:nvPr/>
            </p:nvSpPr>
            <p:spPr bwMode="auto">
              <a:xfrm>
                <a:off x="3606" y="2268"/>
                <a:ext cx="107" cy="162"/>
              </a:xfrm>
              <a:custGeom>
                <a:avLst/>
                <a:gdLst>
                  <a:gd name="T0" fmla="*/ 0 w 107"/>
                  <a:gd name="T1" fmla="*/ 162 h 162"/>
                  <a:gd name="T2" fmla="*/ 107 w 107"/>
                  <a:gd name="T3" fmla="*/ 144 h 162"/>
                  <a:gd name="T4" fmla="*/ 30 w 107"/>
                  <a:gd name="T5" fmla="*/ 0 h 162"/>
                  <a:gd name="T6" fmla="*/ 0 w 107"/>
                  <a:gd name="T7" fmla="*/ 162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7"/>
                  <a:gd name="T13" fmla="*/ 0 h 162"/>
                  <a:gd name="T14" fmla="*/ 107 w 107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7" h="162">
                    <a:moveTo>
                      <a:pt x="0" y="162"/>
                    </a:moveTo>
                    <a:lnTo>
                      <a:pt x="107" y="144"/>
                    </a:lnTo>
                    <a:lnTo>
                      <a:pt x="30" y="0"/>
                    </a:lnTo>
                    <a:lnTo>
                      <a:pt x="0" y="162"/>
                    </a:lnTo>
                    <a:close/>
                  </a:path>
                </a:pathLst>
              </a:custGeom>
              <a:solidFill>
                <a:srgbClr val="FFDF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71" name="Freeform 228"/>
              <p:cNvSpPr>
                <a:spLocks/>
              </p:cNvSpPr>
              <p:nvPr/>
            </p:nvSpPr>
            <p:spPr bwMode="auto">
              <a:xfrm>
                <a:off x="3606" y="2268"/>
                <a:ext cx="107" cy="162"/>
              </a:xfrm>
              <a:custGeom>
                <a:avLst/>
                <a:gdLst>
                  <a:gd name="T0" fmla="*/ 0 w 18"/>
                  <a:gd name="T1" fmla="*/ 209952 h 27"/>
                  <a:gd name="T2" fmla="*/ 133607 w 18"/>
                  <a:gd name="T3" fmla="*/ 186624 h 27"/>
                  <a:gd name="T4" fmla="*/ 37385 w 18"/>
                  <a:gd name="T5" fmla="*/ 0 h 27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7"/>
                  <a:gd name="T11" fmla="*/ 18 w 18"/>
                  <a:gd name="T12" fmla="*/ 27 h 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7">
                    <a:moveTo>
                      <a:pt x="0" y="27"/>
                    </a:moveTo>
                    <a:lnTo>
                      <a:pt x="18" y="24"/>
                    </a:lnTo>
                    <a:lnTo>
                      <a:pt x="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72" name="Freeform 229"/>
              <p:cNvSpPr>
                <a:spLocks/>
              </p:cNvSpPr>
              <p:nvPr/>
            </p:nvSpPr>
            <p:spPr bwMode="auto">
              <a:xfrm>
                <a:off x="3594" y="2886"/>
                <a:ext cx="107" cy="162"/>
              </a:xfrm>
              <a:custGeom>
                <a:avLst/>
                <a:gdLst>
                  <a:gd name="T0" fmla="*/ 0 w 107"/>
                  <a:gd name="T1" fmla="*/ 162 h 162"/>
                  <a:gd name="T2" fmla="*/ 107 w 107"/>
                  <a:gd name="T3" fmla="*/ 138 h 162"/>
                  <a:gd name="T4" fmla="*/ 30 w 107"/>
                  <a:gd name="T5" fmla="*/ 0 h 162"/>
                  <a:gd name="T6" fmla="*/ 0 w 107"/>
                  <a:gd name="T7" fmla="*/ 162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7"/>
                  <a:gd name="T13" fmla="*/ 0 h 162"/>
                  <a:gd name="T14" fmla="*/ 107 w 107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7" h="162">
                    <a:moveTo>
                      <a:pt x="0" y="162"/>
                    </a:moveTo>
                    <a:lnTo>
                      <a:pt x="107" y="138"/>
                    </a:lnTo>
                    <a:lnTo>
                      <a:pt x="30" y="0"/>
                    </a:lnTo>
                    <a:lnTo>
                      <a:pt x="0" y="162"/>
                    </a:lnTo>
                    <a:close/>
                  </a:path>
                </a:pathLst>
              </a:custGeom>
              <a:solidFill>
                <a:srgbClr val="00E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73" name="Freeform 230"/>
              <p:cNvSpPr>
                <a:spLocks/>
              </p:cNvSpPr>
              <p:nvPr/>
            </p:nvSpPr>
            <p:spPr bwMode="auto">
              <a:xfrm>
                <a:off x="3594" y="2886"/>
                <a:ext cx="107" cy="162"/>
              </a:xfrm>
              <a:custGeom>
                <a:avLst/>
                <a:gdLst>
                  <a:gd name="T0" fmla="*/ 0 w 18"/>
                  <a:gd name="T1" fmla="*/ 209952 h 27"/>
                  <a:gd name="T2" fmla="*/ 133607 w 18"/>
                  <a:gd name="T3" fmla="*/ 178848 h 27"/>
                  <a:gd name="T4" fmla="*/ 37385 w 18"/>
                  <a:gd name="T5" fmla="*/ 0 h 27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7"/>
                  <a:gd name="T11" fmla="*/ 18 w 18"/>
                  <a:gd name="T12" fmla="*/ 27 h 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7">
                    <a:moveTo>
                      <a:pt x="0" y="27"/>
                    </a:moveTo>
                    <a:lnTo>
                      <a:pt x="18" y="23"/>
                    </a:lnTo>
                    <a:lnTo>
                      <a:pt x="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74" name="Freeform 231"/>
              <p:cNvSpPr>
                <a:spLocks/>
              </p:cNvSpPr>
              <p:nvPr/>
            </p:nvSpPr>
            <p:spPr bwMode="auto">
              <a:xfrm>
                <a:off x="3576" y="2568"/>
                <a:ext cx="107" cy="162"/>
              </a:xfrm>
              <a:custGeom>
                <a:avLst/>
                <a:gdLst>
                  <a:gd name="T0" fmla="*/ 78 w 107"/>
                  <a:gd name="T1" fmla="*/ 162 h 162"/>
                  <a:gd name="T2" fmla="*/ 0 w 107"/>
                  <a:gd name="T3" fmla="*/ 18 h 162"/>
                  <a:gd name="T4" fmla="*/ 107 w 107"/>
                  <a:gd name="T5" fmla="*/ 0 h 162"/>
                  <a:gd name="T6" fmla="*/ 78 w 107"/>
                  <a:gd name="T7" fmla="*/ 162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7"/>
                  <a:gd name="T13" fmla="*/ 0 h 162"/>
                  <a:gd name="T14" fmla="*/ 107 w 107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7" h="162">
                    <a:moveTo>
                      <a:pt x="78" y="162"/>
                    </a:moveTo>
                    <a:lnTo>
                      <a:pt x="0" y="18"/>
                    </a:lnTo>
                    <a:lnTo>
                      <a:pt x="107" y="0"/>
                    </a:lnTo>
                    <a:lnTo>
                      <a:pt x="78" y="162"/>
                    </a:lnTo>
                    <a:close/>
                  </a:path>
                </a:pathLst>
              </a:custGeom>
              <a:solidFill>
                <a:srgbClr val="80FF8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75" name="Freeform 232"/>
              <p:cNvSpPr>
                <a:spLocks/>
              </p:cNvSpPr>
              <p:nvPr/>
            </p:nvSpPr>
            <p:spPr bwMode="auto">
              <a:xfrm>
                <a:off x="3576" y="2568"/>
                <a:ext cx="107" cy="162"/>
              </a:xfrm>
              <a:custGeom>
                <a:avLst/>
                <a:gdLst>
                  <a:gd name="T0" fmla="*/ 96223 w 18"/>
                  <a:gd name="T1" fmla="*/ 209952 h 27"/>
                  <a:gd name="T2" fmla="*/ 0 w 18"/>
                  <a:gd name="T3" fmla="*/ 23328 h 27"/>
                  <a:gd name="T4" fmla="*/ 133607 w 18"/>
                  <a:gd name="T5" fmla="*/ 0 h 27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7"/>
                  <a:gd name="T11" fmla="*/ 18 w 18"/>
                  <a:gd name="T12" fmla="*/ 27 h 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7">
                    <a:moveTo>
                      <a:pt x="13" y="27"/>
                    </a:moveTo>
                    <a:lnTo>
                      <a:pt x="0" y="3"/>
                    </a:lnTo>
                    <a:lnTo>
                      <a:pt x="1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76" name="Freeform 233"/>
              <p:cNvSpPr>
                <a:spLocks/>
              </p:cNvSpPr>
              <p:nvPr/>
            </p:nvSpPr>
            <p:spPr bwMode="auto">
              <a:xfrm>
                <a:off x="3576" y="2430"/>
                <a:ext cx="107" cy="156"/>
              </a:xfrm>
              <a:custGeom>
                <a:avLst/>
                <a:gdLst>
                  <a:gd name="T0" fmla="*/ 0 w 107"/>
                  <a:gd name="T1" fmla="*/ 156 h 156"/>
                  <a:gd name="T2" fmla="*/ 107 w 107"/>
                  <a:gd name="T3" fmla="*/ 138 h 156"/>
                  <a:gd name="T4" fmla="*/ 30 w 107"/>
                  <a:gd name="T5" fmla="*/ 0 h 156"/>
                  <a:gd name="T6" fmla="*/ 0 w 107"/>
                  <a:gd name="T7" fmla="*/ 156 h 15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7"/>
                  <a:gd name="T13" fmla="*/ 0 h 156"/>
                  <a:gd name="T14" fmla="*/ 107 w 107"/>
                  <a:gd name="T15" fmla="*/ 156 h 15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7" h="156">
                    <a:moveTo>
                      <a:pt x="0" y="156"/>
                    </a:moveTo>
                    <a:lnTo>
                      <a:pt x="107" y="138"/>
                    </a:lnTo>
                    <a:lnTo>
                      <a:pt x="30" y="0"/>
                    </a:lnTo>
                    <a:lnTo>
                      <a:pt x="0" y="156"/>
                    </a:lnTo>
                    <a:close/>
                  </a:path>
                </a:pathLst>
              </a:custGeom>
              <a:solidFill>
                <a:srgbClr val="CFFF3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77" name="Freeform 234"/>
              <p:cNvSpPr>
                <a:spLocks/>
              </p:cNvSpPr>
              <p:nvPr/>
            </p:nvSpPr>
            <p:spPr bwMode="auto">
              <a:xfrm>
                <a:off x="3576" y="2430"/>
                <a:ext cx="107" cy="156"/>
              </a:xfrm>
              <a:custGeom>
                <a:avLst/>
                <a:gdLst>
                  <a:gd name="T0" fmla="*/ 0 w 18"/>
                  <a:gd name="T1" fmla="*/ 202176 h 26"/>
                  <a:gd name="T2" fmla="*/ 133607 w 18"/>
                  <a:gd name="T3" fmla="*/ 178848 h 26"/>
                  <a:gd name="T4" fmla="*/ 37385 w 18"/>
                  <a:gd name="T5" fmla="*/ 0 h 26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6"/>
                  <a:gd name="T11" fmla="*/ 18 w 18"/>
                  <a:gd name="T12" fmla="*/ 26 h 2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6">
                    <a:moveTo>
                      <a:pt x="0" y="26"/>
                    </a:moveTo>
                    <a:lnTo>
                      <a:pt x="18" y="23"/>
                    </a:lnTo>
                    <a:lnTo>
                      <a:pt x="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78" name="Freeform 235"/>
              <p:cNvSpPr>
                <a:spLocks/>
              </p:cNvSpPr>
              <p:nvPr/>
            </p:nvSpPr>
            <p:spPr bwMode="auto">
              <a:xfrm>
                <a:off x="3564" y="3186"/>
                <a:ext cx="107" cy="162"/>
              </a:xfrm>
              <a:custGeom>
                <a:avLst/>
                <a:gdLst>
                  <a:gd name="T0" fmla="*/ 78 w 107"/>
                  <a:gd name="T1" fmla="*/ 162 h 162"/>
                  <a:gd name="T2" fmla="*/ 0 w 107"/>
                  <a:gd name="T3" fmla="*/ 18 h 162"/>
                  <a:gd name="T4" fmla="*/ 107 w 107"/>
                  <a:gd name="T5" fmla="*/ 0 h 162"/>
                  <a:gd name="T6" fmla="*/ 78 w 107"/>
                  <a:gd name="T7" fmla="*/ 162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7"/>
                  <a:gd name="T13" fmla="*/ 0 h 162"/>
                  <a:gd name="T14" fmla="*/ 107 w 107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7" h="162">
                    <a:moveTo>
                      <a:pt x="78" y="162"/>
                    </a:moveTo>
                    <a:lnTo>
                      <a:pt x="0" y="18"/>
                    </a:lnTo>
                    <a:lnTo>
                      <a:pt x="107" y="0"/>
                    </a:lnTo>
                    <a:lnTo>
                      <a:pt x="78" y="162"/>
                    </a:lnTo>
                    <a:close/>
                  </a:path>
                </a:pathLst>
              </a:custGeom>
              <a:solidFill>
                <a:srgbClr val="0050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79" name="Freeform 236"/>
              <p:cNvSpPr>
                <a:spLocks/>
              </p:cNvSpPr>
              <p:nvPr/>
            </p:nvSpPr>
            <p:spPr bwMode="auto">
              <a:xfrm>
                <a:off x="3564" y="3186"/>
                <a:ext cx="107" cy="162"/>
              </a:xfrm>
              <a:custGeom>
                <a:avLst/>
                <a:gdLst>
                  <a:gd name="T0" fmla="*/ 96223 w 18"/>
                  <a:gd name="T1" fmla="*/ 209952 h 27"/>
                  <a:gd name="T2" fmla="*/ 0 w 18"/>
                  <a:gd name="T3" fmla="*/ 23328 h 27"/>
                  <a:gd name="T4" fmla="*/ 133607 w 18"/>
                  <a:gd name="T5" fmla="*/ 0 h 27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7"/>
                  <a:gd name="T11" fmla="*/ 18 w 18"/>
                  <a:gd name="T12" fmla="*/ 27 h 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7">
                    <a:moveTo>
                      <a:pt x="13" y="27"/>
                    </a:moveTo>
                    <a:lnTo>
                      <a:pt x="0" y="3"/>
                    </a:lnTo>
                    <a:lnTo>
                      <a:pt x="1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80" name="Oval 237"/>
              <p:cNvSpPr>
                <a:spLocks noChangeArrowheads="1"/>
              </p:cNvSpPr>
              <p:nvPr/>
            </p:nvSpPr>
            <p:spPr bwMode="auto">
              <a:xfrm>
                <a:off x="3636" y="3024"/>
                <a:ext cx="53" cy="54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81" name="Oval 238"/>
              <p:cNvSpPr>
                <a:spLocks noChangeArrowheads="1"/>
              </p:cNvSpPr>
              <p:nvPr/>
            </p:nvSpPr>
            <p:spPr bwMode="auto">
              <a:xfrm>
                <a:off x="3636" y="3024"/>
                <a:ext cx="53" cy="54"/>
              </a:xfrm>
              <a:prstGeom prst="ellipse">
                <a:avLst/>
              </a:pr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82" name="Oval 239"/>
              <p:cNvSpPr>
                <a:spLocks noChangeArrowheads="1"/>
              </p:cNvSpPr>
              <p:nvPr/>
            </p:nvSpPr>
            <p:spPr bwMode="auto">
              <a:xfrm>
                <a:off x="3630" y="3156"/>
                <a:ext cx="53" cy="54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83" name="Oval 240"/>
              <p:cNvSpPr>
                <a:spLocks noChangeArrowheads="1"/>
              </p:cNvSpPr>
              <p:nvPr/>
            </p:nvSpPr>
            <p:spPr bwMode="auto">
              <a:xfrm>
                <a:off x="3630" y="3156"/>
                <a:ext cx="53" cy="54"/>
              </a:xfrm>
              <a:prstGeom prst="ellipse">
                <a:avLst/>
              </a:pr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84" name="Freeform 241"/>
              <p:cNvSpPr>
                <a:spLocks/>
              </p:cNvSpPr>
              <p:nvPr/>
            </p:nvSpPr>
            <p:spPr bwMode="auto">
              <a:xfrm>
                <a:off x="3546" y="2586"/>
                <a:ext cx="108" cy="162"/>
              </a:xfrm>
              <a:custGeom>
                <a:avLst/>
                <a:gdLst>
                  <a:gd name="T0" fmla="*/ 0 w 108"/>
                  <a:gd name="T1" fmla="*/ 162 h 162"/>
                  <a:gd name="T2" fmla="*/ 108 w 108"/>
                  <a:gd name="T3" fmla="*/ 144 h 162"/>
                  <a:gd name="T4" fmla="*/ 30 w 108"/>
                  <a:gd name="T5" fmla="*/ 0 h 162"/>
                  <a:gd name="T6" fmla="*/ 0 w 108"/>
                  <a:gd name="T7" fmla="*/ 162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8"/>
                  <a:gd name="T13" fmla="*/ 0 h 162"/>
                  <a:gd name="T14" fmla="*/ 108 w 108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8" h="162">
                    <a:moveTo>
                      <a:pt x="0" y="162"/>
                    </a:moveTo>
                    <a:lnTo>
                      <a:pt x="108" y="144"/>
                    </a:lnTo>
                    <a:lnTo>
                      <a:pt x="30" y="0"/>
                    </a:lnTo>
                    <a:lnTo>
                      <a:pt x="0" y="162"/>
                    </a:lnTo>
                    <a:close/>
                  </a:path>
                </a:pathLst>
              </a:custGeom>
              <a:solidFill>
                <a:srgbClr val="8FFF7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85" name="Freeform 242"/>
              <p:cNvSpPr>
                <a:spLocks/>
              </p:cNvSpPr>
              <p:nvPr/>
            </p:nvSpPr>
            <p:spPr bwMode="auto">
              <a:xfrm>
                <a:off x="3546" y="2586"/>
                <a:ext cx="108" cy="162"/>
              </a:xfrm>
              <a:custGeom>
                <a:avLst/>
                <a:gdLst>
                  <a:gd name="T0" fmla="*/ 0 w 18"/>
                  <a:gd name="T1" fmla="*/ 209952 h 27"/>
                  <a:gd name="T2" fmla="*/ 139968 w 18"/>
                  <a:gd name="T3" fmla="*/ 186624 h 27"/>
                  <a:gd name="T4" fmla="*/ 38880 w 18"/>
                  <a:gd name="T5" fmla="*/ 0 h 27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7"/>
                  <a:gd name="T11" fmla="*/ 18 w 18"/>
                  <a:gd name="T12" fmla="*/ 27 h 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7">
                    <a:moveTo>
                      <a:pt x="0" y="27"/>
                    </a:moveTo>
                    <a:lnTo>
                      <a:pt x="18" y="24"/>
                    </a:lnTo>
                    <a:lnTo>
                      <a:pt x="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86" name="Freeform 243"/>
              <p:cNvSpPr>
                <a:spLocks/>
              </p:cNvSpPr>
              <p:nvPr/>
            </p:nvSpPr>
            <p:spPr bwMode="auto">
              <a:xfrm>
                <a:off x="3546" y="2730"/>
                <a:ext cx="108" cy="156"/>
              </a:xfrm>
              <a:custGeom>
                <a:avLst/>
                <a:gdLst>
                  <a:gd name="T0" fmla="*/ 78 w 108"/>
                  <a:gd name="T1" fmla="*/ 156 h 156"/>
                  <a:gd name="T2" fmla="*/ 0 w 108"/>
                  <a:gd name="T3" fmla="*/ 18 h 156"/>
                  <a:gd name="T4" fmla="*/ 108 w 108"/>
                  <a:gd name="T5" fmla="*/ 0 h 156"/>
                  <a:gd name="T6" fmla="*/ 78 w 108"/>
                  <a:gd name="T7" fmla="*/ 156 h 15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8"/>
                  <a:gd name="T13" fmla="*/ 0 h 156"/>
                  <a:gd name="T14" fmla="*/ 108 w 108"/>
                  <a:gd name="T15" fmla="*/ 156 h 15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8" h="156">
                    <a:moveTo>
                      <a:pt x="78" y="156"/>
                    </a:moveTo>
                    <a:lnTo>
                      <a:pt x="0" y="18"/>
                    </a:lnTo>
                    <a:lnTo>
                      <a:pt x="108" y="0"/>
                    </a:lnTo>
                    <a:lnTo>
                      <a:pt x="78" y="156"/>
                    </a:lnTo>
                    <a:close/>
                  </a:path>
                </a:pathLst>
              </a:custGeom>
              <a:solidFill>
                <a:srgbClr val="40FFB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87" name="Freeform 244"/>
              <p:cNvSpPr>
                <a:spLocks/>
              </p:cNvSpPr>
              <p:nvPr/>
            </p:nvSpPr>
            <p:spPr bwMode="auto">
              <a:xfrm>
                <a:off x="3546" y="2730"/>
                <a:ext cx="108" cy="156"/>
              </a:xfrm>
              <a:custGeom>
                <a:avLst/>
                <a:gdLst>
                  <a:gd name="T0" fmla="*/ 101088 w 18"/>
                  <a:gd name="T1" fmla="*/ 202176 h 26"/>
                  <a:gd name="T2" fmla="*/ 0 w 18"/>
                  <a:gd name="T3" fmla="*/ 23328 h 26"/>
                  <a:gd name="T4" fmla="*/ 139968 w 18"/>
                  <a:gd name="T5" fmla="*/ 0 h 26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6"/>
                  <a:gd name="T11" fmla="*/ 18 w 18"/>
                  <a:gd name="T12" fmla="*/ 26 h 2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6">
                    <a:moveTo>
                      <a:pt x="13" y="26"/>
                    </a:moveTo>
                    <a:lnTo>
                      <a:pt x="0" y="3"/>
                    </a:lnTo>
                    <a:lnTo>
                      <a:pt x="1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88" name="Freeform 245"/>
              <p:cNvSpPr>
                <a:spLocks/>
              </p:cNvSpPr>
              <p:nvPr/>
            </p:nvSpPr>
            <p:spPr bwMode="auto">
              <a:xfrm>
                <a:off x="3456" y="3204"/>
                <a:ext cx="108" cy="162"/>
              </a:xfrm>
              <a:custGeom>
                <a:avLst/>
                <a:gdLst>
                  <a:gd name="T0" fmla="*/ 78 w 108"/>
                  <a:gd name="T1" fmla="*/ 162 h 162"/>
                  <a:gd name="T2" fmla="*/ 0 w 108"/>
                  <a:gd name="T3" fmla="*/ 24 h 162"/>
                  <a:gd name="T4" fmla="*/ 108 w 108"/>
                  <a:gd name="T5" fmla="*/ 0 h 162"/>
                  <a:gd name="T6" fmla="*/ 78 w 108"/>
                  <a:gd name="T7" fmla="*/ 162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8"/>
                  <a:gd name="T13" fmla="*/ 0 h 162"/>
                  <a:gd name="T14" fmla="*/ 108 w 108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8" h="162">
                    <a:moveTo>
                      <a:pt x="78" y="162"/>
                    </a:moveTo>
                    <a:lnTo>
                      <a:pt x="0" y="24"/>
                    </a:lnTo>
                    <a:lnTo>
                      <a:pt x="108" y="0"/>
                    </a:lnTo>
                    <a:lnTo>
                      <a:pt x="78" y="162"/>
                    </a:lnTo>
                    <a:close/>
                  </a:path>
                </a:pathLst>
              </a:custGeom>
              <a:solidFill>
                <a:srgbClr val="0070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89" name="Freeform 246"/>
              <p:cNvSpPr>
                <a:spLocks/>
              </p:cNvSpPr>
              <p:nvPr/>
            </p:nvSpPr>
            <p:spPr bwMode="auto">
              <a:xfrm>
                <a:off x="3456" y="3204"/>
                <a:ext cx="108" cy="162"/>
              </a:xfrm>
              <a:custGeom>
                <a:avLst/>
                <a:gdLst>
                  <a:gd name="T0" fmla="*/ 101088 w 18"/>
                  <a:gd name="T1" fmla="*/ 209952 h 27"/>
                  <a:gd name="T2" fmla="*/ 0 w 18"/>
                  <a:gd name="T3" fmla="*/ 31104 h 27"/>
                  <a:gd name="T4" fmla="*/ 139968 w 18"/>
                  <a:gd name="T5" fmla="*/ 0 h 27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7"/>
                  <a:gd name="T11" fmla="*/ 18 w 18"/>
                  <a:gd name="T12" fmla="*/ 27 h 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7">
                    <a:moveTo>
                      <a:pt x="13" y="27"/>
                    </a:moveTo>
                    <a:lnTo>
                      <a:pt x="0" y="4"/>
                    </a:lnTo>
                    <a:lnTo>
                      <a:pt x="1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90" name="Freeform 247"/>
              <p:cNvSpPr>
                <a:spLocks/>
              </p:cNvSpPr>
              <p:nvPr/>
            </p:nvSpPr>
            <p:spPr bwMode="auto">
              <a:xfrm>
                <a:off x="3534" y="3348"/>
                <a:ext cx="108" cy="155"/>
              </a:xfrm>
              <a:custGeom>
                <a:avLst/>
                <a:gdLst>
                  <a:gd name="T0" fmla="*/ 78 w 108"/>
                  <a:gd name="T1" fmla="*/ 155 h 155"/>
                  <a:gd name="T2" fmla="*/ 0 w 108"/>
                  <a:gd name="T3" fmla="*/ 18 h 155"/>
                  <a:gd name="T4" fmla="*/ 108 w 108"/>
                  <a:gd name="T5" fmla="*/ 0 h 155"/>
                  <a:gd name="T6" fmla="*/ 78 w 108"/>
                  <a:gd name="T7" fmla="*/ 155 h 15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8"/>
                  <a:gd name="T13" fmla="*/ 0 h 155"/>
                  <a:gd name="T14" fmla="*/ 108 w 108"/>
                  <a:gd name="T15" fmla="*/ 155 h 15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8" h="155">
                    <a:moveTo>
                      <a:pt x="78" y="155"/>
                    </a:moveTo>
                    <a:lnTo>
                      <a:pt x="0" y="18"/>
                    </a:lnTo>
                    <a:lnTo>
                      <a:pt x="108" y="0"/>
                    </a:lnTo>
                    <a:lnTo>
                      <a:pt x="78" y="155"/>
                    </a:lnTo>
                    <a:close/>
                  </a:path>
                </a:pathLst>
              </a:custGeom>
              <a:solidFill>
                <a:srgbClr val="0010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91" name="Freeform 248"/>
              <p:cNvSpPr>
                <a:spLocks/>
              </p:cNvSpPr>
              <p:nvPr/>
            </p:nvSpPr>
            <p:spPr bwMode="auto">
              <a:xfrm>
                <a:off x="3534" y="3348"/>
                <a:ext cx="108" cy="155"/>
              </a:xfrm>
              <a:custGeom>
                <a:avLst/>
                <a:gdLst>
                  <a:gd name="T0" fmla="*/ 101088 w 18"/>
                  <a:gd name="T1" fmla="*/ 195753 h 26"/>
                  <a:gd name="T2" fmla="*/ 0 w 18"/>
                  <a:gd name="T3" fmla="*/ 22672 h 26"/>
                  <a:gd name="T4" fmla="*/ 139968 w 18"/>
                  <a:gd name="T5" fmla="*/ 0 h 26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6"/>
                  <a:gd name="T11" fmla="*/ 18 w 18"/>
                  <a:gd name="T12" fmla="*/ 26 h 2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6">
                    <a:moveTo>
                      <a:pt x="13" y="26"/>
                    </a:moveTo>
                    <a:lnTo>
                      <a:pt x="0" y="3"/>
                    </a:lnTo>
                    <a:lnTo>
                      <a:pt x="1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92" name="Freeform 249"/>
              <p:cNvSpPr>
                <a:spLocks/>
              </p:cNvSpPr>
              <p:nvPr/>
            </p:nvSpPr>
            <p:spPr bwMode="auto">
              <a:xfrm>
                <a:off x="3534" y="3204"/>
                <a:ext cx="108" cy="162"/>
              </a:xfrm>
              <a:custGeom>
                <a:avLst/>
                <a:gdLst>
                  <a:gd name="T0" fmla="*/ 0 w 108"/>
                  <a:gd name="T1" fmla="*/ 162 h 162"/>
                  <a:gd name="T2" fmla="*/ 108 w 108"/>
                  <a:gd name="T3" fmla="*/ 144 h 162"/>
                  <a:gd name="T4" fmla="*/ 30 w 108"/>
                  <a:gd name="T5" fmla="*/ 0 h 162"/>
                  <a:gd name="T6" fmla="*/ 0 w 108"/>
                  <a:gd name="T7" fmla="*/ 162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8"/>
                  <a:gd name="T13" fmla="*/ 0 h 162"/>
                  <a:gd name="T14" fmla="*/ 108 w 108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8" h="162">
                    <a:moveTo>
                      <a:pt x="0" y="162"/>
                    </a:moveTo>
                    <a:lnTo>
                      <a:pt x="108" y="144"/>
                    </a:lnTo>
                    <a:lnTo>
                      <a:pt x="30" y="0"/>
                    </a:lnTo>
                    <a:lnTo>
                      <a:pt x="0" y="162"/>
                    </a:lnTo>
                    <a:close/>
                  </a:path>
                </a:pathLst>
              </a:custGeom>
              <a:solidFill>
                <a:srgbClr val="0070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93" name="Freeform 250"/>
              <p:cNvSpPr>
                <a:spLocks/>
              </p:cNvSpPr>
              <p:nvPr/>
            </p:nvSpPr>
            <p:spPr bwMode="auto">
              <a:xfrm>
                <a:off x="3534" y="3204"/>
                <a:ext cx="108" cy="162"/>
              </a:xfrm>
              <a:custGeom>
                <a:avLst/>
                <a:gdLst>
                  <a:gd name="T0" fmla="*/ 0 w 18"/>
                  <a:gd name="T1" fmla="*/ 209952 h 27"/>
                  <a:gd name="T2" fmla="*/ 139968 w 18"/>
                  <a:gd name="T3" fmla="*/ 186624 h 27"/>
                  <a:gd name="T4" fmla="*/ 38880 w 18"/>
                  <a:gd name="T5" fmla="*/ 0 h 27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7"/>
                  <a:gd name="T11" fmla="*/ 18 w 18"/>
                  <a:gd name="T12" fmla="*/ 27 h 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7">
                    <a:moveTo>
                      <a:pt x="0" y="27"/>
                    </a:moveTo>
                    <a:lnTo>
                      <a:pt x="18" y="24"/>
                    </a:lnTo>
                    <a:lnTo>
                      <a:pt x="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94" name="Freeform 251"/>
              <p:cNvSpPr>
                <a:spLocks/>
              </p:cNvSpPr>
              <p:nvPr/>
            </p:nvSpPr>
            <p:spPr bwMode="auto">
              <a:xfrm>
                <a:off x="3528" y="2268"/>
                <a:ext cx="108" cy="162"/>
              </a:xfrm>
              <a:custGeom>
                <a:avLst/>
                <a:gdLst>
                  <a:gd name="T0" fmla="*/ 78 w 108"/>
                  <a:gd name="T1" fmla="*/ 162 h 162"/>
                  <a:gd name="T2" fmla="*/ 0 w 108"/>
                  <a:gd name="T3" fmla="*/ 18 h 162"/>
                  <a:gd name="T4" fmla="*/ 108 w 108"/>
                  <a:gd name="T5" fmla="*/ 0 h 162"/>
                  <a:gd name="T6" fmla="*/ 78 w 108"/>
                  <a:gd name="T7" fmla="*/ 162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8"/>
                  <a:gd name="T13" fmla="*/ 0 h 162"/>
                  <a:gd name="T14" fmla="*/ 108 w 108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8" h="162">
                    <a:moveTo>
                      <a:pt x="78" y="162"/>
                    </a:moveTo>
                    <a:lnTo>
                      <a:pt x="0" y="18"/>
                    </a:lnTo>
                    <a:lnTo>
                      <a:pt x="108" y="0"/>
                    </a:lnTo>
                    <a:lnTo>
                      <a:pt x="78" y="162"/>
                    </a:lnTo>
                    <a:close/>
                  </a:path>
                </a:pathLst>
              </a:custGeom>
              <a:solidFill>
                <a:srgbClr val="FFDF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95" name="Freeform 252"/>
              <p:cNvSpPr>
                <a:spLocks/>
              </p:cNvSpPr>
              <p:nvPr/>
            </p:nvSpPr>
            <p:spPr bwMode="auto">
              <a:xfrm>
                <a:off x="3528" y="2268"/>
                <a:ext cx="108" cy="162"/>
              </a:xfrm>
              <a:custGeom>
                <a:avLst/>
                <a:gdLst>
                  <a:gd name="T0" fmla="*/ 101088 w 18"/>
                  <a:gd name="T1" fmla="*/ 209952 h 27"/>
                  <a:gd name="T2" fmla="*/ 0 w 18"/>
                  <a:gd name="T3" fmla="*/ 23328 h 27"/>
                  <a:gd name="T4" fmla="*/ 139968 w 18"/>
                  <a:gd name="T5" fmla="*/ 0 h 27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7"/>
                  <a:gd name="T11" fmla="*/ 18 w 18"/>
                  <a:gd name="T12" fmla="*/ 27 h 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7">
                    <a:moveTo>
                      <a:pt x="13" y="27"/>
                    </a:moveTo>
                    <a:lnTo>
                      <a:pt x="0" y="3"/>
                    </a:lnTo>
                    <a:lnTo>
                      <a:pt x="1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96" name="Freeform 253"/>
              <p:cNvSpPr>
                <a:spLocks/>
              </p:cNvSpPr>
              <p:nvPr/>
            </p:nvSpPr>
            <p:spPr bwMode="auto">
              <a:xfrm>
                <a:off x="3516" y="2886"/>
                <a:ext cx="108" cy="162"/>
              </a:xfrm>
              <a:custGeom>
                <a:avLst/>
                <a:gdLst>
                  <a:gd name="T0" fmla="*/ 78 w 108"/>
                  <a:gd name="T1" fmla="*/ 162 h 162"/>
                  <a:gd name="T2" fmla="*/ 0 w 108"/>
                  <a:gd name="T3" fmla="*/ 18 h 162"/>
                  <a:gd name="T4" fmla="*/ 108 w 108"/>
                  <a:gd name="T5" fmla="*/ 0 h 162"/>
                  <a:gd name="T6" fmla="*/ 78 w 108"/>
                  <a:gd name="T7" fmla="*/ 162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8"/>
                  <a:gd name="T13" fmla="*/ 0 h 162"/>
                  <a:gd name="T14" fmla="*/ 108 w 108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8" h="162">
                    <a:moveTo>
                      <a:pt x="78" y="162"/>
                    </a:moveTo>
                    <a:lnTo>
                      <a:pt x="0" y="18"/>
                    </a:lnTo>
                    <a:lnTo>
                      <a:pt x="108" y="0"/>
                    </a:lnTo>
                    <a:lnTo>
                      <a:pt x="78" y="162"/>
                    </a:lnTo>
                    <a:close/>
                  </a:path>
                </a:pathLst>
              </a:custGeom>
              <a:solidFill>
                <a:srgbClr val="00E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97" name="Freeform 254"/>
              <p:cNvSpPr>
                <a:spLocks/>
              </p:cNvSpPr>
              <p:nvPr/>
            </p:nvSpPr>
            <p:spPr bwMode="auto">
              <a:xfrm>
                <a:off x="3516" y="2886"/>
                <a:ext cx="108" cy="162"/>
              </a:xfrm>
              <a:custGeom>
                <a:avLst/>
                <a:gdLst>
                  <a:gd name="T0" fmla="*/ 101088 w 18"/>
                  <a:gd name="T1" fmla="*/ 209952 h 27"/>
                  <a:gd name="T2" fmla="*/ 0 w 18"/>
                  <a:gd name="T3" fmla="*/ 23328 h 27"/>
                  <a:gd name="T4" fmla="*/ 139968 w 18"/>
                  <a:gd name="T5" fmla="*/ 0 h 27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7"/>
                  <a:gd name="T11" fmla="*/ 18 w 18"/>
                  <a:gd name="T12" fmla="*/ 27 h 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7">
                    <a:moveTo>
                      <a:pt x="13" y="27"/>
                    </a:moveTo>
                    <a:lnTo>
                      <a:pt x="0" y="3"/>
                    </a:lnTo>
                    <a:lnTo>
                      <a:pt x="1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98" name="Freeform 255"/>
              <p:cNvSpPr>
                <a:spLocks/>
              </p:cNvSpPr>
              <p:nvPr/>
            </p:nvSpPr>
            <p:spPr bwMode="auto">
              <a:xfrm>
                <a:off x="3516" y="2748"/>
                <a:ext cx="108" cy="156"/>
              </a:xfrm>
              <a:custGeom>
                <a:avLst/>
                <a:gdLst>
                  <a:gd name="T0" fmla="*/ 0 w 108"/>
                  <a:gd name="T1" fmla="*/ 156 h 156"/>
                  <a:gd name="T2" fmla="*/ 108 w 108"/>
                  <a:gd name="T3" fmla="*/ 138 h 156"/>
                  <a:gd name="T4" fmla="*/ 30 w 108"/>
                  <a:gd name="T5" fmla="*/ 0 h 156"/>
                  <a:gd name="T6" fmla="*/ 0 w 108"/>
                  <a:gd name="T7" fmla="*/ 156 h 15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8"/>
                  <a:gd name="T13" fmla="*/ 0 h 156"/>
                  <a:gd name="T14" fmla="*/ 108 w 108"/>
                  <a:gd name="T15" fmla="*/ 156 h 15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8" h="156">
                    <a:moveTo>
                      <a:pt x="0" y="156"/>
                    </a:moveTo>
                    <a:lnTo>
                      <a:pt x="108" y="138"/>
                    </a:lnTo>
                    <a:lnTo>
                      <a:pt x="30" y="0"/>
                    </a:lnTo>
                    <a:lnTo>
                      <a:pt x="0" y="156"/>
                    </a:lnTo>
                    <a:close/>
                  </a:path>
                </a:pathLst>
              </a:custGeom>
              <a:solidFill>
                <a:srgbClr val="50FFA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99" name="Freeform 256"/>
              <p:cNvSpPr>
                <a:spLocks/>
              </p:cNvSpPr>
              <p:nvPr/>
            </p:nvSpPr>
            <p:spPr bwMode="auto">
              <a:xfrm>
                <a:off x="3516" y="2748"/>
                <a:ext cx="108" cy="156"/>
              </a:xfrm>
              <a:custGeom>
                <a:avLst/>
                <a:gdLst>
                  <a:gd name="T0" fmla="*/ 0 w 18"/>
                  <a:gd name="T1" fmla="*/ 202176 h 26"/>
                  <a:gd name="T2" fmla="*/ 139968 w 18"/>
                  <a:gd name="T3" fmla="*/ 178848 h 26"/>
                  <a:gd name="T4" fmla="*/ 38880 w 18"/>
                  <a:gd name="T5" fmla="*/ 0 h 26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6"/>
                  <a:gd name="T11" fmla="*/ 18 w 18"/>
                  <a:gd name="T12" fmla="*/ 26 h 2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6">
                    <a:moveTo>
                      <a:pt x="0" y="26"/>
                    </a:moveTo>
                    <a:lnTo>
                      <a:pt x="18" y="23"/>
                    </a:lnTo>
                    <a:lnTo>
                      <a:pt x="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9513" name="Freeform 257"/>
            <p:cNvSpPr>
              <a:spLocks/>
            </p:cNvSpPr>
            <p:nvPr/>
          </p:nvSpPr>
          <p:spPr bwMode="auto">
            <a:xfrm>
              <a:off x="6810375" y="3513138"/>
              <a:ext cx="171450" cy="247650"/>
            </a:xfrm>
            <a:custGeom>
              <a:avLst/>
              <a:gdLst>
                <a:gd name="T0" fmla="*/ 0 w 108"/>
                <a:gd name="T1" fmla="*/ 2147483647 h 156"/>
                <a:gd name="T2" fmla="*/ 2147483647 w 108"/>
                <a:gd name="T3" fmla="*/ 2147483647 h 156"/>
                <a:gd name="T4" fmla="*/ 2147483647 w 108"/>
                <a:gd name="T5" fmla="*/ 0 h 156"/>
                <a:gd name="T6" fmla="*/ 0 w 108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56"/>
                <a:gd name="T14" fmla="*/ 108 w 108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56">
                  <a:moveTo>
                    <a:pt x="0" y="156"/>
                  </a:moveTo>
                  <a:lnTo>
                    <a:pt x="108" y="138"/>
                  </a:lnTo>
                  <a:lnTo>
                    <a:pt x="30" y="0"/>
                  </a:lnTo>
                  <a:lnTo>
                    <a:pt x="0" y="156"/>
                  </a:lnTo>
                  <a:close/>
                </a:path>
              </a:pathLst>
            </a:custGeom>
            <a:solidFill>
              <a:srgbClr val="008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14" name="Freeform 258"/>
            <p:cNvSpPr>
              <a:spLocks/>
            </p:cNvSpPr>
            <p:nvPr/>
          </p:nvSpPr>
          <p:spPr bwMode="auto">
            <a:xfrm>
              <a:off x="6810375" y="3513138"/>
              <a:ext cx="171450" cy="247650"/>
            </a:xfrm>
            <a:custGeom>
              <a:avLst/>
              <a:gdLst>
                <a:gd name="T0" fmla="*/ 0 w 18"/>
                <a:gd name="T1" fmla="*/ 2147483647 h 26"/>
                <a:gd name="T2" fmla="*/ 2147483647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0" y="26"/>
                  </a:moveTo>
                  <a:lnTo>
                    <a:pt x="18" y="23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15" name="Freeform 259"/>
            <p:cNvSpPr>
              <a:spLocks/>
            </p:cNvSpPr>
            <p:nvPr/>
          </p:nvSpPr>
          <p:spPr bwMode="auto">
            <a:xfrm>
              <a:off x="6934200" y="3732213"/>
              <a:ext cx="171450" cy="246062"/>
            </a:xfrm>
            <a:custGeom>
              <a:avLst/>
              <a:gdLst>
                <a:gd name="T0" fmla="*/ 0 w 108"/>
                <a:gd name="T1" fmla="*/ 2147483647 h 155"/>
                <a:gd name="T2" fmla="*/ 2147483647 w 108"/>
                <a:gd name="T3" fmla="*/ 2147483647 h 155"/>
                <a:gd name="T4" fmla="*/ 2147483647 w 108"/>
                <a:gd name="T5" fmla="*/ 0 h 155"/>
                <a:gd name="T6" fmla="*/ 0 w 108"/>
                <a:gd name="T7" fmla="*/ 2147483647 h 15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55"/>
                <a:gd name="T14" fmla="*/ 108 w 108"/>
                <a:gd name="T15" fmla="*/ 155 h 15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55">
                  <a:moveTo>
                    <a:pt x="0" y="155"/>
                  </a:moveTo>
                  <a:lnTo>
                    <a:pt x="108" y="137"/>
                  </a:lnTo>
                  <a:lnTo>
                    <a:pt x="30" y="0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002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16" name="Freeform 260"/>
            <p:cNvSpPr>
              <a:spLocks/>
            </p:cNvSpPr>
            <p:nvPr/>
          </p:nvSpPr>
          <p:spPr bwMode="auto">
            <a:xfrm>
              <a:off x="6934200" y="3732213"/>
              <a:ext cx="171450" cy="246062"/>
            </a:xfrm>
            <a:custGeom>
              <a:avLst/>
              <a:gdLst>
                <a:gd name="T0" fmla="*/ 0 w 18"/>
                <a:gd name="T1" fmla="*/ 2147483647 h 26"/>
                <a:gd name="T2" fmla="*/ 2147483647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0" y="26"/>
                  </a:moveTo>
                  <a:lnTo>
                    <a:pt x="18" y="23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17" name="Freeform 261"/>
            <p:cNvSpPr>
              <a:spLocks/>
            </p:cNvSpPr>
            <p:nvPr/>
          </p:nvSpPr>
          <p:spPr bwMode="auto">
            <a:xfrm>
              <a:off x="6924675" y="2017713"/>
              <a:ext cx="171450" cy="257175"/>
            </a:xfrm>
            <a:custGeom>
              <a:avLst/>
              <a:gdLst>
                <a:gd name="T0" fmla="*/ 0 w 108"/>
                <a:gd name="T1" fmla="*/ 2147483647 h 162"/>
                <a:gd name="T2" fmla="*/ 2147483647 w 108"/>
                <a:gd name="T3" fmla="*/ 2147483647 h 162"/>
                <a:gd name="T4" fmla="*/ 2147483647 w 108"/>
                <a:gd name="T5" fmla="*/ 0 h 162"/>
                <a:gd name="T6" fmla="*/ 0 w 108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2"/>
                <a:gd name="T14" fmla="*/ 108 w 108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2">
                  <a:moveTo>
                    <a:pt x="0" y="162"/>
                  </a:moveTo>
                  <a:lnTo>
                    <a:pt x="108" y="144"/>
                  </a:lnTo>
                  <a:lnTo>
                    <a:pt x="30" y="0"/>
                  </a:lnTo>
                  <a:lnTo>
                    <a:pt x="0" y="162"/>
                  </a:lnTo>
                  <a:close/>
                </a:path>
              </a:pathLst>
            </a:custGeom>
            <a:solidFill>
              <a:srgbClr val="FFC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18" name="Freeform 262"/>
            <p:cNvSpPr>
              <a:spLocks/>
            </p:cNvSpPr>
            <p:nvPr/>
          </p:nvSpPr>
          <p:spPr bwMode="auto">
            <a:xfrm>
              <a:off x="6924675" y="2017713"/>
              <a:ext cx="171450" cy="257175"/>
            </a:xfrm>
            <a:custGeom>
              <a:avLst/>
              <a:gdLst>
                <a:gd name="T0" fmla="*/ 0 w 18"/>
                <a:gd name="T1" fmla="*/ 2147483647 h 27"/>
                <a:gd name="T2" fmla="*/ 2147483647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0" y="27"/>
                  </a:moveTo>
                  <a:lnTo>
                    <a:pt x="18" y="24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19" name="Freeform 263"/>
            <p:cNvSpPr>
              <a:spLocks/>
            </p:cNvSpPr>
            <p:nvPr/>
          </p:nvSpPr>
          <p:spPr bwMode="auto">
            <a:xfrm>
              <a:off x="6800850" y="2017713"/>
              <a:ext cx="171450" cy="257175"/>
            </a:xfrm>
            <a:custGeom>
              <a:avLst/>
              <a:gdLst>
                <a:gd name="T0" fmla="*/ 2147483647 w 108"/>
                <a:gd name="T1" fmla="*/ 2147483647 h 162"/>
                <a:gd name="T2" fmla="*/ 0 w 108"/>
                <a:gd name="T3" fmla="*/ 2147483647 h 162"/>
                <a:gd name="T4" fmla="*/ 2147483647 w 108"/>
                <a:gd name="T5" fmla="*/ 0 h 162"/>
                <a:gd name="T6" fmla="*/ 2147483647 w 108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2"/>
                <a:gd name="T14" fmla="*/ 108 w 108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2">
                  <a:moveTo>
                    <a:pt x="78" y="162"/>
                  </a:moveTo>
                  <a:lnTo>
                    <a:pt x="0" y="24"/>
                  </a:lnTo>
                  <a:lnTo>
                    <a:pt x="108" y="0"/>
                  </a:lnTo>
                  <a:lnTo>
                    <a:pt x="78" y="162"/>
                  </a:lnTo>
                  <a:close/>
                </a:path>
              </a:pathLst>
            </a:custGeom>
            <a:solidFill>
              <a:srgbClr val="FFC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20" name="Freeform 264"/>
            <p:cNvSpPr>
              <a:spLocks/>
            </p:cNvSpPr>
            <p:nvPr/>
          </p:nvSpPr>
          <p:spPr bwMode="auto">
            <a:xfrm>
              <a:off x="6800850" y="2017713"/>
              <a:ext cx="171450" cy="257175"/>
            </a:xfrm>
            <a:custGeom>
              <a:avLst/>
              <a:gdLst>
                <a:gd name="T0" fmla="*/ 2147483647 w 18"/>
                <a:gd name="T1" fmla="*/ 2147483647 h 27"/>
                <a:gd name="T2" fmla="*/ 0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13" y="27"/>
                  </a:moveTo>
                  <a:lnTo>
                    <a:pt x="0" y="4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21" name="Freeform 265"/>
            <p:cNvSpPr>
              <a:spLocks/>
            </p:cNvSpPr>
            <p:nvPr/>
          </p:nvSpPr>
          <p:spPr bwMode="auto">
            <a:xfrm>
              <a:off x="6924675" y="2246313"/>
              <a:ext cx="171450" cy="247650"/>
            </a:xfrm>
            <a:custGeom>
              <a:avLst/>
              <a:gdLst>
                <a:gd name="T0" fmla="*/ 2147483647 w 108"/>
                <a:gd name="T1" fmla="*/ 2147483647 h 156"/>
                <a:gd name="T2" fmla="*/ 0 w 108"/>
                <a:gd name="T3" fmla="*/ 2147483647 h 156"/>
                <a:gd name="T4" fmla="*/ 2147483647 w 108"/>
                <a:gd name="T5" fmla="*/ 0 h 156"/>
                <a:gd name="T6" fmla="*/ 2147483647 w 108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56"/>
                <a:gd name="T14" fmla="*/ 108 w 108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56">
                  <a:moveTo>
                    <a:pt x="78" y="156"/>
                  </a:moveTo>
                  <a:lnTo>
                    <a:pt x="0" y="18"/>
                  </a:lnTo>
                  <a:lnTo>
                    <a:pt x="108" y="0"/>
                  </a:lnTo>
                  <a:lnTo>
                    <a:pt x="78" y="156"/>
                  </a:lnTo>
                  <a:close/>
                </a:path>
              </a:pathLst>
            </a:custGeom>
            <a:solidFill>
              <a:srgbClr val="CFFF3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22" name="Freeform 266"/>
            <p:cNvSpPr>
              <a:spLocks/>
            </p:cNvSpPr>
            <p:nvPr/>
          </p:nvSpPr>
          <p:spPr bwMode="auto">
            <a:xfrm>
              <a:off x="6924675" y="2246313"/>
              <a:ext cx="171450" cy="247650"/>
            </a:xfrm>
            <a:custGeom>
              <a:avLst/>
              <a:gdLst>
                <a:gd name="T0" fmla="*/ 2147483647 w 18"/>
                <a:gd name="T1" fmla="*/ 2147483647 h 26"/>
                <a:gd name="T2" fmla="*/ 0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13" y="26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23" name="Oval 267"/>
            <p:cNvSpPr>
              <a:spLocks noChangeArrowheads="1"/>
            </p:cNvSpPr>
            <p:nvPr/>
          </p:nvSpPr>
          <p:spPr bwMode="auto">
            <a:xfrm>
              <a:off x="7058025" y="4025900"/>
              <a:ext cx="85725" cy="85725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24" name="Oval 268"/>
            <p:cNvSpPr>
              <a:spLocks noChangeArrowheads="1"/>
            </p:cNvSpPr>
            <p:nvPr/>
          </p:nvSpPr>
          <p:spPr bwMode="auto">
            <a:xfrm>
              <a:off x="7058025" y="4025900"/>
              <a:ext cx="85725" cy="85725"/>
            </a:xfrm>
            <a:prstGeom prst="ellips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25" name="Oval 269"/>
            <p:cNvSpPr>
              <a:spLocks noChangeArrowheads="1"/>
            </p:cNvSpPr>
            <p:nvPr/>
          </p:nvSpPr>
          <p:spPr bwMode="auto">
            <a:xfrm>
              <a:off x="7048500" y="1960563"/>
              <a:ext cx="85725" cy="85725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26" name="Oval 270"/>
            <p:cNvSpPr>
              <a:spLocks noChangeArrowheads="1"/>
            </p:cNvSpPr>
            <p:nvPr/>
          </p:nvSpPr>
          <p:spPr bwMode="auto">
            <a:xfrm>
              <a:off x="7048500" y="1960563"/>
              <a:ext cx="85725" cy="85725"/>
            </a:xfrm>
            <a:prstGeom prst="ellips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27" name="Freeform 271"/>
            <p:cNvSpPr>
              <a:spLocks/>
            </p:cNvSpPr>
            <p:nvPr/>
          </p:nvSpPr>
          <p:spPr bwMode="auto">
            <a:xfrm>
              <a:off x="6905625" y="2998788"/>
              <a:ext cx="171450" cy="257175"/>
            </a:xfrm>
            <a:custGeom>
              <a:avLst/>
              <a:gdLst>
                <a:gd name="T0" fmla="*/ 0 w 108"/>
                <a:gd name="T1" fmla="*/ 2147483647 h 162"/>
                <a:gd name="T2" fmla="*/ 2147483647 w 108"/>
                <a:gd name="T3" fmla="*/ 2147483647 h 162"/>
                <a:gd name="T4" fmla="*/ 2147483647 w 108"/>
                <a:gd name="T5" fmla="*/ 0 h 162"/>
                <a:gd name="T6" fmla="*/ 0 w 108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2"/>
                <a:gd name="T14" fmla="*/ 108 w 108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2">
                  <a:moveTo>
                    <a:pt x="0" y="162"/>
                  </a:moveTo>
                  <a:lnTo>
                    <a:pt x="108" y="144"/>
                  </a:lnTo>
                  <a:lnTo>
                    <a:pt x="30" y="0"/>
                  </a:lnTo>
                  <a:lnTo>
                    <a:pt x="0" y="162"/>
                  </a:lnTo>
                  <a:close/>
                </a:path>
              </a:pathLst>
            </a:custGeom>
            <a:solidFill>
              <a:srgbClr val="10FFE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28" name="Freeform 272"/>
            <p:cNvSpPr>
              <a:spLocks/>
            </p:cNvSpPr>
            <p:nvPr/>
          </p:nvSpPr>
          <p:spPr bwMode="auto">
            <a:xfrm>
              <a:off x="6905625" y="2998788"/>
              <a:ext cx="171450" cy="257175"/>
            </a:xfrm>
            <a:custGeom>
              <a:avLst/>
              <a:gdLst>
                <a:gd name="T0" fmla="*/ 0 w 18"/>
                <a:gd name="T1" fmla="*/ 2147483647 h 27"/>
                <a:gd name="T2" fmla="*/ 2147483647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0" y="27"/>
                  </a:moveTo>
                  <a:lnTo>
                    <a:pt x="18" y="24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29" name="Freeform 273"/>
            <p:cNvSpPr>
              <a:spLocks/>
            </p:cNvSpPr>
            <p:nvPr/>
          </p:nvSpPr>
          <p:spPr bwMode="auto">
            <a:xfrm>
              <a:off x="6905625" y="3227388"/>
              <a:ext cx="171450" cy="247650"/>
            </a:xfrm>
            <a:custGeom>
              <a:avLst/>
              <a:gdLst>
                <a:gd name="T0" fmla="*/ 2147483647 w 108"/>
                <a:gd name="T1" fmla="*/ 2147483647 h 156"/>
                <a:gd name="T2" fmla="*/ 0 w 108"/>
                <a:gd name="T3" fmla="*/ 2147483647 h 156"/>
                <a:gd name="T4" fmla="*/ 2147483647 w 108"/>
                <a:gd name="T5" fmla="*/ 0 h 156"/>
                <a:gd name="T6" fmla="*/ 2147483647 w 108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56"/>
                <a:gd name="T14" fmla="*/ 108 w 108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56">
                  <a:moveTo>
                    <a:pt x="78" y="156"/>
                  </a:moveTo>
                  <a:lnTo>
                    <a:pt x="0" y="18"/>
                  </a:lnTo>
                  <a:lnTo>
                    <a:pt x="108" y="0"/>
                  </a:lnTo>
                  <a:lnTo>
                    <a:pt x="78" y="156"/>
                  </a:lnTo>
                  <a:close/>
                </a:path>
              </a:pathLst>
            </a:custGeom>
            <a:solidFill>
              <a:srgbClr val="00A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30" name="Freeform 274"/>
            <p:cNvSpPr>
              <a:spLocks/>
            </p:cNvSpPr>
            <p:nvPr/>
          </p:nvSpPr>
          <p:spPr bwMode="auto">
            <a:xfrm>
              <a:off x="6905625" y="3227388"/>
              <a:ext cx="171450" cy="247650"/>
            </a:xfrm>
            <a:custGeom>
              <a:avLst/>
              <a:gdLst>
                <a:gd name="T0" fmla="*/ 2147483647 w 18"/>
                <a:gd name="T1" fmla="*/ 2147483647 h 26"/>
                <a:gd name="T2" fmla="*/ 0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13" y="26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31" name="Freeform 275"/>
            <p:cNvSpPr>
              <a:spLocks/>
            </p:cNvSpPr>
            <p:nvPr/>
          </p:nvSpPr>
          <p:spPr bwMode="auto">
            <a:xfrm>
              <a:off x="6753225" y="2055813"/>
              <a:ext cx="171450" cy="247650"/>
            </a:xfrm>
            <a:custGeom>
              <a:avLst/>
              <a:gdLst>
                <a:gd name="T0" fmla="*/ 0 w 108"/>
                <a:gd name="T1" fmla="*/ 2147483647 h 156"/>
                <a:gd name="T2" fmla="*/ 2147483647 w 108"/>
                <a:gd name="T3" fmla="*/ 2147483647 h 156"/>
                <a:gd name="T4" fmla="*/ 2147483647 w 108"/>
                <a:gd name="T5" fmla="*/ 0 h 156"/>
                <a:gd name="T6" fmla="*/ 0 w 108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56"/>
                <a:gd name="T14" fmla="*/ 108 w 108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56">
                  <a:moveTo>
                    <a:pt x="0" y="156"/>
                  </a:moveTo>
                  <a:lnTo>
                    <a:pt x="108" y="138"/>
                  </a:lnTo>
                  <a:lnTo>
                    <a:pt x="30" y="0"/>
                  </a:lnTo>
                  <a:lnTo>
                    <a:pt x="0" y="156"/>
                  </a:lnTo>
                  <a:close/>
                </a:path>
              </a:pathLst>
            </a:custGeom>
            <a:solidFill>
              <a:srgbClr val="FFA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32" name="Freeform 276"/>
            <p:cNvSpPr>
              <a:spLocks/>
            </p:cNvSpPr>
            <p:nvPr/>
          </p:nvSpPr>
          <p:spPr bwMode="auto">
            <a:xfrm>
              <a:off x="6753225" y="2055813"/>
              <a:ext cx="171450" cy="247650"/>
            </a:xfrm>
            <a:custGeom>
              <a:avLst/>
              <a:gdLst>
                <a:gd name="T0" fmla="*/ 0 w 18"/>
                <a:gd name="T1" fmla="*/ 2147483647 h 26"/>
                <a:gd name="T2" fmla="*/ 2147483647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0" y="26"/>
                  </a:moveTo>
                  <a:lnTo>
                    <a:pt x="18" y="23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33" name="Freeform 277"/>
            <p:cNvSpPr>
              <a:spLocks/>
            </p:cNvSpPr>
            <p:nvPr/>
          </p:nvSpPr>
          <p:spPr bwMode="auto">
            <a:xfrm>
              <a:off x="6877050" y="2274888"/>
              <a:ext cx="171450" cy="257175"/>
            </a:xfrm>
            <a:custGeom>
              <a:avLst/>
              <a:gdLst>
                <a:gd name="T0" fmla="*/ 0 w 108"/>
                <a:gd name="T1" fmla="*/ 2147483647 h 162"/>
                <a:gd name="T2" fmla="*/ 2147483647 w 108"/>
                <a:gd name="T3" fmla="*/ 2147483647 h 162"/>
                <a:gd name="T4" fmla="*/ 2147483647 w 108"/>
                <a:gd name="T5" fmla="*/ 0 h 162"/>
                <a:gd name="T6" fmla="*/ 0 w 108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2"/>
                <a:gd name="T14" fmla="*/ 108 w 108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2">
                  <a:moveTo>
                    <a:pt x="0" y="162"/>
                  </a:moveTo>
                  <a:lnTo>
                    <a:pt x="108" y="138"/>
                  </a:lnTo>
                  <a:lnTo>
                    <a:pt x="30" y="0"/>
                  </a:lnTo>
                  <a:lnTo>
                    <a:pt x="0" y="162"/>
                  </a:lnTo>
                  <a:close/>
                </a:path>
              </a:pathLst>
            </a:custGeom>
            <a:solidFill>
              <a:srgbClr val="EFFF1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34" name="Freeform 278"/>
            <p:cNvSpPr>
              <a:spLocks/>
            </p:cNvSpPr>
            <p:nvPr/>
          </p:nvSpPr>
          <p:spPr bwMode="auto">
            <a:xfrm>
              <a:off x="6877050" y="2274888"/>
              <a:ext cx="171450" cy="257175"/>
            </a:xfrm>
            <a:custGeom>
              <a:avLst/>
              <a:gdLst>
                <a:gd name="T0" fmla="*/ 0 w 18"/>
                <a:gd name="T1" fmla="*/ 2147483647 h 27"/>
                <a:gd name="T2" fmla="*/ 2147483647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0" y="27"/>
                  </a:moveTo>
                  <a:lnTo>
                    <a:pt x="18" y="23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35" name="Freeform 279"/>
            <p:cNvSpPr>
              <a:spLocks/>
            </p:cNvSpPr>
            <p:nvPr/>
          </p:nvSpPr>
          <p:spPr bwMode="auto">
            <a:xfrm>
              <a:off x="6877050" y="2493963"/>
              <a:ext cx="171450" cy="257175"/>
            </a:xfrm>
            <a:custGeom>
              <a:avLst/>
              <a:gdLst>
                <a:gd name="T0" fmla="*/ 2147483647 w 108"/>
                <a:gd name="T1" fmla="*/ 2147483647 h 162"/>
                <a:gd name="T2" fmla="*/ 0 w 108"/>
                <a:gd name="T3" fmla="*/ 2147483647 h 162"/>
                <a:gd name="T4" fmla="*/ 2147483647 w 108"/>
                <a:gd name="T5" fmla="*/ 0 h 162"/>
                <a:gd name="T6" fmla="*/ 2147483647 w 108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2"/>
                <a:gd name="T14" fmla="*/ 108 w 108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2">
                  <a:moveTo>
                    <a:pt x="78" y="162"/>
                  </a:moveTo>
                  <a:lnTo>
                    <a:pt x="0" y="24"/>
                  </a:lnTo>
                  <a:lnTo>
                    <a:pt x="108" y="0"/>
                  </a:lnTo>
                  <a:lnTo>
                    <a:pt x="78" y="162"/>
                  </a:lnTo>
                  <a:close/>
                </a:path>
              </a:pathLst>
            </a:custGeom>
            <a:solidFill>
              <a:srgbClr val="8FFF7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36" name="Freeform 280"/>
            <p:cNvSpPr>
              <a:spLocks/>
            </p:cNvSpPr>
            <p:nvPr/>
          </p:nvSpPr>
          <p:spPr bwMode="auto">
            <a:xfrm>
              <a:off x="6877050" y="2493963"/>
              <a:ext cx="171450" cy="257175"/>
            </a:xfrm>
            <a:custGeom>
              <a:avLst/>
              <a:gdLst>
                <a:gd name="T0" fmla="*/ 2147483647 w 18"/>
                <a:gd name="T1" fmla="*/ 2147483647 h 27"/>
                <a:gd name="T2" fmla="*/ 0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13" y="27"/>
                  </a:moveTo>
                  <a:lnTo>
                    <a:pt x="0" y="4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37" name="Freeform 281"/>
            <p:cNvSpPr>
              <a:spLocks/>
            </p:cNvSpPr>
            <p:nvPr/>
          </p:nvSpPr>
          <p:spPr bwMode="auto">
            <a:xfrm>
              <a:off x="6858000" y="3255963"/>
              <a:ext cx="171450" cy="257175"/>
            </a:xfrm>
            <a:custGeom>
              <a:avLst/>
              <a:gdLst>
                <a:gd name="T0" fmla="*/ 0 w 108"/>
                <a:gd name="T1" fmla="*/ 2147483647 h 162"/>
                <a:gd name="T2" fmla="*/ 2147483647 w 108"/>
                <a:gd name="T3" fmla="*/ 2147483647 h 162"/>
                <a:gd name="T4" fmla="*/ 2147483647 w 108"/>
                <a:gd name="T5" fmla="*/ 0 h 162"/>
                <a:gd name="T6" fmla="*/ 0 w 108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2"/>
                <a:gd name="T14" fmla="*/ 108 w 108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2">
                  <a:moveTo>
                    <a:pt x="0" y="162"/>
                  </a:moveTo>
                  <a:lnTo>
                    <a:pt x="108" y="138"/>
                  </a:lnTo>
                  <a:lnTo>
                    <a:pt x="30" y="0"/>
                  </a:lnTo>
                  <a:lnTo>
                    <a:pt x="0" y="162"/>
                  </a:lnTo>
                  <a:close/>
                </a:path>
              </a:pathLst>
            </a:custGeom>
            <a:solidFill>
              <a:srgbClr val="00B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38" name="Freeform 282"/>
            <p:cNvSpPr>
              <a:spLocks/>
            </p:cNvSpPr>
            <p:nvPr/>
          </p:nvSpPr>
          <p:spPr bwMode="auto">
            <a:xfrm>
              <a:off x="6858000" y="3255963"/>
              <a:ext cx="171450" cy="257175"/>
            </a:xfrm>
            <a:custGeom>
              <a:avLst/>
              <a:gdLst>
                <a:gd name="T0" fmla="*/ 0 w 18"/>
                <a:gd name="T1" fmla="*/ 2147483647 h 27"/>
                <a:gd name="T2" fmla="*/ 2147483647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0" y="27"/>
                  </a:moveTo>
                  <a:lnTo>
                    <a:pt x="18" y="23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39" name="Freeform 283"/>
            <p:cNvSpPr>
              <a:spLocks/>
            </p:cNvSpPr>
            <p:nvPr/>
          </p:nvSpPr>
          <p:spPr bwMode="auto">
            <a:xfrm>
              <a:off x="6848475" y="1771650"/>
              <a:ext cx="171450" cy="246063"/>
            </a:xfrm>
            <a:custGeom>
              <a:avLst/>
              <a:gdLst>
                <a:gd name="T0" fmla="*/ 2147483647 w 108"/>
                <a:gd name="T1" fmla="*/ 2147483647 h 155"/>
                <a:gd name="T2" fmla="*/ 0 w 108"/>
                <a:gd name="T3" fmla="*/ 2147483647 h 155"/>
                <a:gd name="T4" fmla="*/ 2147483647 w 108"/>
                <a:gd name="T5" fmla="*/ 0 h 155"/>
                <a:gd name="T6" fmla="*/ 2147483647 w 108"/>
                <a:gd name="T7" fmla="*/ 2147483647 h 15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55"/>
                <a:gd name="T14" fmla="*/ 108 w 108"/>
                <a:gd name="T15" fmla="*/ 155 h 15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55">
                  <a:moveTo>
                    <a:pt x="78" y="155"/>
                  </a:moveTo>
                  <a:lnTo>
                    <a:pt x="0" y="18"/>
                  </a:lnTo>
                  <a:lnTo>
                    <a:pt x="108" y="0"/>
                  </a:lnTo>
                  <a:lnTo>
                    <a:pt x="78" y="155"/>
                  </a:lnTo>
                  <a:close/>
                </a:path>
              </a:pathLst>
            </a:custGeom>
            <a:solidFill>
              <a:srgbClr val="FF8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40" name="Freeform 284"/>
            <p:cNvSpPr>
              <a:spLocks/>
            </p:cNvSpPr>
            <p:nvPr/>
          </p:nvSpPr>
          <p:spPr bwMode="auto">
            <a:xfrm>
              <a:off x="6848475" y="1771650"/>
              <a:ext cx="171450" cy="246063"/>
            </a:xfrm>
            <a:custGeom>
              <a:avLst/>
              <a:gdLst>
                <a:gd name="T0" fmla="*/ 2147483647 w 18"/>
                <a:gd name="T1" fmla="*/ 2147483647 h 26"/>
                <a:gd name="T2" fmla="*/ 0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13" y="26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41" name="Freeform 285"/>
            <p:cNvSpPr>
              <a:spLocks/>
            </p:cNvSpPr>
            <p:nvPr/>
          </p:nvSpPr>
          <p:spPr bwMode="auto">
            <a:xfrm>
              <a:off x="6829425" y="2532063"/>
              <a:ext cx="171450" cy="247650"/>
            </a:xfrm>
            <a:custGeom>
              <a:avLst/>
              <a:gdLst>
                <a:gd name="T0" fmla="*/ 0 w 108"/>
                <a:gd name="T1" fmla="*/ 2147483647 h 156"/>
                <a:gd name="T2" fmla="*/ 2147483647 w 108"/>
                <a:gd name="T3" fmla="*/ 2147483647 h 156"/>
                <a:gd name="T4" fmla="*/ 2147483647 w 108"/>
                <a:gd name="T5" fmla="*/ 0 h 156"/>
                <a:gd name="T6" fmla="*/ 0 w 108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56"/>
                <a:gd name="T14" fmla="*/ 108 w 108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56">
                  <a:moveTo>
                    <a:pt x="0" y="156"/>
                  </a:moveTo>
                  <a:lnTo>
                    <a:pt x="108" y="138"/>
                  </a:lnTo>
                  <a:lnTo>
                    <a:pt x="30" y="0"/>
                  </a:lnTo>
                  <a:lnTo>
                    <a:pt x="0" y="156"/>
                  </a:lnTo>
                  <a:close/>
                </a:path>
              </a:pathLst>
            </a:custGeom>
            <a:solidFill>
              <a:srgbClr val="AFFF5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42" name="Freeform 286"/>
            <p:cNvSpPr>
              <a:spLocks/>
            </p:cNvSpPr>
            <p:nvPr/>
          </p:nvSpPr>
          <p:spPr bwMode="auto">
            <a:xfrm>
              <a:off x="6829425" y="2532063"/>
              <a:ext cx="171450" cy="247650"/>
            </a:xfrm>
            <a:custGeom>
              <a:avLst/>
              <a:gdLst>
                <a:gd name="T0" fmla="*/ 0 w 18"/>
                <a:gd name="T1" fmla="*/ 2147483647 h 26"/>
                <a:gd name="T2" fmla="*/ 2147483647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0" y="26"/>
                  </a:moveTo>
                  <a:lnTo>
                    <a:pt x="18" y="23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43" name="Freeform 287"/>
            <p:cNvSpPr>
              <a:spLocks/>
            </p:cNvSpPr>
            <p:nvPr/>
          </p:nvSpPr>
          <p:spPr bwMode="auto">
            <a:xfrm>
              <a:off x="6829425" y="2751138"/>
              <a:ext cx="171450" cy="247650"/>
            </a:xfrm>
            <a:custGeom>
              <a:avLst/>
              <a:gdLst>
                <a:gd name="T0" fmla="*/ 2147483647 w 108"/>
                <a:gd name="T1" fmla="*/ 2147483647 h 156"/>
                <a:gd name="T2" fmla="*/ 0 w 108"/>
                <a:gd name="T3" fmla="*/ 2147483647 h 156"/>
                <a:gd name="T4" fmla="*/ 2147483647 w 108"/>
                <a:gd name="T5" fmla="*/ 0 h 156"/>
                <a:gd name="T6" fmla="*/ 2147483647 w 108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56"/>
                <a:gd name="T14" fmla="*/ 108 w 108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56">
                  <a:moveTo>
                    <a:pt x="78" y="156"/>
                  </a:moveTo>
                  <a:lnTo>
                    <a:pt x="0" y="18"/>
                  </a:lnTo>
                  <a:lnTo>
                    <a:pt x="108" y="0"/>
                  </a:lnTo>
                  <a:lnTo>
                    <a:pt x="78" y="156"/>
                  </a:lnTo>
                  <a:close/>
                </a:path>
              </a:pathLst>
            </a:custGeom>
            <a:solidFill>
              <a:srgbClr val="50FFA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44" name="Freeform 288"/>
            <p:cNvSpPr>
              <a:spLocks/>
            </p:cNvSpPr>
            <p:nvPr/>
          </p:nvSpPr>
          <p:spPr bwMode="auto">
            <a:xfrm>
              <a:off x="6829425" y="2751138"/>
              <a:ext cx="171450" cy="247650"/>
            </a:xfrm>
            <a:custGeom>
              <a:avLst/>
              <a:gdLst>
                <a:gd name="T0" fmla="*/ 2147483647 w 18"/>
                <a:gd name="T1" fmla="*/ 2147483647 h 26"/>
                <a:gd name="T2" fmla="*/ 0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13" y="26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45" name="Freeform 289"/>
            <p:cNvSpPr>
              <a:spLocks/>
            </p:cNvSpPr>
            <p:nvPr/>
          </p:nvSpPr>
          <p:spPr bwMode="auto">
            <a:xfrm>
              <a:off x="6810375" y="3732213"/>
              <a:ext cx="171450" cy="246062"/>
            </a:xfrm>
            <a:custGeom>
              <a:avLst/>
              <a:gdLst>
                <a:gd name="T0" fmla="*/ 2147483647 w 108"/>
                <a:gd name="T1" fmla="*/ 2147483647 h 155"/>
                <a:gd name="T2" fmla="*/ 0 w 108"/>
                <a:gd name="T3" fmla="*/ 2147483647 h 155"/>
                <a:gd name="T4" fmla="*/ 2147483647 w 108"/>
                <a:gd name="T5" fmla="*/ 0 h 155"/>
                <a:gd name="T6" fmla="*/ 2147483647 w 108"/>
                <a:gd name="T7" fmla="*/ 2147483647 h 15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55"/>
                <a:gd name="T14" fmla="*/ 108 w 108"/>
                <a:gd name="T15" fmla="*/ 155 h 15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55">
                  <a:moveTo>
                    <a:pt x="78" y="155"/>
                  </a:moveTo>
                  <a:lnTo>
                    <a:pt x="0" y="18"/>
                  </a:lnTo>
                  <a:lnTo>
                    <a:pt x="108" y="0"/>
                  </a:lnTo>
                  <a:lnTo>
                    <a:pt x="78" y="155"/>
                  </a:lnTo>
                  <a:close/>
                </a:path>
              </a:pathLst>
            </a:custGeom>
            <a:solidFill>
              <a:srgbClr val="002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46" name="Freeform 290"/>
            <p:cNvSpPr>
              <a:spLocks/>
            </p:cNvSpPr>
            <p:nvPr/>
          </p:nvSpPr>
          <p:spPr bwMode="auto">
            <a:xfrm>
              <a:off x="6810375" y="3732213"/>
              <a:ext cx="171450" cy="246062"/>
            </a:xfrm>
            <a:custGeom>
              <a:avLst/>
              <a:gdLst>
                <a:gd name="T0" fmla="*/ 2147483647 w 18"/>
                <a:gd name="T1" fmla="*/ 2147483647 h 26"/>
                <a:gd name="T2" fmla="*/ 0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13" y="26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47" name="Oval 291"/>
            <p:cNvSpPr>
              <a:spLocks noChangeArrowheads="1"/>
            </p:cNvSpPr>
            <p:nvPr/>
          </p:nvSpPr>
          <p:spPr bwMode="auto">
            <a:xfrm>
              <a:off x="6867525" y="1924050"/>
              <a:ext cx="85725" cy="84138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48" name="Oval 292"/>
            <p:cNvSpPr>
              <a:spLocks noChangeArrowheads="1"/>
            </p:cNvSpPr>
            <p:nvPr/>
          </p:nvSpPr>
          <p:spPr bwMode="auto">
            <a:xfrm>
              <a:off x="6867525" y="1924050"/>
              <a:ext cx="85725" cy="84138"/>
            </a:xfrm>
            <a:prstGeom prst="ellips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49" name="Freeform 293"/>
            <p:cNvSpPr>
              <a:spLocks/>
            </p:cNvSpPr>
            <p:nvPr/>
          </p:nvSpPr>
          <p:spPr bwMode="auto">
            <a:xfrm>
              <a:off x="6800850" y="1800225"/>
              <a:ext cx="171450" cy="255588"/>
            </a:xfrm>
            <a:custGeom>
              <a:avLst/>
              <a:gdLst>
                <a:gd name="T0" fmla="*/ 0 w 108"/>
                <a:gd name="T1" fmla="*/ 2147483647 h 161"/>
                <a:gd name="T2" fmla="*/ 2147483647 w 108"/>
                <a:gd name="T3" fmla="*/ 2147483647 h 161"/>
                <a:gd name="T4" fmla="*/ 2147483647 w 108"/>
                <a:gd name="T5" fmla="*/ 0 h 161"/>
                <a:gd name="T6" fmla="*/ 0 w 108"/>
                <a:gd name="T7" fmla="*/ 2147483647 h 16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1"/>
                <a:gd name="T14" fmla="*/ 108 w 108"/>
                <a:gd name="T15" fmla="*/ 161 h 16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1">
                  <a:moveTo>
                    <a:pt x="0" y="161"/>
                  </a:moveTo>
                  <a:lnTo>
                    <a:pt x="108" y="137"/>
                  </a:lnTo>
                  <a:lnTo>
                    <a:pt x="30" y="0"/>
                  </a:lnTo>
                  <a:lnTo>
                    <a:pt x="0" y="161"/>
                  </a:lnTo>
                  <a:close/>
                </a:path>
              </a:pathLst>
            </a:custGeom>
            <a:solidFill>
              <a:srgbClr val="FF7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50" name="Freeform 294"/>
            <p:cNvSpPr>
              <a:spLocks/>
            </p:cNvSpPr>
            <p:nvPr/>
          </p:nvSpPr>
          <p:spPr bwMode="auto">
            <a:xfrm>
              <a:off x="6800850" y="1800225"/>
              <a:ext cx="171450" cy="255588"/>
            </a:xfrm>
            <a:custGeom>
              <a:avLst/>
              <a:gdLst>
                <a:gd name="T0" fmla="*/ 0 w 18"/>
                <a:gd name="T1" fmla="*/ 2147483647 h 27"/>
                <a:gd name="T2" fmla="*/ 2147483647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0" y="27"/>
                  </a:moveTo>
                  <a:lnTo>
                    <a:pt x="18" y="23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51" name="Freeform 295"/>
            <p:cNvSpPr>
              <a:spLocks/>
            </p:cNvSpPr>
            <p:nvPr/>
          </p:nvSpPr>
          <p:spPr bwMode="auto">
            <a:xfrm>
              <a:off x="6781800" y="2998788"/>
              <a:ext cx="171450" cy="257175"/>
            </a:xfrm>
            <a:custGeom>
              <a:avLst/>
              <a:gdLst>
                <a:gd name="T0" fmla="*/ 2147483647 w 108"/>
                <a:gd name="T1" fmla="*/ 2147483647 h 162"/>
                <a:gd name="T2" fmla="*/ 0 w 108"/>
                <a:gd name="T3" fmla="*/ 2147483647 h 162"/>
                <a:gd name="T4" fmla="*/ 2147483647 w 108"/>
                <a:gd name="T5" fmla="*/ 0 h 162"/>
                <a:gd name="T6" fmla="*/ 2147483647 w 108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2"/>
                <a:gd name="T14" fmla="*/ 108 w 108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2">
                  <a:moveTo>
                    <a:pt x="78" y="162"/>
                  </a:moveTo>
                  <a:lnTo>
                    <a:pt x="0" y="24"/>
                  </a:lnTo>
                  <a:lnTo>
                    <a:pt x="108" y="0"/>
                  </a:lnTo>
                  <a:lnTo>
                    <a:pt x="78" y="162"/>
                  </a:lnTo>
                  <a:close/>
                </a:path>
              </a:pathLst>
            </a:custGeom>
            <a:solidFill>
              <a:srgbClr val="10FFE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52" name="Freeform 296"/>
            <p:cNvSpPr>
              <a:spLocks/>
            </p:cNvSpPr>
            <p:nvPr/>
          </p:nvSpPr>
          <p:spPr bwMode="auto">
            <a:xfrm>
              <a:off x="6781800" y="2998788"/>
              <a:ext cx="171450" cy="257175"/>
            </a:xfrm>
            <a:custGeom>
              <a:avLst/>
              <a:gdLst>
                <a:gd name="T0" fmla="*/ 2147483647 w 18"/>
                <a:gd name="T1" fmla="*/ 2147483647 h 27"/>
                <a:gd name="T2" fmla="*/ 0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13" y="27"/>
                  </a:moveTo>
                  <a:lnTo>
                    <a:pt x="0" y="4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53" name="Freeform 297"/>
            <p:cNvSpPr>
              <a:spLocks/>
            </p:cNvSpPr>
            <p:nvPr/>
          </p:nvSpPr>
          <p:spPr bwMode="auto">
            <a:xfrm>
              <a:off x="6781800" y="2779713"/>
              <a:ext cx="171450" cy="257175"/>
            </a:xfrm>
            <a:custGeom>
              <a:avLst/>
              <a:gdLst>
                <a:gd name="T0" fmla="*/ 0 w 108"/>
                <a:gd name="T1" fmla="*/ 2147483647 h 162"/>
                <a:gd name="T2" fmla="*/ 2147483647 w 108"/>
                <a:gd name="T3" fmla="*/ 2147483647 h 162"/>
                <a:gd name="T4" fmla="*/ 2147483647 w 108"/>
                <a:gd name="T5" fmla="*/ 0 h 162"/>
                <a:gd name="T6" fmla="*/ 0 w 108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2"/>
                <a:gd name="T14" fmla="*/ 108 w 108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2">
                  <a:moveTo>
                    <a:pt x="0" y="162"/>
                  </a:moveTo>
                  <a:lnTo>
                    <a:pt x="108" y="138"/>
                  </a:lnTo>
                  <a:lnTo>
                    <a:pt x="30" y="0"/>
                  </a:lnTo>
                  <a:lnTo>
                    <a:pt x="0" y="162"/>
                  </a:lnTo>
                  <a:close/>
                </a:path>
              </a:pathLst>
            </a:custGeom>
            <a:solidFill>
              <a:srgbClr val="60FF9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54" name="Freeform 298"/>
            <p:cNvSpPr>
              <a:spLocks/>
            </p:cNvSpPr>
            <p:nvPr/>
          </p:nvSpPr>
          <p:spPr bwMode="auto">
            <a:xfrm>
              <a:off x="6781800" y="2779713"/>
              <a:ext cx="171450" cy="257175"/>
            </a:xfrm>
            <a:custGeom>
              <a:avLst/>
              <a:gdLst>
                <a:gd name="T0" fmla="*/ 0 w 18"/>
                <a:gd name="T1" fmla="*/ 2147483647 h 27"/>
                <a:gd name="T2" fmla="*/ 2147483647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0" y="27"/>
                  </a:moveTo>
                  <a:lnTo>
                    <a:pt x="18" y="23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55" name="Freeform 299"/>
            <p:cNvSpPr>
              <a:spLocks/>
            </p:cNvSpPr>
            <p:nvPr/>
          </p:nvSpPr>
          <p:spPr bwMode="auto">
            <a:xfrm>
              <a:off x="6762750" y="3760788"/>
              <a:ext cx="171450" cy="255587"/>
            </a:xfrm>
            <a:custGeom>
              <a:avLst/>
              <a:gdLst>
                <a:gd name="T0" fmla="*/ 0 w 108"/>
                <a:gd name="T1" fmla="*/ 2147483647 h 161"/>
                <a:gd name="T2" fmla="*/ 2147483647 w 108"/>
                <a:gd name="T3" fmla="*/ 2147483647 h 161"/>
                <a:gd name="T4" fmla="*/ 2147483647 w 108"/>
                <a:gd name="T5" fmla="*/ 0 h 161"/>
                <a:gd name="T6" fmla="*/ 0 w 108"/>
                <a:gd name="T7" fmla="*/ 2147483647 h 16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1"/>
                <a:gd name="T14" fmla="*/ 108 w 108"/>
                <a:gd name="T15" fmla="*/ 161 h 16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1">
                  <a:moveTo>
                    <a:pt x="0" y="161"/>
                  </a:moveTo>
                  <a:lnTo>
                    <a:pt x="108" y="137"/>
                  </a:lnTo>
                  <a:lnTo>
                    <a:pt x="30" y="0"/>
                  </a:lnTo>
                  <a:lnTo>
                    <a:pt x="0" y="161"/>
                  </a:lnTo>
                  <a:close/>
                </a:path>
              </a:pathLst>
            </a:custGeom>
            <a:solidFill>
              <a:srgbClr val="004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56" name="Freeform 300"/>
            <p:cNvSpPr>
              <a:spLocks/>
            </p:cNvSpPr>
            <p:nvPr/>
          </p:nvSpPr>
          <p:spPr bwMode="auto">
            <a:xfrm>
              <a:off x="6762750" y="3760788"/>
              <a:ext cx="171450" cy="255587"/>
            </a:xfrm>
            <a:custGeom>
              <a:avLst/>
              <a:gdLst>
                <a:gd name="T0" fmla="*/ 0 w 18"/>
                <a:gd name="T1" fmla="*/ 2147483647 h 27"/>
                <a:gd name="T2" fmla="*/ 2147483647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0" y="27"/>
                  </a:moveTo>
                  <a:lnTo>
                    <a:pt x="18" y="23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57" name="Freeform 301"/>
            <p:cNvSpPr>
              <a:spLocks/>
            </p:cNvSpPr>
            <p:nvPr/>
          </p:nvSpPr>
          <p:spPr bwMode="auto">
            <a:xfrm>
              <a:off x="6753225" y="2274888"/>
              <a:ext cx="171450" cy="257175"/>
            </a:xfrm>
            <a:custGeom>
              <a:avLst/>
              <a:gdLst>
                <a:gd name="T0" fmla="*/ 2147483647 w 108"/>
                <a:gd name="T1" fmla="*/ 2147483647 h 162"/>
                <a:gd name="T2" fmla="*/ 0 w 108"/>
                <a:gd name="T3" fmla="*/ 2147483647 h 162"/>
                <a:gd name="T4" fmla="*/ 2147483647 w 108"/>
                <a:gd name="T5" fmla="*/ 0 h 162"/>
                <a:gd name="T6" fmla="*/ 2147483647 w 108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2"/>
                <a:gd name="T14" fmla="*/ 108 w 108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2">
                  <a:moveTo>
                    <a:pt x="78" y="162"/>
                  </a:moveTo>
                  <a:lnTo>
                    <a:pt x="0" y="18"/>
                  </a:lnTo>
                  <a:lnTo>
                    <a:pt x="108" y="0"/>
                  </a:lnTo>
                  <a:lnTo>
                    <a:pt x="78" y="162"/>
                  </a:lnTo>
                  <a:close/>
                </a:path>
              </a:pathLst>
            </a:custGeom>
            <a:solidFill>
              <a:srgbClr val="EFFF1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58" name="Freeform 302"/>
            <p:cNvSpPr>
              <a:spLocks/>
            </p:cNvSpPr>
            <p:nvPr/>
          </p:nvSpPr>
          <p:spPr bwMode="auto">
            <a:xfrm>
              <a:off x="6753225" y="2274888"/>
              <a:ext cx="171450" cy="257175"/>
            </a:xfrm>
            <a:custGeom>
              <a:avLst/>
              <a:gdLst>
                <a:gd name="T0" fmla="*/ 2147483647 w 18"/>
                <a:gd name="T1" fmla="*/ 2147483647 h 27"/>
                <a:gd name="T2" fmla="*/ 0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13" y="27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59" name="Oval 303"/>
            <p:cNvSpPr>
              <a:spLocks noChangeArrowheads="1"/>
            </p:cNvSpPr>
            <p:nvPr/>
          </p:nvSpPr>
          <p:spPr bwMode="auto">
            <a:xfrm>
              <a:off x="6886575" y="2798763"/>
              <a:ext cx="85725" cy="85725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60" name="Oval 304"/>
            <p:cNvSpPr>
              <a:spLocks noChangeArrowheads="1"/>
            </p:cNvSpPr>
            <p:nvPr/>
          </p:nvSpPr>
          <p:spPr bwMode="auto">
            <a:xfrm>
              <a:off x="6886575" y="2798763"/>
              <a:ext cx="85725" cy="85725"/>
            </a:xfrm>
            <a:prstGeom prst="ellips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61" name="Oval 305"/>
            <p:cNvSpPr>
              <a:spLocks noChangeArrowheads="1"/>
            </p:cNvSpPr>
            <p:nvPr/>
          </p:nvSpPr>
          <p:spPr bwMode="auto">
            <a:xfrm>
              <a:off x="6877050" y="3122613"/>
              <a:ext cx="85725" cy="85725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62" name="Oval 306"/>
            <p:cNvSpPr>
              <a:spLocks noChangeArrowheads="1"/>
            </p:cNvSpPr>
            <p:nvPr/>
          </p:nvSpPr>
          <p:spPr bwMode="auto">
            <a:xfrm>
              <a:off x="6877050" y="3122613"/>
              <a:ext cx="85725" cy="85725"/>
            </a:xfrm>
            <a:prstGeom prst="ellips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63" name="Freeform 307"/>
            <p:cNvSpPr>
              <a:spLocks/>
            </p:cNvSpPr>
            <p:nvPr/>
          </p:nvSpPr>
          <p:spPr bwMode="auto">
            <a:xfrm>
              <a:off x="6734175" y="3036888"/>
              <a:ext cx="171450" cy="247650"/>
            </a:xfrm>
            <a:custGeom>
              <a:avLst/>
              <a:gdLst>
                <a:gd name="T0" fmla="*/ 0 w 108"/>
                <a:gd name="T1" fmla="*/ 2147483647 h 156"/>
                <a:gd name="T2" fmla="*/ 2147483647 w 108"/>
                <a:gd name="T3" fmla="*/ 2147483647 h 156"/>
                <a:gd name="T4" fmla="*/ 2147483647 w 108"/>
                <a:gd name="T5" fmla="*/ 0 h 156"/>
                <a:gd name="T6" fmla="*/ 0 w 108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56"/>
                <a:gd name="T14" fmla="*/ 108 w 108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56">
                  <a:moveTo>
                    <a:pt x="0" y="156"/>
                  </a:moveTo>
                  <a:lnTo>
                    <a:pt x="108" y="138"/>
                  </a:lnTo>
                  <a:lnTo>
                    <a:pt x="30" y="0"/>
                  </a:lnTo>
                  <a:lnTo>
                    <a:pt x="0" y="156"/>
                  </a:lnTo>
                  <a:close/>
                </a:path>
              </a:pathLst>
            </a:custGeom>
            <a:solidFill>
              <a:srgbClr val="20FFD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64" name="Freeform 308"/>
            <p:cNvSpPr>
              <a:spLocks/>
            </p:cNvSpPr>
            <p:nvPr/>
          </p:nvSpPr>
          <p:spPr bwMode="auto">
            <a:xfrm>
              <a:off x="6734175" y="3036888"/>
              <a:ext cx="171450" cy="247650"/>
            </a:xfrm>
            <a:custGeom>
              <a:avLst/>
              <a:gdLst>
                <a:gd name="T0" fmla="*/ 0 w 18"/>
                <a:gd name="T1" fmla="*/ 2147483647 h 26"/>
                <a:gd name="T2" fmla="*/ 2147483647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0" y="26"/>
                  </a:moveTo>
                  <a:lnTo>
                    <a:pt x="18" y="23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65" name="Freeform 309"/>
            <p:cNvSpPr>
              <a:spLocks/>
            </p:cNvSpPr>
            <p:nvPr/>
          </p:nvSpPr>
          <p:spPr bwMode="auto">
            <a:xfrm>
              <a:off x="6734175" y="3255963"/>
              <a:ext cx="171450" cy="257175"/>
            </a:xfrm>
            <a:custGeom>
              <a:avLst/>
              <a:gdLst>
                <a:gd name="T0" fmla="*/ 2147483647 w 108"/>
                <a:gd name="T1" fmla="*/ 2147483647 h 162"/>
                <a:gd name="T2" fmla="*/ 0 w 108"/>
                <a:gd name="T3" fmla="*/ 2147483647 h 162"/>
                <a:gd name="T4" fmla="*/ 2147483647 w 108"/>
                <a:gd name="T5" fmla="*/ 0 h 162"/>
                <a:gd name="T6" fmla="*/ 2147483647 w 108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2"/>
                <a:gd name="T14" fmla="*/ 108 w 108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2">
                  <a:moveTo>
                    <a:pt x="78" y="162"/>
                  </a:moveTo>
                  <a:lnTo>
                    <a:pt x="0" y="18"/>
                  </a:lnTo>
                  <a:lnTo>
                    <a:pt x="108" y="0"/>
                  </a:lnTo>
                  <a:lnTo>
                    <a:pt x="78" y="162"/>
                  </a:lnTo>
                  <a:close/>
                </a:path>
              </a:pathLst>
            </a:custGeom>
            <a:solidFill>
              <a:srgbClr val="00B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66" name="Freeform 310"/>
            <p:cNvSpPr>
              <a:spLocks/>
            </p:cNvSpPr>
            <p:nvPr/>
          </p:nvSpPr>
          <p:spPr bwMode="auto">
            <a:xfrm>
              <a:off x="6734175" y="3255963"/>
              <a:ext cx="171450" cy="257175"/>
            </a:xfrm>
            <a:custGeom>
              <a:avLst/>
              <a:gdLst>
                <a:gd name="T0" fmla="*/ 2147483647 w 18"/>
                <a:gd name="T1" fmla="*/ 2147483647 h 27"/>
                <a:gd name="T2" fmla="*/ 0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13" y="27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67" name="Oval 311"/>
            <p:cNvSpPr>
              <a:spLocks noChangeArrowheads="1"/>
            </p:cNvSpPr>
            <p:nvPr/>
          </p:nvSpPr>
          <p:spPr bwMode="auto">
            <a:xfrm>
              <a:off x="6772275" y="2627313"/>
              <a:ext cx="85725" cy="85725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68" name="Freeform 312"/>
            <p:cNvSpPr>
              <a:spLocks/>
            </p:cNvSpPr>
            <p:nvPr/>
          </p:nvSpPr>
          <p:spPr bwMode="auto">
            <a:xfrm>
              <a:off x="6707188" y="2532063"/>
              <a:ext cx="169862" cy="247650"/>
            </a:xfrm>
            <a:custGeom>
              <a:avLst/>
              <a:gdLst>
                <a:gd name="T0" fmla="*/ 2147483647 w 107"/>
                <a:gd name="T1" fmla="*/ 2147483647 h 156"/>
                <a:gd name="T2" fmla="*/ 0 w 107"/>
                <a:gd name="T3" fmla="*/ 2147483647 h 156"/>
                <a:gd name="T4" fmla="*/ 2147483647 w 107"/>
                <a:gd name="T5" fmla="*/ 0 h 156"/>
                <a:gd name="T6" fmla="*/ 2147483647 w 107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56"/>
                <a:gd name="T14" fmla="*/ 107 w 107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56">
                  <a:moveTo>
                    <a:pt x="77" y="156"/>
                  </a:moveTo>
                  <a:lnTo>
                    <a:pt x="0" y="18"/>
                  </a:lnTo>
                  <a:lnTo>
                    <a:pt x="107" y="0"/>
                  </a:lnTo>
                  <a:lnTo>
                    <a:pt x="77" y="156"/>
                  </a:lnTo>
                  <a:close/>
                </a:path>
              </a:pathLst>
            </a:custGeom>
            <a:solidFill>
              <a:srgbClr val="AFFF5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69" name="Freeform 313"/>
            <p:cNvSpPr>
              <a:spLocks/>
            </p:cNvSpPr>
            <p:nvPr/>
          </p:nvSpPr>
          <p:spPr bwMode="auto">
            <a:xfrm>
              <a:off x="6707188" y="2532063"/>
              <a:ext cx="169862" cy="247650"/>
            </a:xfrm>
            <a:custGeom>
              <a:avLst/>
              <a:gdLst>
                <a:gd name="T0" fmla="*/ 2147483647 w 18"/>
                <a:gd name="T1" fmla="*/ 2147483647 h 26"/>
                <a:gd name="T2" fmla="*/ 0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13" y="26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70" name="Freeform 314"/>
            <p:cNvSpPr>
              <a:spLocks/>
            </p:cNvSpPr>
            <p:nvPr/>
          </p:nvSpPr>
          <p:spPr bwMode="auto">
            <a:xfrm>
              <a:off x="6707188" y="2303463"/>
              <a:ext cx="169862" cy="257175"/>
            </a:xfrm>
            <a:custGeom>
              <a:avLst/>
              <a:gdLst>
                <a:gd name="T0" fmla="*/ 0 w 107"/>
                <a:gd name="T1" fmla="*/ 2147483647 h 162"/>
                <a:gd name="T2" fmla="*/ 2147483647 w 107"/>
                <a:gd name="T3" fmla="*/ 2147483647 h 162"/>
                <a:gd name="T4" fmla="*/ 2147483647 w 107"/>
                <a:gd name="T5" fmla="*/ 0 h 162"/>
                <a:gd name="T6" fmla="*/ 0 w 107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62"/>
                <a:gd name="T14" fmla="*/ 107 w 107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62">
                  <a:moveTo>
                    <a:pt x="0" y="162"/>
                  </a:moveTo>
                  <a:lnTo>
                    <a:pt x="107" y="144"/>
                  </a:lnTo>
                  <a:lnTo>
                    <a:pt x="29" y="0"/>
                  </a:lnTo>
                  <a:lnTo>
                    <a:pt x="0" y="162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71" name="Freeform 315"/>
            <p:cNvSpPr>
              <a:spLocks/>
            </p:cNvSpPr>
            <p:nvPr/>
          </p:nvSpPr>
          <p:spPr bwMode="auto">
            <a:xfrm>
              <a:off x="6707188" y="2303463"/>
              <a:ext cx="169862" cy="257175"/>
            </a:xfrm>
            <a:custGeom>
              <a:avLst/>
              <a:gdLst>
                <a:gd name="T0" fmla="*/ 0 w 18"/>
                <a:gd name="T1" fmla="*/ 2147483647 h 27"/>
                <a:gd name="T2" fmla="*/ 2147483647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0" y="27"/>
                  </a:moveTo>
                  <a:lnTo>
                    <a:pt x="18" y="24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72" name="Oval 316"/>
            <p:cNvSpPr>
              <a:spLocks noChangeArrowheads="1"/>
            </p:cNvSpPr>
            <p:nvPr/>
          </p:nvSpPr>
          <p:spPr bwMode="auto">
            <a:xfrm>
              <a:off x="6829425" y="1838325"/>
              <a:ext cx="85725" cy="85725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73" name="Oval 317"/>
            <p:cNvSpPr>
              <a:spLocks noChangeArrowheads="1"/>
            </p:cNvSpPr>
            <p:nvPr/>
          </p:nvSpPr>
          <p:spPr bwMode="auto">
            <a:xfrm>
              <a:off x="6829425" y="1838325"/>
              <a:ext cx="85725" cy="85725"/>
            </a:xfrm>
            <a:prstGeom prst="ellips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74" name="Freeform 318"/>
            <p:cNvSpPr>
              <a:spLocks/>
            </p:cNvSpPr>
            <p:nvPr/>
          </p:nvSpPr>
          <p:spPr bwMode="auto">
            <a:xfrm>
              <a:off x="6688138" y="3284538"/>
              <a:ext cx="169862" cy="257175"/>
            </a:xfrm>
            <a:custGeom>
              <a:avLst/>
              <a:gdLst>
                <a:gd name="T0" fmla="*/ 0 w 107"/>
                <a:gd name="T1" fmla="*/ 2147483647 h 162"/>
                <a:gd name="T2" fmla="*/ 2147483647 w 107"/>
                <a:gd name="T3" fmla="*/ 2147483647 h 162"/>
                <a:gd name="T4" fmla="*/ 2147483647 w 107"/>
                <a:gd name="T5" fmla="*/ 0 h 162"/>
                <a:gd name="T6" fmla="*/ 0 w 107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62"/>
                <a:gd name="T14" fmla="*/ 107 w 107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62">
                  <a:moveTo>
                    <a:pt x="0" y="162"/>
                  </a:moveTo>
                  <a:lnTo>
                    <a:pt x="107" y="144"/>
                  </a:lnTo>
                  <a:lnTo>
                    <a:pt x="29" y="0"/>
                  </a:lnTo>
                  <a:lnTo>
                    <a:pt x="0" y="162"/>
                  </a:lnTo>
                  <a:close/>
                </a:path>
              </a:pathLst>
            </a:custGeom>
            <a:solidFill>
              <a:srgbClr val="00D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75" name="Freeform 319"/>
            <p:cNvSpPr>
              <a:spLocks/>
            </p:cNvSpPr>
            <p:nvPr/>
          </p:nvSpPr>
          <p:spPr bwMode="auto">
            <a:xfrm>
              <a:off x="6688138" y="3284538"/>
              <a:ext cx="169862" cy="257175"/>
            </a:xfrm>
            <a:custGeom>
              <a:avLst/>
              <a:gdLst>
                <a:gd name="T0" fmla="*/ 0 w 18"/>
                <a:gd name="T1" fmla="*/ 2147483647 h 27"/>
                <a:gd name="T2" fmla="*/ 2147483647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0" y="27"/>
                  </a:moveTo>
                  <a:lnTo>
                    <a:pt x="18" y="24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76" name="Freeform 320"/>
            <p:cNvSpPr>
              <a:spLocks/>
            </p:cNvSpPr>
            <p:nvPr/>
          </p:nvSpPr>
          <p:spPr bwMode="auto">
            <a:xfrm>
              <a:off x="6688138" y="3513138"/>
              <a:ext cx="169862" cy="247650"/>
            </a:xfrm>
            <a:custGeom>
              <a:avLst/>
              <a:gdLst>
                <a:gd name="T0" fmla="*/ 2147483647 w 107"/>
                <a:gd name="T1" fmla="*/ 2147483647 h 156"/>
                <a:gd name="T2" fmla="*/ 0 w 107"/>
                <a:gd name="T3" fmla="*/ 2147483647 h 156"/>
                <a:gd name="T4" fmla="*/ 2147483647 w 107"/>
                <a:gd name="T5" fmla="*/ 0 h 156"/>
                <a:gd name="T6" fmla="*/ 2147483647 w 107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56"/>
                <a:gd name="T14" fmla="*/ 107 w 107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56">
                  <a:moveTo>
                    <a:pt x="77" y="156"/>
                  </a:moveTo>
                  <a:lnTo>
                    <a:pt x="0" y="18"/>
                  </a:lnTo>
                  <a:lnTo>
                    <a:pt x="107" y="0"/>
                  </a:lnTo>
                  <a:lnTo>
                    <a:pt x="77" y="156"/>
                  </a:lnTo>
                  <a:close/>
                </a:path>
              </a:pathLst>
            </a:custGeom>
            <a:solidFill>
              <a:srgbClr val="008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77" name="Freeform 321"/>
            <p:cNvSpPr>
              <a:spLocks/>
            </p:cNvSpPr>
            <p:nvPr/>
          </p:nvSpPr>
          <p:spPr bwMode="auto">
            <a:xfrm>
              <a:off x="6688138" y="3513138"/>
              <a:ext cx="169862" cy="247650"/>
            </a:xfrm>
            <a:custGeom>
              <a:avLst/>
              <a:gdLst>
                <a:gd name="T0" fmla="*/ 2147483647 w 18"/>
                <a:gd name="T1" fmla="*/ 2147483647 h 26"/>
                <a:gd name="T2" fmla="*/ 0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13" y="26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78" name="Freeform 322"/>
            <p:cNvSpPr>
              <a:spLocks/>
            </p:cNvSpPr>
            <p:nvPr/>
          </p:nvSpPr>
          <p:spPr bwMode="auto">
            <a:xfrm>
              <a:off x="6678613" y="1800225"/>
              <a:ext cx="169862" cy="255588"/>
            </a:xfrm>
            <a:custGeom>
              <a:avLst/>
              <a:gdLst>
                <a:gd name="T0" fmla="*/ 2147483647 w 107"/>
                <a:gd name="T1" fmla="*/ 2147483647 h 161"/>
                <a:gd name="T2" fmla="*/ 0 w 107"/>
                <a:gd name="T3" fmla="*/ 2147483647 h 161"/>
                <a:gd name="T4" fmla="*/ 2147483647 w 107"/>
                <a:gd name="T5" fmla="*/ 0 h 161"/>
                <a:gd name="T6" fmla="*/ 2147483647 w 107"/>
                <a:gd name="T7" fmla="*/ 2147483647 h 16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61"/>
                <a:gd name="T14" fmla="*/ 107 w 107"/>
                <a:gd name="T15" fmla="*/ 161 h 16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61">
                  <a:moveTo>
                    <a:pt x="77" y="161"/>
                  </a:moveTo>
                  <a:lnTo>
                    <a:pt x="0" y="18"/>
                  </a:lnTo>
                  <a:lnTo>
                    <a:pt x="107" y="0"/>
                  </a:lnTo>
                  <a:lnTo>
                    <a:pt x="77" y="161"/>
                  </a:lnTo>
                  <a:close/>
                </a:path>
              </a:pathLst>
            </a:custGeom>
            <a:solidFill>
              <a:srgbClr val="FF7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79" name="Freeform 323"/>
            <p:cNvSpPr>
              <a:spLocks/>
            </p:cNvSpPr>
            <p:nvPr/>
          </p:nvSpPr>
          <p:spPr bwMode="auto">
            <a:xfrm>
              <a:off x="6678613" y="1800225"/>
              <a:ext cx="169862" cy="255588"/>
            </a:xfrm>
            <a:custGeom>
              <a:avLst/>
              <a:gdLst>
                <a:gd name="T0" fmla="*/ 2147483647 w 18"/>
                <a:gd name="T1" fmla="*/ 2147483647 h 27"/>
                <a:gd name="T2" fmla="*/ 0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13" y="27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80" name="Freeform 324"/>
            <p:cNvSpPr>
              <a:spLocks/>
            </p:cNvSpPr>
            <p:nvPr/>
          </p:nvSpPr>
          <p:spPr bwMode="auto">
            <a:xfrm>
              <a:off x="6659563" y="2779713"/>
              <a:ext cx="169862" cy="257175"/>
            </a:xfrm>
            <a:custGeom>
              <a:avLst/>
              <a:gdLst>
                <a:gd name="T0" fmla="*/ 2147483647 w 107"/>
                <a:gd name="T1" fmla="*/ 2147483647 h 162"/>
                <a:gd name="T2" fmla="*/ 0 w 107"/>
                <a:gd name="T3" fmla="*/ 2147483647 h 162"/>
                <a:gd name="T4" fmla="*/ 2147483647 w 107"/>
                <a:gd name="T5" fmla="*/ 0 h 162"/>
                <a:gd name="T6" fmla="*/ 2147483647 w 107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62"/>
                <a:gd name="T14" fmla="*/ 107 w 107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62">
                  <a:moveTo>
                    <a:pt x="77" y="162"/>
                  </a:moveTo>
                  <a:lnTo>
                    <a:pt x="0" y="18"/>
                  </a:lnTo>
                  <a:lnTo>
                    <a:pt x="107" y="0"/>
                  </a:lnTo>
                  <a:lnTo>
                    <a:pt x="77" y="162"/>
                  </a:lnTo>
                  <a:close/>
                </a:path>
              </a:pathLst>
            </a:custGeom>
            <a:solidFill>
              <a:srgbClr val="60FF9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81" name="Freeform 325"/>
            <p:cNvSpPr>
              <a:spLocks/>
            </p:cNvSpPr>
            <p:nvPr/>
          </p:nvSpPr>
          <p:spPr bwMode="auto">
            <a:xfrm>
              <a:off x="6659563" y="2779713"/>
              <a:ext cx="169862" cy="257175"/>
            </a:xfrm>
            <a:custGeom>
              <a:avLst/>
              <a:gdLst>
                <a:gd name="T0" fmla="*/ 2147483647 w 18"/>
                <a:gd name="T1" fmla="*/ 2147483647 h 27"/>
                <a:gd name="T2" fmla="*/ 0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13" y="27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82" name="Freeform 326"/>
            <p:cNvSpPr>
              <a:spLocks/>
            </p:cNvSpPr>
            <p:nvPr/>
          </p:nvSpPr>
          <p:spPr bwMode="auto">
            <a:xfrm>
              <a:off x="6659563" y="2560638"/>
              <a:ext cx="169862" cy="247650"/>
            </a:xfrm>
            <a:custGeom>
              <a:avLst/>
              <a:gdLst>
                <a:gd name="T0" fmla="*/ 0 w 107"/>
                <a:gd name="T1" fmla="*/ 2147483647 h 156"/>
                <a:gd name="T2" fmla="*/ 2147483647 w 107"/>
                <a:gd name="T3" fmla="*/ 2147483647 h 156"/>
                <a:gd name="T4" fmla="*/ 2147483647 w 107"/>
                <a:gd name="T5" fmla="*/ 0 h 156"/>
                <a:gd name="T6" fmla="*/ 0 w 107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56"/>
                <a:gd name="T14" fmla="*/ 107 w 107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56">
                  <a:moveTo>
                    <a:pt x="0" y="156"/>
                  </a:moveTo>
                  <a:lnTo>
                    <a:pt x="107" y="138"/>
                  </a:lnTo>
                  <a:lnTo>
                    <a:pt x="30" y="0"/>
                  </a:lnTo>
                  <a:lnTo>
                    <a:pt x="0" y="156"/>
                  </a:lnTo>
                  <a:close/>
                </a:path>
              </a:pathLst>
            </a:custGeom>
            <a:solidFill>
              <a:srgbClr val="BFFF4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83" name="Freeform 327"/>
            <p:cNvSpPr>
              <a:spLocks/>
            </p:cNvSpPr>
            <p:nvPr/>
          </p:nvSpPr>
          <p:spPr bwMode="auto">
            <a:xfrm>
              <a:off x="6659563" y="2560638"/>
              <a:ext cx="169862" cy="247650"/>
            </a:xfrm>
            <a:custGeom>
              <a:avLst/>
              <a:gdLst>
                <a:gd name="T0" fmla="*/ 0 w 18"/>
                <a:gd name="T1" fmla="*/ 2147483647 h 26"/>
                <a:gd name="T2" fmla="*/ 2147483647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0" y="26"/>
                  </a:moveTo>
                  <a:lnTo>
                    <a:pt x="18" y="23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84" name="Oval 328"/>
            <p:cNvSpPr>
              <a:spLocks noChangeArrowheads="1"/>
            </p:cNvSpPr>
            <p:nvPr/>
          </p:nvSpPr>
          <p:spPr bwMode="auto">
            <a:xfrm>
              <a:off x="6781800" y="1989138"/>
              <a:ext cx="85725" cy="85725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85" name="Oval 329"/>
            <p:cNvSpPr>
              <a:spLocks noChangeArrowheads="1"/>
            </p:cNvSpPr>
            <p:nvPr/>
          </p:nvSpPr>
          <p:spPr bwMode="auto">
            <a:xfrm>
              <a:off x="6781800" y="1989138"/>
              <a:ext cx="85725" cy="85725"/>
            </a:xfrm>
            <a:prstGeom prst="ellips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86" name="Freeform 330"/>
            <p:cNvSpPr>
              <a:spLocks/>
            </p:cNvSpPr>
            <p:nvPr/>
          </p:nvSpPr>
          <p:spPr bwMode="auto">
            <a:xfrm>
              <a:off x="6640513" y="3760788"/>
              <a:ext cx="169862" cy="255587"/>
            </a:xfrm>
            <a:custGeom>
              <a:avLst/>
              <a:gdLst>
                <a:gd name="T0" fmla="*/ 2147483647 w 107"/>
                <a:gd name="T1" fmla="*/ 2147483647 h 161"/>
                <a:gd name="T2" fmla="*/ 0 w 107"/>
                <a:gd name="T3" fmla="*/ 2147483647 h 161"/>
                <a:gd name="T4" fmla="*/ 2147483647 w 107"/>
                <a:gd name="T5" fmla="*/ 0 h 161"/>
                <a:gd name="T6" fmla="*/ 2147483647 w 107"/>
                <a:gd name="T7" fmla="*/ 2147483647 h 16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61"/>
                <a:gd name="T14" fmla="*/ 107 w 107"/>
                <a:gd name="T15" fmla="*/ 161 h 16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61">
                  <a:moveTo>
                    <a:pt x="77" y="161"/>
                  </a:moveTo>
                  <a:lnTo>
                    <a:pt x="0" y="18"/>
                  </a:lnTo>
                  <a:lnTo>
                    <a:pt x="107" y="0"/>
                  </a:lnTo>
                  <a:lnTo>
                    <a:pt x="77" y="161"/>
                  </a:lnTo>
                  <a:close/>
                </a:path>
              </a:pathLst>
            </a:custGeom>
            <a:solidFill>
              <a:srgbClr val="004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87" name="Freeform 331"/>
            <p:cNvSpPr>
              <a:spLocks/>
            </p:cNvSpPr>
            <p:nvPr/>
          </p:nvSpPr>
          <p:spPr bwMode="auto">
            <a:xfrm>
              <a:off x="6640513" y="3760788"/>
              <a:ext cx="169862" cy="255587"/>
            </a:xfrm>
            <a:custGeom>
              <a:avLst/>
              <a:gdLst>
                <a:gd name="T0" fmla="*/ 2147483647 w 18"/>
                <a:gd name="T1" fmla="*/ 2147483647 h 27"/>
                <a:gd name="T2" fmla="*/ 0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13" y="27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88" name="Oval 332"/>
            <p:cNvSpPr>
              <a:spLocks noChangeArrowheads="1"/>
            </p:cNvSpPr>
            <p:nvPr/>
          </p:nvSpPr>
          <p:spPr bwMode="auto">
            <a:xfrm>
              <a:off x="6678613" y="3646488"/>
              <a:ext cx="84137" cy="85725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89" name="Oval 333"/>
            <p:cNvSpPr>
              <a:spLocks noChangeArrowheads="1"/>
            </p:cNvSpPr>
            <p:nvPr/>
          </p:nvSpPr>
          <p:spPr bwMode="auto">
            <a:xfrm>
              <a:off x="6678613" y="3646488"/>
              <a:ext cx="84137" cy="85725"/>
            </a:xfrm>
            <a:prstGeom prst="ellips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90" name="Freeform 334"/>
            <p:cNvSpPr>
              <a:spLocks/>
            </p:cNvSpPr>
            <p:nvPr/>
          </p:nvSpPr>
          <p:spPr bwMode="auto">
            <a:xfrm>
              <a:off x="6640513" y="3541713"/>
              <a:ext cx="169862" cy="247650"/>
            </a:xfrm>
            <a:custGeom>
              <a:avLst/>
              <a:gdLst>
                <a:gd name="T0" fmla="*/ 0 w 107"/>
                <a:gd name="T1" fmla="*/ 2147483647 h 156"/>
                <a:gd name="T2" fmla="*/ 2147483647 w 107"/>
                <a:gd name="T3" fmla="*/ 2147483647 h 156"/>
                <a:gd name="T4" fmla="*/ 2147483647 w 107"/>
                <a:gd name="T5" fmla="*/ 0 h 156"/>
                <a:gd name="T6" fmla="*/ 0 w 107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56"/>
                <a:gd name="T14" fmla="*/ 107 w 107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56">
                  <a:moveTo>
                    <a:pt x="0" y="156"/>
                  </a:moveTo>
                  <a:lnTo>
                    <a:pt x="107" y="138"/>
                  </a:lnTo>
                  <a:lnTo>
                    <a:pt x="30" y="0"/>
                  </a:lnTo>
                  <a:lnTo>
                    <a:pt x="0" y="156"/>
                  </a:lnTo>
                  <a:close/>
                </a:path>
              </a:pathLst>
            </a:custGeom>
            <a:solidFill>
              <a:srgbClr val="009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91" name="Freeform 335"/>
            <p:cNvSpPr>
              <a:spLocks/>
            </p:cNvSpPr>
            <p:nvPr/>
          </p:nvSpPr>
          <p:spPr bwMode="auto">
            <a:xfrm>
              <a:off x="6640513" y="3541713"/>
              <a:ext cx="169862" cy="247650"/>
            </a:xfrm>
            <a:custGeom>
              <a:avLst/>
              <a:gdLst>
                <a:gd name="T0" fmla="*/ 0 w 18"/>
                <a:gd name="T1" fmla="*/ 2147483647 h 26"/>
                <a:gd name="T2" fmla="*/ 2147483647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0" y="26"/>
                  </a:moveTo>
                  <a:lnTo>
                    <a:pt x="18" y="23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92" name="Freeform 336"/>
            <p:cNvSpPr>
              <a:spLocks/>
            </p:cNvSpPr>
            <p:nvPr/>
          </p:nvSpPr>
          <p:spPr bwMode="auto">
            <a:xfrm>
              <a:off x="6630988" y="1828800"/>
              <a:ext cx="169862" cy="255588"/>
            </a:xfrm>
            <a:custGeom>
              <a:avLst/>
              <a:gdLst>
                <a:gd name="T0" fmla="*/ 0 w 107"/>
                <a:gd name="T1" fmla="*/ 2147483647 h 161"/>
                <a:gd name="T2" fmla="*/ 2147483647 w 107"/>
                <a:gd name="T3" fmla="*/ 2147483647 h 161"/>
                <a:gd name="T4" fmla="*/ 2147483647 w 107"/>
                <a:gd name="T5" fmla="*/ 0 h 161"/>
                <a:gd name="T6" fmla="*/ 0 w 107"/>
                <a:gd name="T7" fmla="*/ 2147483647 h 16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61"/>
                <a:gd name="T14" fmla="*/ 107 w 107"/>
                <a:gd name="T15" fmla="*/ 161 h 16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61">
                  <a:moveTo>
                    <a:pt x="0" y="161"/>
                  </a:moveTo>
                  <a:lnTo>
                    <a:pt x="107" y="143"/>
                  </a:lnTo>
                  <a:lnTo>
                    <a:pt x="30" y="0"/>
                  </a:lnTo>
                  <a:lnTo>
                    <a:pt x="0" y="161"/>
                  </a:lnTo>
                  <a:close/>
                </a:path>
              </a:pathLst>
            </a:custGeom>
            <a:solidFill>
              <a:srgbClr val="FF6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93" name="Freeform 337"/>
            <p:cNvSpPr>
              <a:spLocks/>
            </p:cNvSpPr>
            <p:nvPr/>
          </p:nvSpPr>
          <p:spPr bwMode="auto">
            <a:xfrm>
              <a:off x="6630988" y="1828800"/>
              <a:ext cx="169862" cy="255588"/>
            </a:xfrm>
            <a:custGeom>
              <a:avLst/>
              <a:gdLst>
                <a:gd name="T0" fmla="*/ 0 w 18"/>
                <a:gd name="T1" fmla="*/ 2147483647 h 27"/>
                <a:gd name="T2" fmla="*/ 2147483647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0" y="27"/>
                  </a:moveTo>
                  <a:lnTo>
                    <a:pt x="18" y="24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94" name="Oval 338"/>
            <p:cNvSpPr>
              <a:spLocks noChangeArrowheads="1"/>
            </p:cNvSpPr>
            <p:nvPr/>
          </p:nvSpPr>
          <p:spPr bwMode="auto">
            <a:xfrm>
              <a:off x="6602413" y="1866900"/>
              <a:ext cx="85725" cy="84138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95" name="Oval 339"/>
            <p:cNvSpPr>
              <a:spLocks noChangeArrowheads="1"/>
            </p:cNvSpPr>
            <p:nvPr/>
          </p:nvSpPr>
          <p:spPr bwMode="auto">
            <a:xfrm>
              <a:off x="6602413" y="1866900"/>
              <a:ext cx="85725" cy="84138"/>
            </a:xfrm>
            <a:prstGeom prst="ellips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96" name="Freeform 340"/>
            <p:cNvSpPr>
              <a:spLocks/>
            </p:cNvSpPr>
            <p:nvPr/>
          </p:nvSpPr>
          <p:spPr bwMode="auto">
            <a:xfrm>
              <a:off x="6507163" y="1828800"/>
              <a:ext cx="171450" cy="255588"/>
            </a:xfrm>
            <a:custGeom>
              <a:avLst/>
              <a:gdLst>
                <a:gd name="T0" fmla="*/ 2147483647 w 108"/>
                <a:gd name="T1" fmla="*/ 2147483647 h 161"/>
                <a:gd name="T2" fmla="*/ 0 w 108"/>
                <a:gd name="T3" fmla="*/ 2147483647 h 161"/>
                <a:gd name="T4" fmla="*/ 2147483647 w 108"/>
                <a:gd name="T5" fmla="*/ 0 h 161"/>
                <a:gd name="T6" fmla="*/ 2147483647 w 108"/>
                <a:gd name="T7" fmla="*/ 2147483647 h 16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1"/>
                <a:gd name="T14" fmla="*/ 108 w 108"/>
                <a:gd name="T15" fmla="*/ 161 h 16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1">
                  <a:moveTo>
                    <a:pt x="78" y="161"/>
                  </a:moveTo>
                  <a:lnTo>
                    <a:pt x="0" y="24"/>
                  </a:lnTo>
                  <a:lnTo>
                    <a:pt x="108" y="0"/>
                  </a:lnTo>
                  <a:lnTo>
                    <a:pt x="78" y="161"/>
                  </a:lnTo>
                  <a:close/>
                </a:path>
              </a:pathLst>
            </a:custGeom>
            <a:solidFill>
              <a:srgbClr val="FF6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97" name="Freeform 341"/>
            <p:cNvSpPr>
              <a:spLocks/>
            </p:cNvSpPr>
            <p:nvPr/>
          </p:nvSpPr>
          <p:spPr bwMode="auto">
            <a:xfrm>
              <a:off x="6507163" y="1828800"/>
              <a:ext cx="171450" cy="255588"/>
            </a:xfrm>
            <a:custGeom>
              <a:avLst/>
              <a:gdLst>
                <a:gd name="T0" fmla="*/ 2147483647 w 18"/>
                <a:gd name="T1" fmla="*/ 2147483647 h 27"/>
                <a:gd name="T2" fmla="*/ 0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13" y="27"/>
                  </a:moveTo>
                  <a:lnTo>
                    <a:pt x="0" y="4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98" name="Freeform 342"/>
            <p:cNvSpPr>
              <a:spLocks/>
            </p:cNvSpPr>
            <p:nvPr/>
          </p:nvSpPr>
          <p:spPr bwMode="auto">
            <a:xfrm>
              <a:off x="6630988" y="2055813"/>
              <a:ext cx="169862" cy="247650"/>
            </a:xfrm>
            <a:custGeom>
              <a:avLst/>
              <a:gdLst>
                <a:gd name="T0" fmla="*/ 2147483647 w 107"/>
                <a:gd name="T1" fmla="*/ 2147483647 h 156"/>
                <a:gd name="T2" fmla="*/ 0 w 107"/>
                <a:gd name="T3" fmla="*/ 2147483647 h 156"/>
                <a:gd name="T4" fmla="*/ 2147483647 w 107"/>
                <a:gd name="T5" fmla="*/ 0 h 156"/>
                <a:gd name="T6" fmla="*/ 2147483647 w 107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56"/>
                <a:gd name="T14" fmla="*/ 107 w 107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56">
                  <a:moveTo>
                    <a:pt x="77" y="156"/>
                  </a:moveTo>
                  <a:lnTo>
                    <a:pt x="0" y="18"/>
                  </a:lnTo>
                  <a:lnTo>
                    <a:pt x="107" y="0"/>
                  </a:lnTo>
                  <a:lnTo>
                    <a:pt x="77" y="156"/>
                  </a:lnTo>
                  <a:close/>
                </a:path>
              </a:pathLst>
            </a:custGeom>
            <a:solidFill>
              <a:srgbClr val="FFA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99" name="Freeform 343"/>
            <p:cNvSpPr>
              <a:spLocks/>
            </p:cNvSpPr>
            <p:nvPr/>
          </p:nvSpPr>
          <p:spPr bwMode="auto">
            <a:xfrm>
              <a:off x="6630988" y="2055813"/>
              <a:ext cx="169862" cy="247650"/>
            </a:xfrm>
            <a:custGeom>
              <a:avLst/>
              <a:gdLst>
                <a:gd name="T0" fmla="*/ 2147483647 w 18"/>
                <a:gd name="T1" fmla="*/ 2147483647 h 26"/>
                <a:gd name="T2" fmla="*/ 0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13" y="26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00" name="Freeform 344"/>
            <p:cNvSpPr>
              <a:spLocks/>
            </p:cNvSpPr>
            <p:nvPr/>
          </p:nvSpPr>
          <p:spPr bwMode="auto">
            <a:xfrm>
              <a:off x="6611938" y="2808288"/>
              <a:ext cx="169862" cy="257175"/>
            </a:xfrm>
            <a:custGeom>
              <a:avLst/>
              <a:gdLst>
                <a:gd name="T0" fmla="*/ 0 w 107"/>
                <a:gd name="T1" fmla="*/ 2147483647 h 162"/>
                <a:gd name="T2" fmla="*/ 2147483647 w 107"/>
                <a:gd name="T3" fmla="*/ 2147483647 h 162"/>
                <a:gd name="T4" fmla="*/ 2147483647 w 107"/>
                <a:gd name="T5" fmla="*/ 0 h 162"/>
                <a:gd name="T6" fmla="*/ 0 w 107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62"/>
                <a:gd name="T14" fmla="*/ 107 w 107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62">
                  <a:moveTo>
                    <a:pt x="0" y="162"/>
                  </a:moveTo>
                  <a:lnTo>
                    <a:pt x="107" y="144"/>
                  </a:lnTo>
                  <a:lnTo>
                    <a:pt x="30" y="0"/>
                  </a:lnTo>
                  <a:lnTo>
                    <a:pt x="0" y="162"/>
                  </a:lnTo>
                  <a:close/>
                </a:path>
              </a:pathLst>
            </a:custGeom>
            <a:solidFill>
              <a:srgbClr val="80FF8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01" name="Freeform 345"/>
            <p:cNvSpPr>
              <a:spLocks/>
            </p:cNvSpPr>
            <p:nvPr/>
          </p:nvSpPr>
          <p:spPr bwMode="auto">
            <a:xfrm>
              <a:off x="6611938" y="2808288"/>
              <a:ext cx="169862" cy="257175"/>
            </a:xfrm>
            <a:custGeom>
              <a:avLst/>
              <a:gdLst>
                <a:gd name="T0" fmla="*/ 0 w 18"/>
                <a:gd name="T1" fmla="*/ 2147483647 h 27"/>
                <a:gd name="T2" fmla="*/ 2147483647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0" y="27"/>
                  </a:moveTo>
                  <a:lnTo>
                    <a:pt x="18" y="24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02" name="Freeform 346"/>
            <p:cNvSpPr>
              <a:spLocks/>
            </p:cNvSpPr>
            <p:nvPr/>
          </p:nvSpPr>
          <p:spPr bwMode="auto">
            <a:xfrm>
              <a:off x="6611938" y="3036888"/>
              <a:ext cx="169862" cy="247650"/>
            </a:xfrm>
            <a:custGeom>
              <a:avLst/>
              <a:gdLst>
                <a:gd name="T0" fmla="*/ 2147483647 w 107"/>
                <a:gd name="T1" fmla="*/ 2147483647 h 156"/>
                <a:gd name="T2" fmla="*/ 0 w 107"/>
                <a:gd name="T3" fmla="*/ 2147483647 h 156"/>
                <a:gd name="T4" fmla="*/ 2147483647 w 107"/>
                <a:gd name="T5" fmla="*/ 0 h 156"/>
                <a:gd name="T6" fmla="*/ 2147483647 w 107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56"/>
                <a:gd name="T14" fmla="*/ 107 w 107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56">
                  <a:moveTo>
                    <a:pt x="77" y="156"/>
                  </a:moveTo>
                  <a:lnTo>
                    <a:pt x="0" y="18"/>
                  </a:lnTo>
                  <a:lnTo>
                    <a:pt x="107" y="0"/>
                  </a:lnTo>
                  <a:lnTo>
                    <a:pt x="77" y="156"/>
                  </a:lnTo>
                  <a:close/>
                </a:path>
              </a:pathLst>
            </a:custGeom>
            <a:solidFill>
              <a:srgbClr val="20FFD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03" name="Freeform 347"/>
            <p:cNvSpPr>
              <a:spLocks/>
            </p:cNvSpPr>
            <p:nvPr/>
          </p:nvSpPr>
          <p:spPr bwMode="auto">
            <a:xfrm>
              <a:off x="6611938" y="3036888"/>
              <a:ext cx="169862" cy="247650"/>
            </a:xfrm>
            <a:custGeom>
              <a:avLst/>
              <a:gdLst>
                <a:gd name="T0" fmla="*/ 2147483647 w 18"/>
                <a:gd name="T1" fmla="*/ 2147483647 h 26"/>
                <a:gd name="T2" fmla="*/ 0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13" y="26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04" name="Freeform 348"/>
            <p:cNvSpPr>
              <a:spLocks/>
            </p:cNvSpPr>
            <p:nvPr/>
          </p:nvSpPr>
          <p:spPr bwMode="auto">
            <a:xfrm>
              <a:off x="6592888" y="3789363"/>
              <a:ext cx="169862" cy="255587"/>
            </a:xfrm>
            <a:custGeom>
              <a:avLst/>
              <a:gdLst>
                <a:gd name="T0" fmla="*/ 0 w 107"/>
                <a:gd name="T1" fmla="*/ 2147483647 h 161"/>
                <a:gd name="T2" fmla="*/ 2147483647 w 107"/>
                <a:gd name="T3" fmla="*/ 2147483647 h 161"/>
                <a:gd name="T4" fmla="*/ 2147483647 w 107"/>
                <a:gd name="T5" fmla="*/ 0 h 161"/>
                <a:gd name="T6" fmla="*/ 0 w 107"/>
                <a:gd name="T7" fmla="*/ 2147483647 h 16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61"/>
                <a:gd name="T14" fmla="*/ 107 w 107"/>
                <a:gd name="T15" fmla="*/ 161 h 16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61">
                  <a:moveTo>
                    <a:pt x="0" y="161"/>
                  </a:moveTo>
                  <a:lnTo>
                    <a:pt x="107" y="143"/>
                  </a:lnTo>
                  <a:lnTo>
                    <a:pt x="30" y="0"/>
                  </a:lnTo>
                  <a:lnTo>
                    <a:pt x="0" y="161"/>
                  </a:lnTo>
                  <a:close/>
                </a:path>
              </a:pathLst>
            </a:custGeom>
            <a:solidFill>
              <a:srgbClr val="005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05" name="Freeform 349"/>
            <p:cNvSpPr>
              <a:spLocks/>
            </p:cNvSpPr>
            <p:nvPr/>
          </p:nvSpPr>
          <p:spPr bwMode="auto">
            <a:xfrm>
              <a:off x="6592888" y="3789363"/>
              <a:ext cx="169862" cy="255587"/>
            </a:xfrm>
            <a:custGeom>
              <a:avLst/>
              <a:gdLst>
                <a:gd name="T0" fmla="*/ 0 w 18"/>
                <a:gd name="T1" fmla="*/ 2147483647 h 27"/>
                <a:gd name="T2" fmla="*/ 2147483647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0" y="27"/>
                  </a:moveTo>
                  <a:lnTo>
                    <a:pt x="18" y="24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06" name="Freeform 350"/>
            <p:cNvSpPr>
              <a:spLocks/>
            </p:cNvSpPr>
            <p:nvPr/>
          </p:nvSpPr>
          <p:spPr bwMode="auto">
            <a:xfrm>
              <a:off x="6459538" y="1866900"/>
              <a:ext cx="171450" cy="246063"/>
            </a:xfrm>
            <a:custGeom>
              <a:avLst/>
              <a:gdLst>
                <a:gd name="T0" fmla="*/ 0 w 108"/>
                <a:gd name="T1" fmla="*/ 2147483647 h 155"/>
                <a:gd name="T2" fmla="*/ 2147483647 w 108"/>
                <a:gd name="T3" fmla="*/ 2147483647 h 155"/>
                <a:gd name="T4" fmla="*/ 2147483647 w 108"/>
                <a:gd name="T5" fmla="*/ 0 h 155"/>
                <a:gd name="T6" fmla="*/ 0 w 108"/>
                <a:gd name="T7" fmla="*/ 2147483647 h 15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55"/>
                <a:gd name="T14" fmla="*/ 108 w 108"/>
                <a:gd name="T15" fmla="*/ 155 h 15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55">
                  <a:moveTo>
                    <a:pt x="0" y="155"/>
                  </a:moveTo>
                  <a:lnTo>
                    <a:pt x="108" y="137"/>
                  </a:lnTo>
                  <a:lnTo>
                    <a:pt x="30" y="0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FF4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07" name="Freeform 351"/>
            <p:cNvSpPr>
              <a:spLocks/>
            </p:cNvSpPr>
            <p:nvPr/>
          </p:nvSpPr>
          <p:spPr bwMode="auto">
            <a:xfrm>
              <a:off x="6459538" y="1866900"/>
              <a:ext cx="171450" cy="246063"/>
            </a:xfrm>
            <a:custGeom>
              <a:avLst/>
              <a:gdLst>
                <a:gd name="T0" fmla="*/ 0 w 18"/>
                <a:gd name="T1" fmla="*/ 2147483647 h 26"/>
                <a:gd name="T2" fmla="*/ 2147483647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0" y="26"/>
                  </a:moveTo>
                  <a:lnTo>
                    <a:pt x="18" y="23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08" name="Freeform 352"/>
            <p:cNvSpPr>
              <a:spLocks/>
            </p:cNvSpPr>
            <p:nvPr/>
          </p:nvSpPr>
          <p:spPr bwMode="auto">
            <a:xfrm>
              <a:off x="6583363" y="2084388"/>
              <a:ext cx="169862" cy="247650"/>
            </a:xfrm>
            <a:custGeom>
              <a:avLst/>
              <a:gdLst>
                <a:gd name="T0" fmla="*/ 0 w 107"/>
                <a:gd name="T1" fmla="*/ 2147483647 h 156"/>
                <a:gd name="T2" fmla="*/ 2147483647 w 107"/>
                <a:gd name="T3" fmla="*/ 2147483647 h 156"/>
                <a:gd name="T4" fmla="*/ 2147483647 w 107"/>
                <a:gd name="T5" fmla="*/ 0 h 156"/>
                <a:gd name="T6" fmla="*/ 0 w 107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56"/>
                <a:gd name="T14" fmla="*/ 107 w 107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56">
                  <a:moveTo>
                    <a:pt x="0" y="156"/>
                  </a:moveTo>
                  <a:lnTo>
                    <a:pt x="107" y="138"/>
                  </a:lnTo>
                  <a:lnTo>
                    <a:pt x="30" y="0"/>
                  </a:lnTo>
                  <a:lnTo>
                    <a:pt x="0" y="156"/>
                  </a:lnTo>
                  <a:close/>
                </a:path>
              </a:pathLst>
            </a:custGeom>
            <a:solidFill>
              <a:srgbClr val="FF9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09" name="Freeform 353"/>
            <p:cNvSpPr>
              <a:spLocks/>
            </p:cNvSpPr>
            <p:nvPr/>
          </p:nvSpPr>
          <p:spPr bwMode="auto">
            <a:xfrm>
              <a:off x="6583363" y="2084388"/>
              <a:ext cx="169862" cy="247650"/>
            </a:xfrm>
            <a:custGeom>
              <a:avLst/>
              <a:gdLst>
                <a:gd name="T0" fmla="*/ 0 w 18"/>
                <a:gd name="T1" fmla="*/ 2147483647 h 26"/>
                <a:gd name="T2" fmla="*/ 2147483647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0" y="26"/>
                  </a:moveTo>
                  <a:lnTo>
                    <a:pt x="18" y="23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10" name="Freeform 354"/>
            <p:cNvSpPr>
              <a:spLocks/>
            </p:cNvSpPr>
            <p:nvPr/>
          </p:nvSpPr>
          <p:spPr bwMode="auto">
            <a:xfrm>
              <a:off x="6583363" y="2303463"/>
              <a:ext cx="169862" cy="257175"/>
            </a:xfrm>
            <a:custGeom>
              <a:avLst/>
              <a:gdLst>
                <a:gd name="T0" fmla="*/ 2147483647 w 107"/>
                <a:gd name="T1" fmla="*/ 2147483647 h 162"/>
                <a:gd name="T2" fmla="*/ 0 w 107"/>
                <a:gd name="T3" fmla="*/ 2147483647 h 162"/>
                <a:gd name="T4" fmla="*/ 2147483647 w 107"/>
                <a:gd name="T5" fmla="*/ 0 h 162"/>
                <a:gd name="T6" fmla="*/ 2147483647 w 107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62"/>
                <a:gd name="T14" fmla="*/ 107 w 107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62">
                  <a:moveTo>
                    <a:pt x="78" y="162"/>
                  </a:moveTo>
                  <a:lnTo>
                    <a:pt x="0" y="18"/>
                  </a:lnTo>
                  <a:lnTo>
                    <a:pt x="107" y="0"/>
                  </a:lnTo>
                  <a:lnTo>
                    <a:pt x="78" y="162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11" name="Freeform 355"/>
            <p:cNvSpPr>
              <a:spLocks/>
            </p:cNvSpPr>
            <p:nvPr/>
          </p:nvSpPr>
          <p:spPr bwMode="auto">
            <a:xfrm>
              <a:off x="6583363" y="2303463"/>
              <a:ext cx="169862" cy="257175"/>
            </a:xfrm>
            <a:custGeom>
              <a:avLst/>
              <a:gdLst>
                <a:gd name="T0" fmla="*/ 2147483647 w 18"/>
                <a:gd name="T1" fmla="*/ 2147483647 h 27"/>
                <a:gd name="T2" fmla="*/ 0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13" y="27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12" name="Freeform 356"/>
            <p:cNvSpPr>
              <a:spLocks/>
            </p:cNvSpPr>
            <p:nvPr/>
          </p:nvSpPr>
          <p:spPr bwMode="auto">
            <a:xfrm>
              <a:off x="6564313" y="3065463"/>
              <a:ext cx="169862" cy="247650"/>
            </a:xfrm>
            <a:custGeom>
              <a:avLst/>
              <a:gdLst>
                <a:gd name="T0" fmla="*/ 0 w 107"/>
                <a:gd name="T1" fmla="*/ 2147483647 h 156"/>
                <a:gd name="T2" fmla="*/ 2147483647 w 107"/>
                <a:gd name="T3" fmla="*/ 2147483647 h 156"/>
                <a:gd name="T4" fmla="*/ 2147483647 w 107"/>
                <a:gd name="T5" fmla="*/ 0 h 156"/>
                <a:gd name="T6" fmla="*/ 0 w 107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56"/>
                <a:gd name="T14" fmla="*/ 107 w 107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56">
                  <a:moveTo>
                    <a:pt x="0" y="156"/>
                  </a:moveTo>
                  <a:lnTo>
                    <a:pt x="107" y="138"/>
                  </a:lnTo>
                  <a:lnTo>
                    <a:pt x="30" y="0"/>
                  </a:lnTo>
                  <a:lnTo>
                    <a:pt x="0" y="156"/>
                  </a:lnTo>
                  <a:close/>
                </a:path>
              </a:pathLst>
            </a:custGeom>
            <a:solidFill>
              <a:srgbClr val="40FFB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13" name="Freeform 357"/>
            <p:cNvSpPr>
              <a:spLocks/>
            </p:cNvSpPr>
            <p:nvPr/>
          </p:nvSpPr>
          <p:spPr bwMode="auto">
            <a:xfrm>
              <a:off x="6564313" y="3065463"/>
              <a:ext cx="169862" cy="247650"/>
            </a:xfrm>
            <a:custGeom>
              <a:avLst/>
              <a:gdLst>
                <a:gd name="T0" fmla="*/ 0 w 18"/>
                <a:gd name="T1" fmla="*/ 2147483647 h 26"/>
                <a:gd name="T2" fmla="*/ 2147483647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0" y="26"/>
                  </a:moveTo>
                  <a:lnTo>
                    <a:pt x="18" y="23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14" name="Freeform 358"/>
            <p:cNvSpPr>
              <a:spLocks/>
            </p:cNvSpPr>
            <p:nvPr/>
          </p:nvSpPr>
          <p:spPr bwMode="auto">
            <a:xfrm>
              <a:off x="6564313" y="3284538"/>
              <a:ext cx="169862" cy="257175"/>
            </a:xfrm>
            <a:custGeom>
              <a:avLst/>
              <a:gdLst>
                <a:gd name="T0" fmla="*/ 2147483647 w 107"/>
                <a:gd name="T1" fmla="*/ 2147483647 h 162"/>
                <a:gd name="T2" fmla="*/ 0 w 107"/>
                <a:gd name="T3" fmla="*/ 2147483647 h 162"/>
                <a:gd name="T4" fmla="*/ 2147483647 w 107"/>
                <a:gd name="T5" fmla="*/ 0 h 162"/>
                <a:gd name="T6" fmla="*/ 2147483647 w 107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62"/>
                <a:gd name="T14" fmla="*/ 107 w 107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62">
                  <a:moveTo>
                    <a:pt x="78" y="162"/>
                  </a:moveTo>
                  <a:lnTo>
                    <a:pt x="0" y="18"/>
                  </a:lnTo>
                  <a:lnTo>
                    <a:pt x="107" y="0"/>
                  </a:lnTo>
                  <a:lnTo>
                    <a:pt x="78" y="162"/>
                  </a:lnTo>
                  <a:close/>
                </a:path>
              </a:pathLst>
            </a:custGeom>
            <a:solidFill>
              <a:srgbClr val="00D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15" name="Freeform 359"/>
            <p:cNvSpPr>
              <a:spLocks/>
            </p:cNvSpPr>
            <p:nvPr/>
          </p:nvSpPr>
          <p:spPr bwMode="auto">
            <a:xfrm>
              <a:off x="6564313" y="3284538"/>
              <a:ext cx="169862" cy="257175"/>
            </a:xfrm>
            <a:custGeom>
              <a:avLst/>
              <a:gdLst>
                <a:gd name="T0" fmla="*/ 2147483647 w 18"/>
                <a:gd name="T1" fmla="*/ 2147483647 h 27"/>
                <a:gd name="T2" fmla="*/ 0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13" y="27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16" name="Oval 360"/>
            <p:cNvSpPr>
              <a:spLocks noChangeArrowheads="1"/>
            </p:cNvSpPr>
            <p:nvPr/>
          </p:nvSpPr>
          <p:spPr bwMode="auto">
            <a:xfrm>
              <a:off x="6669088" y="3475038"/>
              <a:ext cx="84137" cy="85725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17" name="Oval 361"/>
            <p:cNvSpPr>
              <a:spLocks noChangeArrowheads="1"/>
            </p:cNvSpPr>
            <p:nvPr/>
          </p:nvSpPr>
          <p:spPr bwMode="auto">
            <a:xfrm>
              <a:off x="6669088" y="3475038"/>
              <a:ext cx="84137" cy="85725"/>
            </a:xfrm>
            <a:prstGeom prst="ellips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18" name="Freeform 362"/>
            <p:cNvSpPr>
              <a:spLocks/>
            </p:cNvSpPr>
            <p:nvPr/>
          </p:nvSpPr>
          <p:spPr bwMode="auto">
            <a:xfrm>
              <a:off x="6535738" y="2332038"/>
              <a:ext cx="171450" cy="257175"/>
            </a:xfrm>
            <a:custGeom>
              <a:avLst/>
              <a:gdLst>
                <a:gd name="T0" fmla="*/ 0 w 108"/>
                <a:gd name="T1" fmla="*/ 2147483647 h 162"/>
                <a:gd name="T2" fmla="*/ 2147483647 w 108"/>
                <a:gd name="T3" fmla="*/ 2147483647 h 162"/>
                <a:gd name="T4" fmla="*/ 2147483647 w 108"/>
                <a:gd name="T5" fmla="*/ 0 h 162"/>
                <a:gd name="T6" fmla="*/ 0 w 108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2"/>
                <a:gd name="T14" fmla="*/ 108 w 108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2">
                  <a:moveTo>
                    <a:pt x="0" y="162"/>
                  </a:moveTo>
                  <a:lnTo>
                    <a:pt x="108" y="144"/>
                  </a:lnTo>
                  <a:lnTo>
                    <a:pt x="30" y="0"/>
                  </a:lnTo>
                  <a:lnTo>
                    <a:pt x="0" y="162"/>
                  </a:lnTo>
                  <a:close/>
                </a:path>
              </a:pathLst>
            </a:custGeom>
            <a:solidFill>
              <a:srgbClr val="FFD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19" name="Freeform 363"/>
            <p:cNvSpPr>
              <a:spLocks/>
            </p:cNvSpPr>
            <p:nvPr/>
          </p:nvSpPr>
          <p:spPr bwMode="auto">
            <a:xfrm>
              <a:off x="6535738" y="2332038"/>
              <a:ext cx="171450" cy="257175"/>
            </a:xfrm>
            <a:custGeom>
              <a:avLst/>
              <a:gdLst>
                <a:gd name="T0" fmla="*/ 0 w 18"/>
                <a:gd name="T1" fmla="*/ 2147483647 h 27"/>
                <a:gd name="T2" fmla="*/ 2147483647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0" y="27"/>
                  </a:moveTo>
                  <a:lnTo>
                    <a:pt x="18" y="24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20" name="Oval 364"/>
            <p:cNvSpPr>
              <a:spLocks noChangeArrowheads="1"/>
            </p:cNvSpPr>
            <p:nvPr/>
          </p:nvSpPr>
          <p:spPr bwMode="auto">
            <a:xfrm>
              <a:off x="6621463" y="2674938"/>
              <a:ext cx="85725" cy="85725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21" name="Freeform 365"/>
            <p:cNvSpPr>
              <a:spLocks/>
            </p:cNvSpPr>
            <p:nvPr/>
          </p:nvSpPr>
          <p:spPr bwMode="auto">
            <a:xfrm>
              <a:off x="6535738" y="2560638"/>
              <a:ext cx="171450" cy="247650"/>
            </a:xfrm>
            <a:custGeom>
              <a:avLst/>
              <a:gdLst>
                <a:gd name="T0" fmla="*/ 2147483647 w 108"/>
                <a:gd name="T1" fmla="*/ 2147483647 h 156"/>
                <a:gd name="T2" fmla="*/ 0 w 108"/>
                <a:gd name="T3" fmla="*/ 2147483647 h 156"/>
                <a:gd name="T4" fmla="*/ 2147483647 w 108"/>
                <a:gd name="T5" fmla="*/ 0 h 156"/>
                <a:gd name="T6" fmla="*/ 2147483647 w 108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56"/>
                <a:gd name="T14" fmla="*/ 108 w 108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56">
                  <a:moveTo>
                    <a:pt x="78" y="156"/>
                  </a:moveTo>
                  <a:lnTo>
                    <a:pt x="0" y="18"/>
                  </a:lnTo>
                  <a:lnTo>
                    <a:pt x="108" y="0"/>
                  </a:lnTo>
                  <a:lnTo>
                    <a:pt x="78" y="156"/>
                  </a:lnTo>
                  <a:close/>
                </a:path>
              </a:pathLst>
            </a:custGeom>
            <a:solidFill>
              <a:srgbClr val="BFFF4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22" name="Freeform 366"/>
            <p:cNvSpPr>
              <a:spLocks/>
            </p:cNvSpPr>
            <p:nvPr/>
          </p:nvSpPr>
          <p:spPr bwMode="auto">
            <a:xfrm>
              <a:off x="6535738" y="2560638"/>
              <a:ext cx="171450" cy="247650"/>
            </a:xfrm>
            <a:custGeom>
              <a:avLst/>
              <a:gdLst>
                <a:gd name="T0" fmla="*/ 2147483647 w 18"/>
                <a:gd name="T1" fmla="*/ 2147483647 h 26"/>
                <a:gd name="T2" fmla="*/ 0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13" y="26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23" name="Oval 367"/>
            <p:cNvSpPr>
              <a:spLocks noChangeArrowheads="1"/>
            </p:cNvSpPr>
            <p:nvPr/>
          </p:nvSpPr>
          <p:spPr bwMode="auto">
            <a:xfrm>
              <a:off x="6669088" y="1857375"/>
              <a:ext cx="84137" cy="84138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24" name="Oval 368"/>
            <p:cNvSpPr>
              <a:spLocks noChangeArrowheads="1"/>
            </p:cNvSpPr>
            <p:nvPr/>
          </p:nvSpPr>
          <p:spPr bwMode="auto">
            <a:xfrm>
              <a:off x="6669088" y="1857375"/>
              <a:ext cx="84137" cy="84138"/>
            </a:xfrm>
            <a:prstGeom prst="ellips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25" name="Freeform 369"/>
            <p:cNvSpPr>
              <a:spLocks/>
            </p:cNvSpPr>
            <p:nvPr/>
          </p:nvSpPr>
          <p:spPr bwMode="auto">
            <a:xfrm>
              <a:off x="6516688" y="3541713"/>
              <a:ext cx="171450" cy="247650"/>
            </a:xfrm>
            <a:custGeom>
              <a:avLst/>
              <a:gdLst>
                <a:gd name="T0" fmla="*/ 2147483647 w 108"/>
                <a:gd name="T1" fmla="*/ 2147483647 h 156"/>
                <a:gd name="T2" fmla="*/ 0 w 108"/>
                <a:gd name="T3" fmla="*/ 2147483647 h 156"/>
                <a:gd name="T4" fmla="*/ 2147483647 w 108"/>
                <a:gd name="T5" fmla="*/ 0 h 156"/>
                <a:gd name="T6" fmla="*/ 2147483647 w 108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56"/>
                <a:gd name="T14" fmla="*/ 108 w 108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56">
                  <a:moveTo>
                    <a:pt x="78" y="156"/>
                  </a:moveTo>
                  <a:lnTo>
                    <a:pt x="0" y="18"/>
                  </a:lnTo>
                  <a:lnTo>
                    <a:pt x="108" y="0"/>
                  </a:lnTo>
                  <a:lnTo>
                    <a:pt x="78" y="156"/>
                  </a:lnTo>
                  <a:close/>
                </a:path>
              </a:pathLst>
            </a:custGeom>
            <a:solidFill>
              <a:srgbClr val="009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26" name="Freeform 370"/>
            <p:cNvSpPr>
              <a:spLocks/>
            </p:cNvSpPr>
            <p:nvPr/>
          </p:nvSpPr>
          <p:spPr bwMode="auto">
            <a:xfrm>
              <a:off x="6516688" y="3541713"/>
              <a:ext cx="171450" cy="247650"/>
            </a:xfrm>
            <a:custGeom>
              <a:avLst/>
              <a:gdLst>
                <a:gd name="T0" fmla="*/ 2147483647 w 18"/>
                <a:gd name="T1" fmla="*/ 2147483647 h 26"/>
                <a:gd name="T2" fmla="*/ 0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13" y="26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27" name="Freeform 371"/>
            <p:cNvSpPr>
              <a:spLocks/>
            </p:cNvSpPr>
            <p:nvPr/>
          </p:nvSpPr>
          <p:spPr bwMode="auto">
            <a:xfrm>
              <a:off x="6516688" y="3313113"/>
              <a:ext cx="171450" cy="257175"/>
            </a:xfrm>
            <a:custGeom>
              <a:avLst/>
              <a:gdLst>
                <a:gd name="T0" fmla="*/ 0 w 108"/>
                <a:gd name="T1" fmla="*/ 2147483647 h 162"/>
                <a:gd name="T2" fmla="*/ 2147483647 w 108"/>
                <a:gd name="T3" fmla="*/ 2147483647 h 162"/>
                <a:gd name="T4" fmla="*/ 2147483647 w 108"/>
                <a:gd name="T5" fmla="*/ 0 h 162"/>
                <a:gd name="T6" fmla="*/ 0 w 108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2"/>
                <a:gd name="T14" fmla="*/ 108 w 108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2">
                  <a:moveTo>
                    <a:pt x="0" y="162"/>
                  </a:moveTo>
                  <a:lnTo>
                    <a:pt x="108" y="144"/>
                  </a:lnTo>
                  <a:lnTo>
                    <a:pt x="30" y="0"/>
                  </a:lnTo>
                  <a:lnTo>
                    <a:pt x="0" y="162"/>
                  </a:lnTo>
                  <a:close/>
                </a:path>
              </a:pathLst>
            </a:custGeom>
            <a:solidFill>
              <a:srgbClr val="00E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28" name="Freeform 372"/>
            <p:cNvSpPr>
              <a:spLocks/>
            </p:cNvSpPr>
            <p:nvPr/>
          </p:nvSpPr>
          <p:spPr bwMode="auto">
            <a:xfrm>
              <a:off x="6516688" y="3313113"/>
              <a:ext cx="171450" cy="257175"/>
            </a:xfrm>
            <a:custGeom>
              <a:avLst/>
              <a:gdLst>
                <a:gd name="T0" fmla="*/ 0 w 18"/>
                <a:gd name="T1" fmla="*/ 2147483647 h 27"/>
                <a:gd name="T2" fmla="*/ 2147483647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0" y="27"/>
                  </a:moveTo>
                  <a:lnTo>
                    <a:pt x="18" y="24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29" name="Freeform 373"/>
            <p:cNvSpPr>
              <a:spLocks/>
            </p:cNvSpPr>
            <p:nvPr/>
          </p:nvSpPr>
          <p:spPr bwMode="auto">
            <a:xfrm>
              <a:off x="6488113" y="2589213"/>
              <a:ext cx="171450" cy="257175"/>
            </a:xfrm>
            <a:custGeom>
              <a:avLst/>
              <a:gdLst>
                <a:gd name="T0" fmla="*/ 0 w 108"/>
                <a:gd name="T1" fmla="*/ 2147483647 h 162"/>
                <a:gd name="T2" fmla="*/ 2147483647 w 108"/>
                <a:gd name="T3" fmla="*/ 2147483647 h 162"/>
                <a:gd name="T4" fmla="*/ 2147483647 w 108"/>
                <a:gd name="T5" fmla="*/ 0 h 162"/>
                <a:gd name="T6" fmla="*/ 0 w 108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2"/>
                <a:gd name="T14" fmla="*/ 108 w 108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2">
                  <a:moveTo>
                    <a:pt x="0" y="162"/>
                  </a:moveTo>
                  <a:lnTo>
                    <a:pt x="108" y="138"/>
                  </a:lnTo>
                  <a:lnTo>
                    <a:pt x="30" y="0"/>
                  </a:lnTo>
                  <a:lnTo>
                    <a:pt x="0" y="162"/>
                  </a:lnTo>
                  <a:close/>
                </a:path>
              </a:pathLst>
            </a:custGeom>
            <a:solidFill>
              <a:srgbClr val="CFFF3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30" name="Freeform 374"/>
            <p:cNvSpPr>
              <a:spLocks/>
            </p:cNvSpPr>
            <p:nvPr/>
          </p:nvSpPr>
          <p:spPr bwMode="auto">
            <a:xfrm>
              <a:off x="6488113" y="2589213"/>
              <a:ext cx="171450" cy="257175"/>
            </a:xfrm>
            <a:custGeom>
              <a:avLst/>
              <a:gdLst>
                <a:gd name="T0" fmla="*/ 0 w 18"/>
                <a:gd name="T1" fmla="*/ 2147483647 h 27"/>
                <a:gd name="T2" fmla="*/ 2147483647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0" y="27"/>
                  </a:moveTo>
                  <a:lnTo>
                    <a:pt x="18" y="23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31" name="Freeform 375"/>
            <p:cNvSpPr>
              <a:spLocks/>
            </p:cNvSpPr>
            <p:nvPr/>
          </p:nvSpPr>
          <p:spPr bwMode="auto">
            <a:xfrm>
              <a:off x="6364288" y="2589213"/>
              <a:ext cx="171450" cy="257175"/>
            </a:xfrm>
            <a:custGeom>
              <a:avLst/>
              <a:gdLst>
                <a:gd name="T0" fmla="*/ 2147483647 w 108"/>
                <a:gd name="T1" fmla="*/ 2147483647 h 162"/>
                <a:gd name="T2" fmla="*/ 0 w 108"/>
                <a:gd name="T3" fmla="*/ 2147483647 h 162"/>
                <a:gd name="T4" fmla="*/ 2147483647 w 108"/>
                <a:gd name="T5" fmla="*/ 0 h 162"/>
                <a:gd name="T6" fmla="*/ 2147483647 w 108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2"/>
                <a:gd name="T14" fmla="*/ 108 w 108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2">
                  <a:moveTo>
                    <a:pt x="78" y="162"/>
                  </a:moveTo>
                  <a:lnTo>
                    <a:pt x="0" y="18"/>
                  </a:lnTo>
                  <a:lnTo>
                    <a:pt x="108" y="0"/>
                  </a:lnTo>
                  <a:lnTo>
                    <a:pt x="78" y="162"/>
                  </a:lnTo>
                  <a:close/>
                </a:path>
              </a:pathLst>
            </a:custGeom>
            <a:solidFill>
              <a:srgbClr val="CFFF3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32" name="Freeform 376"/>
            <p:cNvSpPr>
              <a:spLocks/>
            </p:cNvSpPr>
            <p:nvPr/>
          </p:nvSpPr>
          <p:spPr bwMode="auto">
            <a:xfrm>
              <a:off x="6364288" y="2589213"/>
              <a:ext cx="171450" cy="257175"/>
            </a:xfrm>
            <a:custGeom>
              <a:avLst/>
              <a:gdLst>
                <a:gd name="T0" fmla="*/ 2147483647 w 18"/>
                <a:gd name="T1" fmla="*/ 2147483647 h 27"/>
                <a:gd name="T2" fmla="*/ 0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13" y="27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33" name="Freeform 377"/>
            <p:cNvSpPr>
              <a:spLocks/>
            </p:cNvSpPr>
            <p:nvPr/>
          </p:nvSpPr>
          <p:spPr bwMode="auto">
            <a:xfrm>
              <a:off x="6488113" y="2808288"/>
              <a:ext cx="171450" cy="257175"/>
            </a:xfrm>
            <a:custGeom>
              <a:avLst/>
              <a:gdLst>
                <a:gd name="T0" fmla="*/ 2147483647 w 108"/>
                <a:gd name="T1" fmla="*/ 2147483647 h 162"/>
                <a:gd name="T2" fmla="*/ 0 w 108"/>
                <a:gd name="T3" fmla="*/ 2147483647 h 162"/>
                <a:gd name="T4" fmla="*/ 2147483647 w 108"/>
                <a:gd name="T5" fmla="*/ 0 h 162"/>
                <a:gd name="T6" fmla="*/ 2147483647 w 108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2"/>
                <a:gd name="T14" fmla="*/ 108 w 108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2">
                  <a:moveTo>
                    <a:pt x="78" y="162"/>
                  </a:moveTo>
                  <a:lnTo>
                    <a:pt x="0" y="24"/>
                  </a:lnTo>
                  <a:lnTo>
                    <a:pt x="108" y="0"/>
                  </a:lnTo>
                  <a:lnTo>
                    <a:pt x="78" y="162"/>
                  </a:lnTo>
                  <a:close/>
                </a:path>
              </a:pathLst>
            </a:custGeom>
            <a:solidFill>
              <a:srgbClr val="80FF8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34" name="Freeform 378"/>
            <p:cNvSpPr>
              <a:spLocks/>
            </p:cNvSpPr>
            <p:nvPr/>
          </p:nvSpPr>
          <p:spPr bwMode="auto">
            <a:xfrm>
              <a:off x="6488113" y="2808288"/>
              <a:ext cx="171450" cy="257175"/>
            </a:xfrm>
            <a:custGeom>
              <a:avLst/>
              <a:gdLst>
                <a:gd name="T0" fmla="*/ 2147483647 w 18"/>
                <a:gd name="T1" fmla="*/ 2147483647 h 27"/>
                <a:gd name="T2" fmla="*/ 0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13" y="27"/>
                  </a:moveTo>
                  <a:lnTo>
                    <a:pt x="0" y="4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35" name="Freeform 379"/>
            <p:cNvSpPr>
              <a:spLocks/>
            </p:cNvSpPr>
            <p:nvPr/>
          </p:nvSpPr>
          <p:spPr bwMode="auto">
            <a:xfrm>
              <a:off x="6469063" y="3570288"/>
              <a:ext cx="171450" cy="257175"/>
            </a:xfrm>
            <a:custGeom>
              <a:avLst/>
              <a:gdLst>
                <a:gd name="T0" fmla="*/ 0 w 108"/>
                <a:gd name="T1" fmla="*/ 2147483647 h 162"/>
                <a:gd name="T2" fmla="*/ 2147483647 w 108"/>
                <a:gd name="T3" fmla="*/ 2147483647 h 162"/>
                <a:gd name="T4" fmla="*/ 2147483647 w 108"/>
                <a:gd name="T5" fmla="*/ 0 h 162"/>
                <a:gd name="T6" fmla="*/ 0 w 108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2"/>
                <a:gd name="T14" fmla="*/ 108 w 108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2">
                  <a:moveTo>
                    <a:pt x="0" y="162"/>
                  </a:moveTo>
                  <a:lnTo>
                    <a:pt x="108" y="138"/>
                  </a:lnTo>
                  <a:lnTo>
                    <a:pt x="30" y="0"/>
                  </a:lnTo>
                  <a:lnTo>
                    <a:pt x="0" y="162"/>
                  </a:lnTo>
                  <a:close/>
                </a:path>
              </a:pathLst>
            </a:custGeom>
            <a:solidFill>
              <a:srgbClr val="00A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36" name="Freeform 380"/>
            <p:cNvSpPr>
              <a:spLocks/>
            </p:cNvSpPr>
            <p:nvPr/>
          </p:nvSpPr>
          <p:spPr bwMode="auto">
            <a:xfrm>
              <a:off x="6469063" y="3570288"/>
              <a:ext cx="171450" cy="257175"/>
            </a:xfrm>
            <a:custGeom>
              <a:avLst/>
              <a:gdLst>
                <a:gd name="T0" fmla="*/ 0 w 18"/>
                <a:gd name="T1" fmla="*/ 2147483647 h 27"/>
                <a:gd name="T2" fmla="*/ 2147483647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0" y="27"/>
                  </a:moveTo>
                  <a:lnTo>
                    <a:pt x="18" y="23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37" name="Freeform 381"/>
            <p:cNvSpPr>
              <a:spLocks/>
            </p:cNvSpPr>
            <p:nvPr/>
          </p:nvSpPr>
          <p:spPr bwMode="auto">
            <a:xfrm>
              <a:off x="6469063" y="3789363"/>
              <a:ext cx="171450" cy="255587"/>
            </a:xfrm>
            <a:custGeom>
              <a:avLst/>
              <a:gdLst>
                <a:gd name="T0" fmla="*/ 2147483647 w 108"/>
                <a:gd name="T1" fmla="*/ 2147483647 h 161"/>
                <a:gd name="T2" fmla="*/ 0 w 108"/>
                <a:gd name="T3" fmla="*/ 2147483647 h 161"/>
                <a:gd name="T4" fmla="*/ 2147483647 w 108"/>
                <a:gd name="T5" fmla="*/ 0 h 161"/>
                <a:gd name="T6" fmla="*/ 2147483647 w 108"/>
                <a:gd name="T7" fmla="*/ 2147483647 h 16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1"/>
                <a:gd name="T14" fmla="*/ 108 w 108"/>
                <a:gd name="T15" fmla="*/ 161 h 16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1">
                  <a:moveTo>
                    <a:pt x="78" y="161"/>
                  </a:moveTo>
                  <a:lnTo>
                    <a:pt x="0" y="24"/>
                  </a:lnTo>
                  <a:lnTo>
                    <a:pt x="108" y="0"/>
                  </a:lnTo>
                  <a:lnTo>
                    <a:pt x="78" y="161"/>
                  </a:lnTo>
                  <a:close/>
                </a:path>
              </a:pathLst>
            </a:custGeom>
            <a:solidFill>
              <a:srgbClr val="005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38" name="Freeform 382"/>
            <p:cNvSpPr>
              <a:spLocks/>
            </p:cNvSpPr>
            <p:nvPr/>
          </p:nvSpPr>
          <p:spPr bwMode="auto">
            <a:xfrm>
              <a:off x="6469063" y="3789363"/>
              <a:ext cx="171450" cy="255587"/>
            </a:xfrm>
            <a:custGeom>
              <a:avLst/>
              <a:gdLst>
                <a:gd name="T0" fmla="*/ 2147483647 w 18"/>
                <a:gd name="T1" fmla="*/ 2147483647 h 27"/>
                <a:gd name="T2" fmla="*/ 0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13" y="27"/>
                  </a:moveTo>
                  <a:lnTo>
                    <a:pt x="0" y="4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39" name="Freeform 383"/>
            <p:cNvSpPr>
              <a:spLocks/>
            </p:cNvSpPr>
            <p:nvPr/>
          </p:nvSpPr>
          <p:spPr bwMode="auto">
            <a:xfrm>
              <a:off x="6459538" y="2084388"/>
              <a:ext cx="171450" cy="247650"/>
            </a:xfrm>
            <a:custGeom>
              <a:avLst/>
              <a:gdLst>
                <a:gd name="T0" fmla="*/ 2147483647 w 108"/>
                <a:gd name="T1" fmla="*/ 2147483647 h 156"/>
                <a:gd name="T2" fmla="*/ 0 w 108"/>
                <a:gd name="T3" fmla="*/ 2147483647 h 156"/>
                <a:gd name="T4" fmla="*/ 2147483647 w 108"/>
                <a:gd name="T5" fmla="*/ 0 h 156"/>
                <a:gd name="T6" fmla="*/ 2147483647 w 108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56"/>
                <a:gd name="T14" fmla="*/ 108 w 108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56">
                  <a:moveTo>
                    <a:pt x="78" y="156"/>
                  </a:moveTo>
                  <a:lnTo>
                    <a:pt x="0" y="18"/>
                  </a:lnTo>
                  <a:lnTo>
                    <a:pt x="108" y="0"/>
                  </a:lnTo>
                  <a:lnTo>
                    <a:pt x="78" y="156"/>
                  </a:lnTo>
                  <a:close/>
                </a:path>
              </a:pathLst>
            </a:custGeom>
            <a:solidFill>
              <a:srgbClr val="FF9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40" name="Freeform 384"/>
            <p:cNvSpPr>
              <a:spLocks/>
            </p:cNvSpPr>
            <p:nvPr/>
          </p:nvSpPr>
          <p:spPr bwMode="auto">
            <a:xfrm>
              <a:off x="6459538" y="2084388"/>
              <a:ext cx="171450" cy="247650"/>
            </a:xfrm>
            <a:custGeom>
              <a:avLst/>
              <a:gdLst>
                <a:gd name="T0" fmla="*/ 2147483647 w 18"/>
                <a:gd name="T1" fmla="*/ 2147483647 h 26"/>
                <a:gd name="T2" fmla="*/ 0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13" y="26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41" name="Freeform 385"/>
            <p:cNvSpPr>
              <a:spLocks/>
            </p:cNvSpPr>
            <p:nvPr/>
          </p:nvSpPr>
          <p:spPr bwMode="auto">
            <a:xfrm>
              <a:off x="6440488" y="3065463"/>
              <a:ext cx="171450" cy="247650"/>
            </a:xfrm>
            <a:custGeom>
              <a:avLst/>
              <a:gdLst>
                <a:gd name="T0" fmla="*/ 2147483647 w 108"/>
                <a:gd name="T1" fmla="*/ 2147483647 h 156"/>
                <a:gd name="T2" fmla="*/ 0 w 108"/>
                <a:gd name="T3" fmla="*/ 2147483647 h 156"/>
                <a:gd name="T4" fmla="*/ 2147483647 w 108"/>
                <a:gd name="T5" fmla="*/ 0 h 156"/>
                <a:gd name="T6" fmla="*/ 2147483647 w 108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56"/>
                <a:gd name="T14" fmla="*/ 108 w 108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56">
                  <a:moveTo>
                    <a:pt x="78" y="156"/>
                  </a:moveTo>
                  <a:lnTo>
                    <a:pt x="0" y="18"/>
                  </a:lnTo>
                  <a:lnTo>
                    <a:pt x="108" y="0"/>
                  </a:lnTo>
                  <a:lnTo>
                    <a:pt x="78" y="156"/>
                  </a:lnTo>
                  <a:close/>
                </a:path>
              </a:pathLst>
            </a:custGeom>
            <a:solidFill>
              <a:srgbClr val="40FFB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42" name="Freeform 386"/>
            <p:cNvSpPr>
              <a:spLocks/>
            </p:cNvSpPr>
            <p:nvPr/>
          </p:nvSpPr>
          <p:spPr bwMode="auto">
            <a:xfrm>
              <a:off x="6440488" y="3065463"/>
              <a:ext cx="171450" cy="247650"/>
            </a:xfrm>
            <a:custGeom>
              <a:avLst/>
              <a:gdLst>
                <a:gd name="T0" fmla="*/ 2147483647 w 18"/>
                <a:gd name="T1" fmla="*/ 2147483647 h 26"/>
                <a:gd name="T2" fmla="*/ 0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13" y="26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43" name="Freeform 387"/>
            <p:cNvSpPr>
              <a:spLocks/>
            </p:cNvSpPr>
            <p:nvPr/>
          </p:nvSpPr>
          <p:spPr bwMode="auto">
            <a:xfrm>
              <a:off x="6316663" y="2617788"/>
              <a:ext cx="171450" cy="257175"/>
            </a:xfrm>
            <a:custGeom>
              <a:avLst/>
              <a:gdLst>
                <a:gd name="T0" fmla="*/ 0 w 108"/>
                <a:gd name="T1" fmla="*/ 2147483647 h 162"/>
                <a:gd name="T2" fmla="*/ 2147483647 w 108"/>
                <a:gd name="T3" fmla="*/ 2147483647 h 162"/>
                <a:gd name="T4" fmla="*/ 2147483647 w 108"/>
                <a:gd name="T5" fmla="*/ 0 h 162"/>
                <a:gd name="T6" fmla="*/ 0 w 108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2"/>
                <a:gd name="T14" fmla="*/ 108 w 108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2">
                  <a:moveTo>
                    <a:pt x="0" y="162"/>
                  </a:moveTo>
                  <a:lnTo>
                    <a:pt x="108" y="144"/>
                  </a:lnTo>
                  <a:lnTo>
                    <a:pt x="30" y="0"/>
                  </a:lnTo>
                  <a:lnTo>
                    <a:pt x="0" y="162"/>
                  </a:lnTo>
                  <a:close/>
                </a:path>
              </a:pathLst>
            </a:custGeom>
            <a:solidFill>
              <a:srgbClr val="EFFF1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44" name="Freeform 388"/>
            <p:cNvSpPr>
              <a:spLocks/>
            </p:cNvSpPr>
            <p:nvPr/>
          </p:nvSpPr>
          <p:spPr bwMode="auto">
            <a:xfrm>
              <a:off x="6316663" y="2617788"/>
              <a:ext cx="171450" cy="257175"/>
            </a:xfrm>
            <a:custGeom>
              <a:avLst/>
              <a:gdLst>
                <a:gd name="T0" fmla="*/ 0 w 18"/>
                <a:gd name="T1" fmla="*/ 2147483647 h 27"/>
                <a:gd name="T2" fmla="*/ 2147483647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0" y="27"/>
                  </a:moveTo>
                  <a:lnTo>
                    <a:pt x="18" y="24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45" name="Freeform 389"/>
            <p:cNvSpPr>
              <a:spLocks/>
            </p:cNvSpPr>
            <p:nvPr/>
          </p:nvSpPr>
          <p:spPr bwMode="auto">
            <a:xfrm>
              <a:off x="6440488" y="2846388"/>
              <a:ext cx="171450" cy="247650"/>
            </a:xfrm>
            <a:custGeom>
              <a:avLst/>
              <a:gdLst>
                <a:gd name="T0" fmla="*/ 0 w 108"/>
                <a:gd name="T1" fmla="*/ 2147483647 h 156"/>
                <a:gd name="T2" fmla="*/ 2147483647 w 108"/>
                <a:gd name="T3" fmla="*/ 2147483647 h 156"/>
                <a:gd name="T4" fmla="*/ 2147483647 w 108"/>
                <a:gd name="T5" fmla="*/ 0 h 156"/>
                <a:gd name="T6" fmla="*/ 0 w 108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56"/>
                <a:gd name="T14" fmla="*/ 108 w 108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56">
                  <a:moveTo>
                    <a:pt x="0" y="156"/>
                  </a:moveTo>
                  <a:lnTo>
                    <a:pt x="108" y="138"/>
                  </a:lnTo>
                  <a:lnTo>
                    <a:pt x="30" y="0"/>
                  </a:lnTo>
                  <a:lnTo>
                    <a:pt x="0" y="156"/>
                  </a:lnTo>
                  <a:close/>
                </a:path>
              </a:pathLst>
            </a:custGeom>
            <a:solidFill>
              <a:srgbClr val="8FFF7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46" name="Freeform 390"/>
            <p:cNvSpPr>
              <a:spLocks/>
            </p:cNvSpPr>
            <p:nvPr/>
          </p:nvSpPr>
          <p:spPr bwMode="auto">
            <a:xfrm>
              <a:off x="6440488" y="2846388"/>
              <a:ext cx="171450" cy="247650"/>
            </a:xfrm>
            <a:custGeom>
              <a:avLst/>
              <a:gdLst>
                <a:gd name="T0" fmla="*/ 0 w 18"/>
                <a:gd name="T1" fmla="*/ 2147483647 h 26"/>
                <a:gd name="T2" fmla="*/ 2147483647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0" y="26"/>
                  </a:moveTo>
                  <a:lnTo>
                    <a:pt x="18" y="23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47" name="Oval 391"/>
            <p:cNvSpPr>
              <a:spLocks noChangeArrowheads="1"/>
            </p:cNvSpPr>
            <p:nvPr/>
          </p:nvSpPr>
          <p:spPr bwMode="auto">
            <a:xfrm>
              <a:off x="6554788" y="3598863"/>
              <a:ext cx="85725" cy="85725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48" name="Oval 392"/>
            <p:cNvSpPr>
              <a:spLocks noChangeArrowheads="1"/>
            </p:cNvSpPr>
            <p:nvPr/>
          </p:nvSpPr>
          <p:spPr bwMode="auto">
            <a:xfrm>
              <a:off x="6554788" y="3598863"/>
              <a:ext cx="85725" cy="85725"/>
            </a:xfrm>
            <a:prstGeom prst="ellips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49" name="Oval 393"/>
            <p:cNvSpPr>
              <a:spLocks noChangeArrowheads="1"/>
            </p:cNvSpPr>
            <p:nvPr/>
          </p:nvSpPr>
          <p:spPr bwMode="auto">
            <a:xfrm>
              <a:off x="6545263" y="2389188"/>
              <a:ext cx="85725" cy="85725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50" name="Freeform 394"/>
            <p:cNvSpPr>
              <a:spLocks/>
            </p:cNvSpPr>
            <p:nvPr/>
          </p:nvSpPr>
          <p:spPr bwMode="auto">
            <a:xfrm>
              <a:off x="6411913" y="2332038"/>
              <a:ext cx="171450" cy="257175"/>
            </a:xfrm>
            <a:custGeom>
              <a:avLst/>
              <a:gdLst>
                <a:gd name="T0" fmla="*/ 2147483647 w 108"/>
                <a:gd name="T1" fmla="*/ 2147483647 h 162"/>
                <a:gd name="T2" fmla="*/ 0 w 108"/>
                <a:gd name="T3" fmla="*/ 2147483647 h 162"/>
                <a:gd name="T4" fmla="*/ 2147483647 w 108"/>
                <a:gd name="T5" fmla="*/ 0 h 162"/>
                <a:gd name="T6" fmla="*/ 2147483647 w 108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2"/>
                <a:gd name="T14" fmla="*/ 108 w 108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2">
                  <a:moveTo>
                    <a:pt x="78" y="162"/>
                  </a:moveTo>
                  <a:lnTo>
                    <a:pt x="0" y="24"/>
                  </a:lnTo>
                  <a:lnTo>
                    <a:pt x="108" y="0"/>
                  </a:lnTo>
                  <a:lnTo>
                    <a:pt x="78" y="162"/>
                  </a:lnTo>
                  <a:close/>
                </a:path>
              </a:pathLst>
            </a:custGeom>
            <a:solidFill>
              <a:srgbClr val="FFD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51" name="Freeform 395"/>
            <p:cNvSpPr>
              <a:spLocks/>
            </p:cNvSpPr>
            <p:nvPr/>
          </p:nvSpPr>
          <p:spPr bwMode="auto">
            <a:xfrm>
              <a:off x="6411913" y="2332038"/>
              <a:ext cx="171450" cy="257175"/>
            </a:xfrm>
            <a:custGeom>
              <a:avLst/>
              <a:gdLst>
                <a:gd name="T0" fmla="*/ 2147483647 w 18"/>
                <a:gd name="T1" fmla="*/ 2147483647 h 27"/>
                <a:gd name="T2" fmla="*/ 0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13" y="27"/>
                  </a:moveTo>
                  <a:lnTo>
                    <a:pt x="0" y="4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52" name="Freeform 396"/>
            <p:cNvSpPr>
              <a:spLocks/>
            </p:cNvSpPr>
            <p:nvPr/>
          </p:nvSpPr>
          <p:spPr bwMode="auto">
            <a:xfrm>
              <a:off x="6411913" y="2112963"/>
              <a:ext cx="171450" cy="257175"/>
            </a:xfrm>
            <a:custGeom>
              <a:avLst/>
              <a:gdLst>
                <a:gd name="T0" fmla="*/ 0 w 108"/>
                <a:gd name="T1" fmla="*/ 2147483647 h 162"/>
                <a:gd name="T2" fmla="*/ 2147483647 w 108"/>
                <a:gd name="T3" fmla="*/ 2147483647 h 162"/>
                <a:gd name="T4" fmla="*/ 2147483647 w 108"/>
                <a:gd name="T5" fmla="*/ 0 h 162"/>
                <a:gd name="T6" fmla="*/ 0 w 108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2"/>
                <a:gd name="T14" fmla="*/ 108 w 108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2">
                  <a:moveTo>
                    <a:pt x="0" y="162"/>
                  </a:moveTo>
                  <a:lnTo>
                    <a:pt x="108" y="138"/>
                  </a:lnTo>
                  <a:lnTo>
                    <a:pt x="30" y="0"/>
                  </a:lnTo>
                  <a:lnTo>
                    <a:pt x="0" y="162"/>
                  </a:lnTo>
                  <a:close/>
                </a:path>
              </a:pathLst>
            </a:custGeom>
            <a:solidFill>
              <a:srgbClr val="FF8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53" name="Freeform 397"/>
            <p:cNvSpPr>
              <a:spLocks/>
            </p:cNvSpPr>
            <p:nvPr/>
          </p:nvSpPr>
          <p:spPr bwMode="auto">
            <a:xfrm>
              <a:off x="6411913" y="2112963"/>
              <a:ext cx="171450" cy="257175"/>
            </a:xfrm>
            <a:custGeom>
              <a:avLst/>
              <a:gdLst>
                <a:gd name="T0" fmla="*/ 0 w 18"/>
                <a:gd name="T1" fmla="*/ 2147483647 h 27"/>
                <a:gd name="T2" fmla="*/ 2147483647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0" y="27"/>
                  </a:moveTo>
                  <a:lnTo>
                    <a:pt x="18" y="23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54" name="Freeform 398"/>
            <p:cNvSpPr>
              <a:spLocks/>
            </p:cNvSpPr>
            <p:nvPr/>
          </p:nvSpPr>
          <p:spPr bwMode="auto">
            <a:xfrm>
              <a:off x="6392863" y="3094038"/>
              <a:ext cx="171450" cy="257175"/>
            </a:xfrm>
            <a:custGeom>
              <a:avLst/>
              <a:gdLst>
                <a:gd name="T0" fmla="*/ 0 w 108"/>
                <a:gd name="T1" fmla="*/ 2147483647 h 162"/>
                <a:gd name="T2" fmla="*/ 2147483647 w 108"/>
                <a:gd name="T3" fmla="*/ 2147483647 h 162"/>
                <a:gd name="T4" fmla="*/ 2147483647 w 108"/>
                <a:gd name="T5" fmla="*/ 0 h 162"/>
                <a:gd name="T6" fmla="*/ 0 w 108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2"/>
                <a:gd name="T14" fmla="*/ 108 w 108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2">
                  <a:moveTo>
                    <a:pt x="0" y="162"/>
                  </a:moveTo>
                  <a:lnTo>
                    <a:pt x="108" y="138"/>
                  </a:lnTo>
                  <a:lnTo>
                    <a:pt x="30" y="0"/>
                  </a:lnTo>
                  <a:lnTo>
                    <a:pt x="0" y="162"/>
                  </a:lnTo>
                  <a:close/>
                </a:path>
              </a:pathLst>
            </a:custGeom>
            <a:solidFill>
              <a:srgbClr val="50FFA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55" name="Freeform 399"/>
            <p:cNvSpPr>
              <a:spLocks/>
            </p:cNvSpPr>
            <p:nvPr/>
          </p:nvSpPr>
          <p:spPr bwMode="auto">
            <a:xfrm>
              <a:off x="6392863" y="3094038"/>
              <a:ext cx="171450" cy="257175"/>
            </a:xfrm>
            <a:custGeom>
              <a:avLst/>
              <a:gdLst>
                <a:gd name="T0" fmla="*/ 0 w 18"/>
                <a:gd name="T1" fmla="*/ 2147483647 h 27"/>
                <a:gd name="T2" fmla="*/ 2147483647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0" y="27"/>
                  </a:moveTo>
                  <a:lnTo>
                    <a:pt x="18" y="23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56" name="Freeform 400"/>
            <p:cNvSpPr>
              <a:spLocks/>
            </p:cNvSpPr>
            <p:nvPr/>
          </p:nvSpPr>
          <p:spPr bwMode="auto">
            <a:xfrm>
              <a:off x="6392863" y="3313113"/>
              <a:ext cx="171450" cy="257175"/>
            </a:xfrm>
            <a:custGeom>
              <a:avLst/>
              <a:gdLst>
                <a:gd name="T0" fmla="*/ 2147483647 w 108"/>
                <a:gd name="T1" fmla="*/ 2147483647 h 162"/>
                <a:gd name="T2" fmla="*/ 0 w 108"/>
                <a:gd name="T3" fmla="*/ 2147483647 h 162"/>
                <a:gd name="T4" fmla="*/ 2147483647 w 108"/>
                <a:gd name="T5" fmla="*/ 0 h 162"/>
                <a:gd name="T6" fmla="*/ 2147483647 w 108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2"/>
                <a:gd name="T14" fmla="*/ 108 w 108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2">
                  <a:moveTo>
                    <a:pt x="78" y="162"/>
                  </a:moveTo>
                  <a:lnTo>
                    <a:pt x="0" y="24"/>
                  </a:lnTo>
                  <a:lnTo>
                    <a:pt x="108" y="0"/>
                  </a:lnTo>
                  <a:lnTo>
                    <a:pt x="78" y="162"/>
                  </a:lnTo>
                  <a:close/>
                </a:path>
              </a:pathLst>
            </a:custGeom>
            <a:solidFill>
              <a:srgbClr val="00E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57" name="Freeform 401"/>
            <p:cNvSpPr>
              <a:spLocks/>
            </p:cNvSpPr>
            <p:nvPr/>
          </p:nvSpPr>
          <p:spPr bwMode="auto">
            <a:xfrm>
              <a:off x="6392863" y="3313113"/>
              <a:ext cx="171450" cy="257175"/>
            </a:xfrm>
            <a:custGeom>
              <a:avLst/>
              <a:gdLst>
                <a:gd name="T0" fmla="*/ 2147483647 w 18"/>
                <a:gd name="T1" fmla="*/ 2147483647 h 27"/>
                <a:gd name="T2" fmla="*/ 0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13" y="27"/>
                  </a:moveTo>
                  <a:lnTo>
                    <a:pt x="0" y="4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58" name="Oval 402"/>
            <p:cNvSpPr>
              <a:spLocks noChangeArrowheads="1"/>
            </p:cNvSpPr>
            <p:nvPr/>
          </p:nvSpPr>
          <p:spPr bwMode="auto">
            <a:xfrm>
              <a:off x="6516688" y="1885950"/>
              <a:ext cx="85725" cy="84138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59" name="Oval 403"/>
            <p:cNvSpPr>
              <a:spLocks noChangeArrowheads="1"/>
            </p:cNvSpPr>
            <p:nvPr/>
          </p:nvSpPr>
          <p:spPr bwMode="auto">
            <a:xfrm>
              <a:off x="6516688" y="1885950"/>
              <a:ext cx="85725" cy="84138"/>
            </a:xfrm>
            <a:prstGeom prst="ellips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60" name="Freeform 404"/>
            <p:cNvSpPr>
              <a:spLocks/>
            </p:cNvSpPr>
            <p:nvPr/>
          </p:nvSpPr>
          <p:spPr bwMode="auto">
            <a:xfrm>
              <a:off x="6364288" y="2370138"/>
              <a:ext cx="171450" cy="247650"/>
            </a:xfrm>
            <a:custGeom>
              <a:avLst/>
              <a:gdLst>
                <a:gd name="T0" fmla="*/ 0 w 108"/>
                <a:gd name="T1" fmla="*/ 2147483647 h 156"/>
                <a:gd name="T2" fmla="*/ 2147483647 w 108"/>
                <a:gd name="T3" fmla="*/ 2147483647 h 156"/>
                <a:gd name="T4" fmla="*/ 2147483647 w 108"/>
                <a:gd name="T5" fmla="*/ 0 h 156"/>
                <a:gd name="T6" fmla="*/ 0 w 108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56"/>
                <a:gd name="T14" fmla="*/ 108 w 108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56">
                  <a:moveTo>
                    <a:pt x="0" y="156"/>
                  </a:moveTo>
                  <a:lnTo>
                    <a:pt x="108" y="138"/>
                  </a:lnTo>
                  <a:lnTo>
                    <a:pt x="30" y="0"/>
                  </a:lnTo>
                  <a:lnTo>
                    <a:pt x="0" y="156"/>
                  </a:lnTo>
                  <a:close/>
                </a:path>
              </a:pathLst>
            </a:custGeom>
            <a:solidFill>
              <a:srgbClr val="FFC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61" name="Freeform 405"/>
            <p:cNvSpPr>
              <a:spLocks/>
            </p:cNvSpPr>
            <p:nvPr/>
          </p:nvSpPr>
          <p:spPr bwMode="auto">
            <a:xfrm>
              <a:off x="6364288" y="2370138"/>
              <a:ext cx="171450" cy="247650"/>
            </a:xfrm>
            <a:custGeom>
              <a:avLst/>
              <a:gdLst>
                <a:gd name="T0" fmla="*/ 0 w 18"/>
                <a:gd name="T1" fmla="*/ 2147483647 h 26"/>
                <a:gd name="T2" fmla="*/ 2147483647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0" y="26"/>
                  </a:moveTo>
                  <a:lnTo>
                    <a:pt x="18" y="23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62" name="Freeform 406"/>
            <p:cNvSpPr>
              <a:spLocks/>
            </p:cNvSpPr>
            <p:nvPr/>
          </p:nvSpPr>
          <p:spPr bwMode="auto">
            <a:xfrm>
              <a:off x="6345238" y="3351213"/>
              <a:ext cx="171450" cy="247650"/>
            </a:xfrm>
            <a:custGeom>
              <a:avLst/>
              <a:gdLst>
                <a:gd name="T0" fmla="*/ 0 w 108"/>
                <a:gd name="T1" fmla="*/ 2147483647 h 156"/>
                <a:gd name="T2" fmla="*/ 2147483647 w 108"/>
                <a:gd name="T3" fmla="*/ 2147483647 h 156"/>
                <a:gd name="T4" fmla="*/ 2147483647 w 108"/>
                <a:gd name="T5" fmla="*/ 0 h 156"/>
                <a:gd name="T6" fmla="*/ 0 w 108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56"/>
                <a:gd name="T14" fmla="*/ 108 w 108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56">
                  <a:moveTo>
                    <a:pt x="0" y="156"/>
                  </a:moveTo>
                  <a:lnTo>
                    <a:pt x="108" y="138"/>
                  </a:lnTo>
                  <a:lnTo>
                    <a:pt x="30" y="0"/>
                  </a:lnTo>
                  <a:lnTo>
                    <a:pt x="0" y="156"/>
                  </a:lnTo>
                  <a:close/>
                </a:path>
              </a:pathLst>
            </a:custGeom>
            <a:solidFill>
              <a:srgbClr val="10FFE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63" name="Freeform 407"/>
            <p:cNvSpPr>
              <a:spLocks/>
            </p:cNvSpPr>
            <p:nvPr/>
          </p:nvSpPr>
          <p:spPr bwMode="auto">
            <a:xfrm>
              <a:off x="6345238" y="3351213"/>
              <a:ext cx="171450" cy="247650"/>
            </a:xfrm>
            <a:custGeom>
              <a:avLst/>
              <a:gdLst>
                <a:gd name="T0" fmla="*/ 0 w 18"/>
                <a:gd name="T1" fmla="*/ 2147483647 h 26"/>
                <a:gd name="T2" fmla="*/ 2147483647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0" y="26"/>
                  </a:moveTo>
                  <a:lnTo>
                    <a:pt x="18" y="23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64" name="Freeform 408"/>
            <p:cNvSpPr>
              <a:spLocks/>
            </p:cNvSpPr>
            <p:nvPr/>
          </p:nvSpPr>
          <p:spPr bwMode="auto">
            <a:xfrm>
              <a:off x="6345238" y="3570288"/>
              <a:ext cx="171450" cy="257175"/>
            </a:xfrm>
            <a:custGeom>
              <a:avLst/>
              <a:gdLst>
                <a:gd name="T0" fmla="*/ 2147483647 w 108"/>
                <a:gd name="T1" fmla="*/ 2147483647 h 162"/>
                <a:gd name="T2" fmla="*/ 0 w 108"/>
                <a:gd name="T3" fmla="*/ 2147483647 h 162"/>
                <a:gd name="T4" fmla="*/ 2147483647 w 108"/>
                <a:gd name="T5" fmla="*/ 0 h 162"/>
                <a:gd name="T6" fmla="*/ 2147483647 w 108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2"/>
                <a:gd name="T14" fmla="*/ 108 w 108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2">
                  <a:moveTo>
                    <a:pt x="78" y="162"/>
                  </a:moveTo>
                  <a:lnTo>
                    <a:pt x="0" y="18"/>
                  </a:lnTo>
                  <a:lnTo>
                    <a:pt x="108" y="0"/>
                  </a:lnTo>
                  <a:lnTo>
                    <a:pt x="78" y="162"/>
                  </a:lnTo>
                  <a:close/>
                </a:path>
              </a:pathLst>
            </a:custGeom>
            <a:solidFill>
              <a:srgbClr val="00A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65" name="Freeform 409"/>
            <p:cNvSpPr>
              <a:spLocks/>
            </p:cNvSpPr>
            <p:nvPr/>
          </p:nvSpPr>
          <p:spPr bwMode="auto">
            <a:xfrm>
              <a:off x="6345238" y="3570288"/>
              <a:ext cx="171450" cy="257175"/>
            </a:xfrm>
            <a:custGeom>
              <a:avLst/>
              <a:gdLst>
                <a:gd name="T0" fmla="*/ 2147483647 w 18"/>
                <a:gd name="T1" fmla="*/ 2147483647 h 27"/>
                <a:gd name="T2" fmla="*/ 0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13" y="27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66" name="Freeform 410"/>
            <p:cNvSpPr>
              <a:spLocks/>
            </p:cNvSpPr>
            <p:nvPr/>
          </p:nvSpPr>
          <p:spPr bwMode="auto">
            <a:xfrm>
              <a:off x="6335713" y="1866900"/>
              <a:ext cx="171450" cy="246063"/>
            </a:xfrm>
            <a:custGeom>
              <a:avLst/>
              <a:gdLst>
                <a:gd name="T0" fmla="*/ 2147483647 w 108"/>
                <a:gd name="T1" fmla="*/ 2147483647 h 155"/>
                <a:gd name="T2" fmla="*/ 0 w 108"/>
                <a:gd name="T3" fmla="*/ 2147483647 h 155"/>
                <a:gd name="T4" fmla="*/ 2147483647 w 108"/>
                <a:gd name="T5" fmla="*/ 0 h 155"/>
                <a:gd name="T6" fmla="*/ 2147483647 w 108"/>
                <a:gd name="T7" fmla="*/ 2147483647 h 15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55"/>
                <a:gd name="T14" fmla="*/ 108 w 108"/>
                <a:gd name="T15" fmla="*/ 155 h 15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55">
                  <a:moveTo>
                    <a:pt x="78" y="155"/>
                  </a:moveTo>
                  <a:lnTo>
                    <a:pt x="0" y="18"/>
                  </a:lnTo>
                  <a:lnTo>
                    <a:pt x="108" y="0"/>
                  </a:lnTo>
                  <a:lnTo>
                    <a:pt x="78" y="155"/>
                  </a:lnTo>
                  <a:close/>
                </a:path>
              </a:pathLst>
            </a:custGeom>
            <a:solidFill>
              <a:srgbClr val="FF4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67" name="Freeform 411"/>
            <p:cNvSpPr>
              <a:spLocks/>
            </p:cNvSpPr>
            <p:nvPr/>
          </p:nvSpPr>
          <p:spPr bwMode="auto">
            <a:xfrm>
              <a:off x="6335713" y="1866900"/>
              <a:ext cx="171450" cy="246063"/>
            </a:xfrm>
            <a:custGeom>
              <a:avLst/>
              <a:gdLst>
                <a:gd name="T0" fmla="*/ 2147483647 w 18"/>
                <a:gd name="T1" fmla="*/ 2147483647 h 26"/>
                <a:gd name="T2" fmla="*/ 0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13" y="26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68" name="Freeform 412"/>
            <p:cNvSpPr>
              <a:spLocks/>
            </p:cNvSpPr>
            <p:nvPr/>
          </p:nvSpPr>
          <p:spPr bwMode="auto">
            <a:xfrm>
              <a:off x="6316663" y="2846388"/>
              <a:ext cx="171450" cy="247650"/>
            </a:xfrm>
            <a:custGeom>
              <a:avLst/>
              <a:gdLst>
                <a:gd name="T0" fmla="*/ 2147483647 w 108"/>
                <a:gd name="T1" fmla="*/ 2147483647 h 156"/>
                <a:gd name="T2" fmla="*/ 0 w 108"/>
                <a:gd name="T3" fmla="*/ 2147483647 h 156"/>
                <a:gd name="T4" fmla="*/ 2147483647 w 108"/>
                <a:gd name="T5" fmla="*/ 0 h 156"/>
                <a:gd name="T6" fmla="*/ 2147483647 w 108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56"/>
                <a:gd name="T14" fmla="*/ 108 w 108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56">
                  <a:moveTo>
                    <a:pt x="78" y="156"/>
                  </a:moveTo>
                  <a:lnTo>
                    <a:pt x="0" y="18"/>
                  </a:lnTo>
                  <a:lnTo>
                    <a:pt x="108" y="0"/>
                  </a:lnTo>
                  <a:lnTo>
                    <a:pt x="78" y="156"/>
                  </a:lnTo>
                  <a:close/>
                </a:path>
              </a:pathLst>
            </a:custGeom>
            <a:solidFill>
              <a:srgbClr val="8FFF7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69" name="Freeform 413"/>
            <p:cNvSpPr>
              <a:spLocks/>
            </p:cNvSpPr>
            <p:nvPr/>
          </p:nvSpPr>
          <p:spPr bwMode="auto">
            <a:xfrm>
              <a:off x="6316663" y="2846388"/>
              <a:ext cx="171450" cy="247650"/>
            </a:xfrm>
            <a:custGeom>
              <a:avLst/>
              <a:gdLst>
                <a:gd name="T0" fmla="*/ 2147483647 w 18"/>
                <a:gd name="T1" fmla="*/ 2147483647 h 26"/>
                <a:gd name="T2" fmla="*/ 0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13" y="26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70" name="Oval 414"/>
            <p:cNvSpPr>
              <a:spLocks noChangeArrowheads="1"/>
            </p:cNvSpPr>
            <p:nvPr/>
          </p:nvSpPr>
          <p:spPr bwMode="auto">
            <a:xfrm>
              <a:off x="6440488" y="1552575"/>
              <a:ext cx="85725" cy="85725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71" name="Oval 415"/>
            <p:cNvSpPr>
              <a:spLocks noChangeArrowheads="1"/>
            </p:cNvSpPr>
            <p:nvPr/>
          </p:nvSpPr>
          <p:spPr bwMode="auto">
            <a:xfrm>
              <a:off x="6440488" y="1552575"/>
              <a:ext cx="85725" cy="85725"/>
            </a:xfrm>
            <a:prstGeom prst="ellips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72" name="Freeform 416"/>
            <p:cNvSpPr>
              <a:spLocks/>
            </p:cNvSpPr>
            <p:nvPr/>
          </p:nvSpPr>
          <p:spPr bwMode="auto">
            <a:xfrm>
              <a:off x="6288088" y="2112963"/>
              <a:ext cx="171450" cy="257175"/>
            </a:xfrm>
            <a:custGeom>
              <a:avLst/>
              <a:gdLst>
                <a:gd name="T0" fmla="*/ 2147483647 w 108"/>
                <a:gd name="T1" fmla="*/ 2147483647 h 162"/>
                <a:gd name="T2" fmla="*/ 0 w 108"/>
                <a:gd name="T3" fmla="*/ 2147483647 h 162"/>
                <a:gd name="T4" fmla="*/ 2147483647 w 108"/>
                <a:gd name="T5" fmla="*/ 0 h 162"/>
                <a:gd name="T6" fmla="*/ 2147483647 w 108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2"/>
                <a:gd name="T14" fmla="*/ 108 w 108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2">
                  <a:moveTo>
                    <a:pt x="78" y="162"/>
                  </a:moveTo>
                  <a:lnTo>
                    <a:pt x="0" y="18"/>
                  </a:lnTo>
                  <a:lnTo>
                    <a:pt x="108" y="0"/>
                  </a:lnTo>
                  <a:lnTo>
                    <a:pt x="78" y="162"/>
                  </a:lnTo>
                  <a:close/>
                </a:path>
              </a:pathLst>
            </a:custGeom>
            <a:solidFill>
              <a:srgbClr val="FF8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73" name="Freeform 417"/>
            <p:cNvSpPr>
              <a:spLocks/>
            </p:cNvSpPr>
            <p:nvPr/>
          </p:nvSpPr>
          <p:spPr bwMode="auto">
            <a:xfrm>
              <a:off x="6288088" y="2112963"/>
              <a:ext cx="171450" cy="257175"/>
            </a:xfrm>
            <a:custGeom>
              <a:avLst/>
              <a:gdLst>
                <a:gd name="T0" fmla="*/ 2147483647 w 18"/>
                <a:gd name="T1" fmla="*/ 2147483647 h 27"/>
                <a:gd name="T2" fmla="*/ 0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13" y="27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74" name="Freeform 418"/>
            <p:cNvSpPr>
              <a:spLocks/>
            </p:cNvSpPr>
            <p:nvPr/>
          </p:nvSpPr>
          <p:spPr bwMode="auto">
            <a:xfrm>
              <a:off x="6288088" y="1895475"/>
              <a:ext cx="171450" cy="246063"/>
            </a:xfrm>
            <a:custGeom>
              <a:avLst/>
              <a:gdLst>
                <a:gd name="T0" fmla="*/ 0 w 108"/>
                <a:gd name="T1" fmla="*/ 2147483647 h 155"/>
                <a:gd name="T2" fmla="*/ 2147483647 w 108"/>
                <a:gd name="T3" fmla="*/ 2147483647 h 155"/>
                <a:gd name="T4" fmla="*/ 2147483647 w 108"/>
                <a:gd name="T5" fmla="*/ 0 h 155"/>
                <a:gd name="T6" fmla="*/ 0 w 108"/>
                <a:gd name="T7" fmla="*/ 2147483647 h 15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55"/>
                <a:gd name="T14" fmla="*/ 108 w 108"/>
                <a:gd name="T15" fmla="*/ 155 h 15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55">
                  <a:moveTo>
                    <a:pt x="0" y="155"/>
                  </a:moveTo>
                  <a:lnTo>
                    <a:pt x="108" y="137"/>
                  </a:lnTo>
                  <a:lnTo>
                    <a:pt x="30" y="0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FF3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75" name="Freeform 419"/>
            <p:cNvSpPr>
              <a:spLocks/>
            </p:cNvSpPr>
            <p:nvPr/>
          </p:nvSpPr>
          <p:spPr bwMode="auto">
            <a:xfrm>
              <a:off x="6288088" y="1895475"/>
              <a:ext cx="171450" cy="246063"/>
            </a:xfrm>
            <a:custGeom>
              <a:avLst/>
              <a:gdLst>
                <a:gd name="T0" fmla="*/ 0 w 18"/>
                <a:gd name="T1" fmla="*/ 2147483647 h 26"/>
                <a:gd name="T2" fmla="*/ 2147483647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0" y="26"/>
                  </a:moveTo>
                  <a:lnTo>
                    <a:pt x="18" y="23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76" name="Oval 420"/>
            <p:cNvSpPr>
              <a:spLocks noChangeArrowheads="1"/>
            </p:cNvSpPr>
            <p:nvPr/>
          </p:nvSpPr>
          <p:spPr bwMode="auto">
            <a:xfrm>
              <a:off x="6411913" y="3360738"/>
              <a:ext cx="85725" cy="85725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77" name="Oval 421"/>
            <p:cNvSpPr>
              <a:spLocks noChangeArrowheads="1"/>
            </p:cNvSpPr>
            <p:nvPr/>
          </p:nvSpPr>
          <p:spPr bwMode="auto">
            <a:xfrm>
              <a:off x="6411913" y="3360738"/>
              <a:ext cx="85725" cy="85725"/>
            </a:xfrm>
            <a:prstGeom prst="ellips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78" name="Freeform 422"/>
            <p:cNvSpPr>
              <a:spLocks/>
            </p:cNvSpPr>
            <p:nvPr/>
          </p:nvSpPr>
          <p:spPr bwMode="auto">
            <a:xfrm>
              <a:off x="6269038" y="3094038"/>
              <a:ext cx="171450" cy="257175"/>
            </a:xfrm>
            <a:custGeom>
              <a:avLst/>
              <a:gdLst>
                <a:gd name="T0" fmla="*/ 2147483647 w 108"/>
                <a:gd name="T1" fmla="*/ 2147483647 h 162"/>
                <a:gd name="T2" fmla="*/ 0 w 108"/>
                <a:gd name="T3" fmla="*/ 2147483647 h 162"/>
                <a:gd name="T4" fmla="*/ 2147483647 w 108"/>
                <a:gd name="T5" fmla="*/ 0 h 162"/>
                <a:gd name="T6" fmla="*/ 2147483647 w 108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2"/>
                <a:gd name="T14" fmla="*/ 108 w 108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2">
                  <a:moveTo>
                    <a:pt x="78" y="162"/>
                  </a:moveTo>
                  <a:lnTo>
                    <a:pt x="0" y="18"/>
                  </a:lnTo>
                  <a:lnTo>
                    <a:pt x="108" y="0"/>
                  </a:lnTo>
                  <a:lnTo>
                    <a:pt x="78" y="162"/>
                  </a:lnTo>
                  <a:close/>
                </a:path>
              </a:pathLst>
            </a:custGeom>
            <a:solidFill>
              <a:srgbClr val="50FFA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79" name="Freeform 423"/>
            <p:cNvSpPr>
              <a:spLocks/>
            </p:cNvSpPr>
            <p:nvPr/>
          </p:nvSpPr>
          <p:spPr bwMode="auto">
            <a:xfrm>
              <a:off x="6269038" y="3094038"/>
              <a:ext cx="171450" cy="257175"/>
            </a:xfrm>
            <a:custGeom>
              <a:avLst/>
              <a:gdLst>
                <a:gd name="T0" fmla="*/ 2147483647 w 18"/>
                <a:gd name="T1" fmla="*/ 2147483647 h 27"/>
                <a:gd name="T2" fmla="*/ 0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13" y="27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80" name="Freeform 424"/>
            <p:cNvSpPr>
              <a:spLocks/>
            </p:cNvSpPr>
            <p:nvPr/>
          </p:nvSpPr>
          <p:spPr bwMode="auto">
            <a:xfrm>
              <a:off x="6269038" y="2874963"/>
              <a:ext cx="171450" cy="247650"/>
            </a:xfrm>
            <a:custGeom>
              <a:avLst/>
              <a:gdLst>
                <a:gd name="T0" fmla="*/ 0 w 108"/>
                <a:gd name="T1" fmla="*/ 2147483647 h 156"/>
                <a:gd name="T2" fmla="*/ 2147483647 w 108"/>
                <a:gd name="T3" fmla="*/ 2147483647 h 156"/>
                <a:gd name="T4" fmla="*/ 2147483647 w 108"/>
                <a:gd name="T5" fmla="*/ 0 h 156"/>
                <a:gd name="T6" fmla="*/ 0 w 108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56"/>
                <a:gd name="T14" fmla="*/ 108 w 108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56">
                  <a:moveTo>
                    <a:pt x="0" y="156"/>
                  </a:moveTo>
                  <a:lnTo>
                    <a:pt x="108" y="138"/>
                  </a:lnTo>
                  <a:lnTo>
                    <a:pt x="30" y="0"/>
                  </a:lnTo>
                  <a:lnTo>
                    <a:pt x="0" y="156"/>
                  </a:lnTo>
                  <a:close/>
                </a:path>
              </a:pathLst>
            </a:custGeom>
            <a:solidFill>
              <a:srgbClr val="AFFF5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81" name="Freeform 425"/>
            <p:cNvSpPr>
              <a:spLocks/>
            </p:cNvSpPr>
            <p:nvPr/>
          </p:nvSpPr>
          <p:spPr bwMode="auto">
            <a:xfrm>
              <a:off x="6269038" y="2874963"/>
              <a:ext cx="171450" cy="247650"/>
            </a:xfrm>
            <a:custGeom>
              <a:avLst/>
              <a:gdLst>
                <a:gd name="T0" fmla="*/ 0 w 18"/>
                <a:gd name="T1" fmla="*/ 2147483647 h 26"/>
                <a:gd name="T2" fmla="*/ 2147483647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0" y="26"/>
                  </a:moveTo>
                  <a:lnTo>
                    <a:pt x="18" y="23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82" name="Freeform 426"/>
            <p:cNvSpPr>
              <a:spLocks/>
            </p:cNvSpPr>
            <p:nvPr/>
          </p:nvSpPr>
          <p:spPr bwMode="auto">
            <a:xfrm>
              <a:off x="6240463" y="2141538"/>
              <a:ext cx="171450" cy="257175"/>
            </a:xfrm>
            <a:custGeom>
              <a:avLst/>
              <a:gdLst>
                <a:gd name="T0" fmla="*/ 0 w 108"/>
                <a:gd name="T1" fmla="*/ 2147483647 h 162"/>
                <a:gd name="T2" fmla="*/ 2147483647 w 108"/>
                <a:gd name="T3" fmla="*/ 2147483647 h 162"/>
                <a:gd name="T4" fmla="*/ 2147483647 w 108"/>
                <a:gd name="T5" fmla="*/ 0 h 162"/>
                <a:gd name="T6" fmla="*/ 0 w 108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2"/>
                <a:gd name="T14" fmla="*/ 108 w 108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2">
                  <a:moveTo>
                    <a:pt x="0" y="162"/>
                  </a:moveTo>
                  <a:lnTo>
                    <a:pt x="108" y="144"/>
                  </a:lnTo>
                  <a:lnTo>
                    <a:pt x="30" y="0"/>
                  </a:lnTo>
                  <a:lnTo>
                    <a:pt x="0" y="162"/>
                  </a:lnTo>
                  <a:close/>
                </a:path>
              </a:pathLst>
            </a:custGeom>
            <a:solidFill>
              <a:srgbClr val="FF7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83" name="Freeform 427"/>
            <p:cNvSpPr>
              <a:spLocks/>
            </p:cNvSpPr>
            <p:nvPr/>
          </p:nvSpPr>
          <p:spPr bwMode="auto">
            <a:xfrm>
              <a:off x="6240463" y="2141538"/>
              <a:ext cx="171450" cy="257175"/>
            </a:xfrm>
            <a:custGeom>
              <a:avLst/>
              <a:gdLst>
                <a:gd name="T0" fmla="*/ 0 w 18"/>
                <a:gd name="T1" fmla="*/ 2147483647 h 27"/>
                <a:gd name="T2" fmla="*/ 2147483647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0" y="27"/>
                  </a:moveTo>
                  <a:lnTo>
                    <a:pt x="18" y="24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84" name="Freeform 428"/>
            <p:cNvSpPr>
              <a:spLocks/>
            </p:cNvSpPr>
            <p:nvPr/>
          </p:nvSpPr>
          <p:spPr bwMode="auto">
            <a:xfrm>
              <a:off x="6240463" y="2370138"/>
              <a:ext cx="171450" cy="247650"/>
            </a:xfrm>
            <a:custGeom>
              <a:avLst/>
              <a:gdLst>
                <a:gd name="T0" fmla="*/ 2147483647 w 108"/>
                <a:gd name="T1" fmla="*/ 2147483647 h 156"/>
                <a:gd name="T2" fmla="*/ 0 w 108"/>
                <a:gd name="T3" fmla="*/ 2147483647 h 156"/>
                <a:gd name="T4" fmla="*/ 2147483647 w 108"/>
                <a:gd name="T5" fmla="*/ 0 h 156"/>
                <a:gd name="T6" fmla="*/ 2147483647 w 108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56"/>
                <a:gd name="T14" fmla="*/ 108 w 108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56">
                  <a:moveTo>
                    <a:pt x="78" y="156"/>
                  </a:moveTo>
                  <a:lnTo>
                    <a:pt x="0" y="18"/>
                  </a:lnTo>
                  <a:lnTo>
                    <a:pt x="108" y="0"/>
                  </a:lnTo>
                  <a:lnTo>
                    <a:pt x="78" y="156"/>
                  </a:lnTo>
                  <a:close/>
                </a:path>
              </a:pathLst>
            </a:custGeom>
            <a:solidFill>
              <a:srgbClr val="FFC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85" name="Freeform 429"/>
            <p:cNvSpPr>
              <a:spLocks/>
            </p:cNvSpPr>
            <p:nvPr/>
          </p:nvSpPr>
          <p:spPr bwMode="auto">
            <a:xfrm>
              <a:off x="6240463" y="2370138"/>
              <a:ext cx="171450" cy="247650"/>
            </a:xfrm>
            <a:custGeom>
              <a:avLst/>
              <a:gdLst>
                <a:gd name="T0" fmla="*/ 2147483647 w 18"/>
                <a:gd name="T1" fmla="*/ 2147483647 h 26"/>
                <a:gd name="T2" fmla="*/ 0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13" y="26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86" name="Freeform 430"/>
            <p:cNvSpPr>
              <a:spLocks/>
            </p:cNvSpPr>
            <p:nvPr/>
          </p:nvSpPr>
          <p:spPr bwMode="auto">
            <a:xfrm>
              <a:off x="6223000" y="3122613"/>
              <a:ext cx="169863" cy="257175"/>
            </a:xfrm>
            <a:custGeom>
              <a:avLst/>
              <a:gdLst>
                <a:gd name="T0" fmla="*/ 0 w 107"/>
                <a:gd name="T1" fmla="*/ 2147483647 h 162"/>
                <a:gd name="T2" fmla="*/ 2147483647 w 107"/>
                <a:gd name="T3" fmla="*/ 2147483647 h 162"/>
                <a:gd name="T4" fmla="*/ 2147483647 w 107"/>
                <a:gd name="T5" fmla="*/ 0 h 162"/>
                <a:gd name="T6" fmla="*/ 0 w 107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62"/>
                <a:gd name="T14" fmla="*/ 107 w 107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62">
                  <a:moveTo>
                    <a:pt x="0" y="162"/>
                  </a:moveTo>
                  <a:lnTo>
                    <a:pt x="107" y="144"/>
                  </a:lnTo>
                  <a:lnTo>
                    <a:pt x="29" y="0"/>
                  </a:lnTo>
                  <a:lnTo>
                    <a:pt x="0" y="162"/>
                  </a:lnTo>
                  <a:close/>
                </a:path>
              </a:pathLst>
            </a:custGeom>
            <a:solidFill>
              <a:srgbClr val="60FF9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87" name="Freeform 431"/>
            <p:cNvSpPr>
              <a:spLocks/>
            </p:cNvSpPr>
            <p:nvPr/>
          </p:nvSpPr>
          <p:spPr bwMode="auto">
            <a:xfrm>
              <a:off x="6223000" y="3122613"/>
              <a:ext cx="169863" cy="257175"/>
            </a:xfrm>
            <a:custGeom>
              <a:avLst/>
              <a:gdLst>
                <a:gd name="T0" fmla="*/ 0 w 18"/>
                <a:gd name="T1" fmla="*/ 2147483647 h 27"/>
                <a:gd name="T2" fmla="*/ 2147483647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0" y="27"/>
                  </a:moveTo>
                  <a:lnTo>
                    <a:pt x="18" y="24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88" name="Freeform 432"/>
            <p:cNvSpPr>
              <a:spLocks/>
            </p:cNvSpPr>
            <p:nvPr/>
          </p:nvSpPr>
          <p:spPr bwMode="auto">
            <a:xfrm>
              <a:off x="6223000" y="3351213"/>
              <a:ext cx="169863" cy="247650"/>
            </a:xfrm>
            <a:custGeom>
              <a:avLst/>
              <a:gdLst>
                <a:gd name="T0" fmla="*/ 2147483647 w 107"/>
                <a:gd name="T1" fmla="*/ 2147483647 h 156"/>
                <a:gd name="T2" fmla="*/ 0 w 107"/>
                <a:gd name="T3" fmla="*/ 2147483647 h 156"/>
                <a:gd name="T4" fmla="*/ 2147483647 w 107"/>
                <a:gd name="T5" fmla="*/ 0 h 156"/>
                <a:gd name="T6" fmla="*/ 2147483647 w 107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56"/>
                <a:gd name="T14" fmla="*/ 107 w 107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56">
                  <a:moveTo>
                    <a:pt x="77" y="156"/>
                  </a:moveTo>
                  <a:lnTo>
                    <a:pt x="0" y="18"/>
                  </a:lnTo>
                  <a:lnTo>
                    <a:pt x="107" y="0"/>
                  </a:lnTo>
                  <a:lnTo>
                    <a:pt x="77" y="156"/>
                  </a:lnTo>
                  <a:close/>
                </a:path>
              </a:pathLst>
            </a:custGeom>
            <a:solidFill>
              <a:srgbClr val="10FFE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89" name="Freeform 433"/>
            <p:cNvSpPr>
              <a:spLocks/>
            </p:cNvSpPr>
            <p:nvPr/>
          </p:nvSpPr>
          <p:spPr bwMode="auto">
            <a:xfrm>
              <a:off x="6223000" y="3351213"/>
              <a:ext cx="169863" cy="247650"/>
            </a:xfrm>
            <a:custGeom>
              <a:avLst/>
              <a:gdLst>
                <a:gd name="T0" fmla="*/ 2147483647 w 18"/>
                <a:gd name="T1" fmla="*/ 2147483647 h 26"/>
                <a:gd name="T2" fmla="*/ 0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13" y="26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90" name="Oval 434"/>
            <p:cNvSpPr>
              <a:spLocks noChangeArrowheads="1"/>
            </p:cNvSpPr>
            <p:nvPr/>
          </p:nvSpPr>
          <p:spPr bwMode="auto">
            <a:xfrm>
              <a:off x="6326188" y="3313113"/>
              <a:ext cx="85725" cy="85725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91" name="Oval 435"/>
            <p:cNvSpPr>
              <a:spLocks noChangeArrowheads="1"/>
            </p:cNvSpPr>
            <p:nvPr/>
          </p:nvSpPr>
          <p:spPr bwMode="auto">
            <a:xfrm>
              <a:off x="6326188" y="3313113"/>
              <a:ext cx="85725" cy="85725"/>
            </a:xfrm>
            <a:prstGeom prst="ellips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92" name="Freeform 436"/>
            <p:cNvSpPr>
              <a:spLocks/>
            </p:cNvSpPr>
            <p:nvPr/>
          </p:nvSpPr>
          <p:spPr bwMode="auto">
            <a:xfrm>
              <a:off x="6194425" y="2398713"/>
              <a:ext cx="169863" cy="247650"/>
            </a:xfrm>
            <a:custGeom>
              <a:avLst/>
              <a:gdLst>
                <a:gd name="T0" fmla="*/ 0 w 107"/>
                <a:gd name="T1" fmla="*/ 2147483647 h 156"/>
                <a:gd name="T2" fmla="*/ 2147483647 w 107"/>
                <a:gd name="T3" fmla="*/ 2147483647 h 156"/>
                <a:gd name="T4" fmla="*/ 2147483647 w 107"/>
                <a:gd name="T5" fmla="*/ 0 h 156"/>
                <a:gd name="T6" fmla="*/ 0 w 107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56"/>
                <a:gd name="T14" fmla="*/ 107 w 107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56">
                  <a:moveTo>
                    <a:pt x="0" y="156"/>
                  </a:moveTo>
                  <a:lnTo>
                    <a:pt x="107" y="138"/>
                  </a:lnTo>
                  <a:lnTo>
                    <a:pt x="29" y="0"/>
                  </a:lnTo>
                  <a:lnTo>
                    <a:pt x="0" y="156"/>
                  </a:lnTo>
                  <a:close/>
                </a:path>
              </a:pathLst>
            </a:custGeom>
            <a:solidFill>
              <a:srgbClr val="FFA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93" name="Freeform 437"/>
            <p:cNvSpPr>
              <a:spLocks/>
            </p:cNvSpPr>
            <p:nvPr/>
          </p:nvSpPr>
          <p:spPr bwMode="auto">
            <a:xfrm>
              <a:off x="6194425" y="2398713"/>
              <a:ext cx="169863" cy="247650"/>
            </a:xfrm>
            <a:custGeom>
              <a:avLst/>
              <a:gdLst>
                <a:gd name="T0" fmla="*/ 0 w 18"/>
                <a:gd name="T1" fmla="*/ 2147483647 h 26"/>
                <a:gd name="T2" fmla="*/ 2147483647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0" y="26"/>
                  </a:moveTo>
                  <a:lnTo>
                    <a:pt x="18" y="23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94" name="Freeform 438"/>
            <p:cNvSpPr>
              <a:spLocks/>
            </p:cNvSpPr>
            <p:nvPr/>
          </p:nvSpPr>
          <p:spPr bwMode="auto">
            <a:xfrm>
              <a:off x="6194425" y="2617788"/>
              <a:ext cx="169863" cy="257175"/>
            </a:xfrm>
            <a:custGeom>
              <a:avLst/>
              <a:gdLst>
                <a:gd name="T0" fmla="*/ 2147483647 w 107"/>
                <a:gd name="T1" fmla="*/ 2147483647 h 162"/>
                <a:gd name="T2" fmla="*/ 0 w 107"/>
                <a:gd name="T3" fmla="*/ 2147483647 h 162"/>
                <a:gd name="T4" fmla="*/ 2147483647 w 107"/>
                <a:gd name="T5" fmla="*/ 0 h 162"/>
                <a:gd name="T6" fmla="*/ 2147483647 w 107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62"/>
                <a:gd name="T14" fmla="*/ 107 w 107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62">
                  <a:moveTo>
                    <a:pt x="77" y="162"/>
                  </a:moveTo>
                  <a:lnTo>
                    <a:pt x="0" y="18"/>
                  </a:lnTo>
                  <a:lnTo>
                    <a:pt x="107" y="0"/>
                  </a:lnTo>
                  <a:lnTo>
                    <a:pt x="77" y="162"/>
                  </a:lnTo>
                  <a:close/>
                </a:path>
              </a:pathLst>
            </a:custGeom>
            <a:solidFill>
              <a:srgbClr val="EFFF1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95" name="Freeform 439"/>
            <p:cNvSpPr>
              <a:spLocks/>
            </p:cNvSpPr>
            <p:nvPr/>
          </p:nvSpPr>
          <p:spPr bwMode="auto">
            <a:xfrm>
              <a:off x="6194425" y="2617788"/>
              <a:ext cx="169863" cy="257175"/>
            </a:xfrm>
            <a:custGeom>
              <a:avLst/>
              <a:gdLst>
                <a:gd name="T0" fmla="*/ 2147483647 w 18"/>
                <a:gd name="T1" fmla="*/ 2147483647 h 27"/>
                <a:gd name="T2" fmla="*/ 0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13" y="27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96" name="Freeform 440"/>
            <p:cNvSpPr>
              <a:spLocks/>
            </p:cNvSpPr>
            <p:nvPr/>
          </p:nvSpPr>
          <p:spPr bwMode="auto">
            <a:xfrm>
              <a:off x="6165850" y="1895475"/>
              <a:ext cx="169863" cy="246063"/>
            </a:xfrm>
            <a:custGeom>
              <a:avLst/>
              <a:gdLst>
                <a:gd name="T0" fmla="*/ 2147483647 w 107"/>
                <a:gd name="T1" fmla="*/ 2147483647 h 155"/>
                <a:gd name="T2" fmla="*/ 0 w 107"/>
                <a:gd name="T3" fmla="*/ 2147483647 h 155"/>
                <a:gd name="T4" fmla="*/ 2147483647 w 107"/>
                <a:gd name="T5" fmla="*/ 0 h 155"/>
                <a:gd name="T6" fmla="*/ 2147483647 w 107"/>
                <a:gd name="T7" fmla="*/ 2147483647 h 15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55"/>
                <a:gd name="T14" fmla="*/ 107 w 107"/>
                <a:gd name="T15" fmla="*/ 155 h 15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55">
                  <a:moveTo>
                    <a:pt x="77" y="155"/>
                  </a:moveTo>
                  <a:lnTo>
                    <a:pt x="0" y="18"/>
                  </a:lnTo>
                  <a:lnTo>
                    <a:pt x="107" y="0"/>
                  </a:lnTo>
                  <a:lnTo>
                    <a:pt x="77" y="155"/>
                  </a:lnTo>
                  <a:close/>
                </a:path>
              </a:pathLst>
            </a:custGeom>
            <a:solidFill>
              <a:srgbClr val="FF3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97" name="Freeform 441"/>
            <p:cNvSpPr>
              <a:spLocks/>
            </p:cNvSpPr>
            <p:nvPr/>
          </p:nvSpPr>
          <p:spPr bwMode="auto">
            <a:xfrm>
              <a:off x="6165850" y="1895475"/>
              <a:ext cx="169863" cy="246063"/>
            </a:xfrm>
            <a:custGeom>
              <a:avLst/>
              <a:gdLst>
                <a:gd name="T0" fmla="*/ 2147483647 w 18"/>
                <a:gd name="T1" fmla="*/ 2147483647 h 26"/>
                <a:gd name="T2" fmla="*/ 0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13" y="26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98" name="Oval 442"/>
            <p:cNvSpPr>
              <a:spLocks noChangeArrowheads="1"/>
            </p:cNvSpPr>
            <p:nvPr/>
          </p:nvSpPr>
          <p:spPr bwMode="auto">
            <a:xfrm>
              <a:off x="6288088" y="1809750"/>
              <a:ext cx="85725" cy="85725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99" name="Oval 443"/>
            <p:cNvSpPr>
              <a:spLocks noChangeArrowheads="1"/>
            </p:cNvSpPr>
            <p:nvPr/>
          </p:nvSpPr>
          <p:spPr bwMode="auto">
            <a:xfrm>
              <a:off x="6288088" y="1809750"/>
              <a:ext cx="85725" cy="85725"/>
            </a:xfrm>
            <a:prstGeom prst="ellips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00" name="Freeform 444"/>
            <p:cNvSpPr>
              <a:spLocks/>
            </p:cNvSpPr>
            <p:nvPr/>
          </p:nvSpPr>
          <p:spPr bwMode="auto">
            <a:xfrm>
              <a:off x="6146800" y="2646363"/>
              <a:ext cx="169863" cy="257175"/>
            </a:xfrm>
            <a:custGeom>
              <a:avLst/>
              <a:gdLst>
                <a:gd name="T0" fmla="*/ 0 w 107"/>
                <a:gd name="T1" fmla="*/ 2147483647 h 162"/>
                <a:gd name="T2" fmla="*/ 2147483647 w 107"/>
                <a:gd name="T3" fmla="*/ 2147483647 h 162"/>
                <a:gd name="T4" fmla="*/ 2147483647 w 107"/>
                <a:gd name="T5" fmla="*/ 0 h 162"/>
                <a:gd name="T6" fmla="*/ 0 w 107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62"/>
                <a:gd name="T14" fmla="*/ 107 w 107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62">
                  <a:moveTo>
                    <a:pt x="0" y="162"/>
                  </a:moveTo>
                  <a:lnTo>
                    <a:pt x="107" y="144"/>
                  </a:lnTo>
                  <a:lnTo>
                    <a:pt x="30" y="0"/>
                  </a:lnTo>
                  <a:lnTo>
                    <a:pt x="0" y="162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01" name="Freeform 445"/>
            <p:cNvSpPr>
              <a:spLocks/>
            </p:cNvSpPr>
            <p:nvPr/>
          </p:nvSpPr>
          <p:spPr bwMode="auto">
            <a:xfrm>
              <a:off x="6146800" y="2646363"/>
              <a:ext cx="169863" cy="257175"/>
            </a:xfrm>
            <a:custGeom>
              <a:avLst/>
              <a:gdLst>
                <a:gd name="T0" fmla="*/ 0 w 18"/>
                <a:gd name="T1" fmla="*/ 2147483647 h 27"/>
                <a:gd name="T2" fmla="*/ 2147483647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0" y="27"/>
                  </a:moveTo>
                  <a:lnTo>
                    <a:pt x="18" y="24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02" name="Freeform 446"/>
            <p:cNvSpPr>
              <a:spLocks/>
            </p:cNvSpPr>
            <p:nvPr/>
          </p:nvSpPr>
          <p:spPr bwMode="auto">
            <a:xfrm>
              <a:off x="6146800" y="2874963"/>
              <a:ext cx="169863" cy="247650"/>
            </a:xfrm>
            <a:custGeom>
              <a:avLst/>
              <a:gdLst>
                <a:gd name="T0" fmla="*/ 2147483647 w 107"/>
                <a:gd name="T1" fmla="*/ 2147483647 h 156"/>
                <a:gd name="T2" fmla="*/ 0 w 107"/>
                <a:gd name="T3" fmla="*/ 2147483647 h 156"/>
                <a:gd name="T4" fmla="*/ 2147483647 w 107"/>
                <a:gd name="T5" fmla="*/ 0 h 156"/>
                <a:gd name="T6" fmla="*/ 2147483647 w 107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56"/>
                <a:gd name="T14" fmla="*/ 107 w 107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56">
                  <a:moveTo>
                    <a:pt x="77" y="156"/>
                  </a:moveTo>
                  <a:lnTo>
                    <a:pt x="0" y="18"/>
                  </a:lnTo>
                  <a:lnTo>
                    <a:pt x="107" y="0"/>
                  </a:lnTo>
                  <a:lnTo>
                    <a:pt x="77" y="156"/>
                  </a:lnTo>
                  <a:close/>
                </a:path>
              </a:pathLst>
            </a:custGeom>
            <a:solidFill>
              <a:srgbClr val="AFFF5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03" name="Freeform 447"/>
            <p:cNvSpPr>
              <a:spLocks/>
            </p:cNvSpPr>
            <p:nvPr/>
          </p:nvSpPr>
          <p:spPr bwMode="auto">
            <a:xfrm>
              <a:off x="6146800" y="2874963"/>
              <a:ext cx="169863" cy="247650"/>
            </a:xfrm>
            <a:custGeom>
              <a:avLst/>
              <a:gdLst>
                <a:gd name="T0" fmla="*/ 2147483647 w 18"/>
                <a:gd name="T1" fmla="*/ 2147483647 h 26"/>
                <a:gd name="T2" fmla="*/ 0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13" y="26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04" name="Freeform 448"/>
            <p:cNvSpPr>
              <a:spLocks/>
            </p:cNvSpPr>
            <p:nvPr/>
          </p:nvSpPr>
          <p:spPr bwMode="auto">
            <a:xfrm>
              <a:off x="6118225" y="1924050"/>
              <a:ext cx="169863" cy="255588"/>
            </a:xfrm>
            <a:custGeom>
              <a:avLst/>
              <a:gdLst>
                <a:gd name="T0" fmla="*/ 0 w 107"/>
                <a:gd name="T1" fmla="*/ 2147483647 h 161"/>
                <a:gd name="T2" fmla="*/ 2147483647 w 107"/>
                <a:gd name="T3" fmla="*/ 2147483647 h 161"/>
                <a:gd name="T4" fmla="*/ 2147483647 w 107"/>
                <a:gd name="T5" fmla="*/ 0 h 161"/>
                <a:gd name="T6" fmla="*/ 0 w 107"/>
                <a:gd name="T7" fmla="*/ 2147483647 h 16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61"/>
                <a:gd name="T14" fmla="*/ 107 w 107"/>
                <a:gd name="T15" fmla="*/ 161 h 16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61">
                  <a:moveTo>
                    <a:pt x="0" y="161"/>
                  </a:moveTo>
                  <a:lnTo>
                    <a:pt x="107" y="137"/>
                  </a:lnTo>
                  <a:lnTo>
                    <a:pt x="30" y="0"/>
                  </a:lnTo>
                  <a:lnTo>
                    <a:pt x="0" y="161"/>
                  </a:lnTo>
                  <a:close/>
                </a:path>
              </a:pathLst>
            </a:custGeom>
            <a:solidFill>
              <a:srgbClr val="FF1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05" name="Freeform 449"/>
            <p:cNvSpPr>
              <a:spLocks/>
            </p:cNvSpPr>
            <p:nvPr/>
          </p:nvSpPr>
          <p:spPr bwMode="auto">
            <a:xfrm>
              <a:off x="6118225" y="1924050"/>
              <a:ext cx="169863" cy="255588"/>
            </a:xfrm>
            <a:custGeom>
              <a:avLst/>
              <a:gdLst>
                <a:gd name="T0" fmla="*/ 0 w 18"/>
                <a:gd name="T1" fmla="*/ 2147483647 h 27"/>
                <a:gd name="T2" fmla="*/ 2147483647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0" y="27"/>
                  </a:moveTo>
                  <a:lnTo>
                    <a:pt x="18" y="23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06" name="Freeform 450"/>
            <p:cNvSpPr>
              <a:spLocks/>
            </p:cNvSpPr>
            <p:nvPr/>
          </p:nvSpPr>
          <p:spPr bwMode="auto">
            <a:xfrm>
              <a:off x="6118225" y="2141538"/>
              <a:ext cx="169863" cy="257175"/>
            </a:xfrm>
            <a:custGeom>
              <a:avLst/>
              <a:gdLst>
                <a:gd name="T0" fmla="*/ 2147483647 w 107"/>
                <a:gd name="T1" fmla="*/ 2147483647 h 162"/>
                <a:gd name="T2" fmla="*/ 0 w 107"/>
                <a:gd name="T3" fmla="*/ 2147483647 h 162"/>
                <a:gd name="T4" fmla="*/ 2147483647 w 107"/>
                <a:gd name="T5" fmla="*/ 0 h 162"/>
                <a:gd name="T6" fmla="*/ 2147483647 w 107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62"/>
                <a:gd name="T14" fmla="*/ 107 w 107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62">
                  <a:moveTo>
                    <a:pt x="77" y="162"/>
                  </a:moveTo>
                  <a:lnTo>
                    <a:pt x="0" y="24"/>
                  </a:lnTo>
                  <a:lnTo>
                    <a:pt x="107" y="0"/>
                  </a:lnTo>
                  <a:lnTo>
                    <a:pt x="77" y="162"/>
                  </a:lnTo>
                  <a:close/>
                </a:path>
              </a:pathLst>
            </a:custGeom>
            <a:solidFill>
              <a:srgbClr val="FF7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07" name="Freeform 451"/>
            <p:cNvSpPr>
              <a:spLocks/>
            </p:cNvSpPr>
            <p:nvPr/>
          </p:nvSpPr>
          <p:spPr bwMode="auto">
            <a:xfrm>
              <a:off x="6118225" y="2141538"/>
              <a:ext cx="169863" cy="257175"/>
            </a:xfrm>
            <a:custGeom>
              <a:avLst/>
              <a:gdLst>
                <a:gd name="T0" fmla="*/ 2147483647 w 18"/>
                <a:gd name="T1" fmla="*/ 2147483647 h 27"/>
                <a:gd name="T2" fmla="*/ 0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13" y="27"/>
                  </a:moveTo>
                  <a:lnTo>
                    <a:pt x="0" y="4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08" name="Freeform 452"/>
            <p:cNvSpPr>
              <a:spLocks/>
            </p:cNvSpPr>
            <p:nvPr/>
          </p:nvSpPr>
          <p:spPr bwMode="auto">
            <a:xfrm>
              <a:off x="6099175" y="3122613"/>
              <a:ext cx="169863" cy="257175"/>
            </a:xfrm>
            <a:custGeom>
              <a:avLst/>
              <a:gdLst>
                <a:gd name="T0" fmla="*/ 2147483647 w 107"/>
                <a:gd name="T1" fmla="*/ 2147483647 h 162"/>
                <a:gd name="T2" fmla="*/ 0 w 107"/>
                <a:gd name="T3" fmla="*/ 2147483647 h 162"/>
                <a:gd name="T4" fmla="*/ 2147483647 w 107"/>
                <a:gd name="T5" fmla="*/ 0 h 162"/>
                <a:gd name="T6" fmla="*/ 2147483647 w 107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62"/>
                <a:gd name="T14" fmla="*/ 107 w 107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62">
                  <a:moveTo>
                    <a:pt x="78" y="162"/>
                  </a:moveTo>
                  <a:lnTo>
                    <a:pt x="0" y="24"/>
                  </a:lnTo>
                  <a:lnTo>
                    <a:pt x="107" y="0"/>
                  </a:lnTo>
                  <a:lnTo>
                    <a:pt x="78" y="162"/>
                  </a:lnTo>
                  <a:close/>
                </a:path>
              </a:pathLst>
            </a:custGeom>
            <a:solidFill>
              <a:srgbClr val="60FF9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09" name="Freeform 453"/>
            <p:cNvSpPr>
              <a:spLocks/>
            </p:cNvSpPr>
            <p:nvPr/>
          </p:nvSpPr>
          <p:spPr bwMode="auto">
            <a:xfrm>
              <a:off x="6099175" y="3122613"/>
              <a:ext cx="169863" cy="257175"/>
            </a:xfrm>
            <a:custGeom>
              <a:avLst/>
              <a:gdLst>
                <a:gd name="T0" fmla="*/ 2147483647 w 18"/>
                <a:gd name="T1" fmla="*/ 2147483647 h 27"/>
                <a:gd name="T2" fmla="*/ 0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13" y="27"/>
                  </a:moveTo>
                  <a:lnTo>
                    <a:pt x="0" y="4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10" name="Freeform 454"/>
            <p:cNvSpPr>
              <a:spLocks/>
            </p:cNvSpPr>
            <p:nvPr/>
          </p:nvSpPr>
          <p:spPr bwMode="auto">
            <a:xfrm>
              <a:off x="6099175" y="2903538"/>
              <a:ext cx="169863" cy="257175"/>
            </a:xfrm>
            <a:custGeom>
              <a:avLst/>
              <a:gdLst>
                <a:gd name="T0" fmla="*/ 0 w 107"/>
                <a:gd name="T1" fmla="*/ 2147483647 h 162"/>
                <a:gd name="T2" fmla="*/ 2147483647 w 107"/>
                <a:gd name="T3" fmla="*/ 2147483647 h 162"/>
                <a:gd name="T4" fmla="*/ 2147483647 w 107"/>
                <a:gd name="T5" fmla="*/ 0 h 162"/>
                <a:gd name="T6" fmla="*/ 0 w 107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62"/>
                <a:gd name="T14" fmla="*/ 107 w 107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62">
                  <a:moveTo>
                    <a:pt x="0" y="162"/>
                  </a:moveTo>
                  <a:lnTo>
                    <a:pt x="107" y="138"/>
                  </a:lnTo>
                  <a:lnTo>
                    <a:pt x="30" y="0"/>
                  </a:lnTo>
                  <a:lnTo>
                    <a:pt x="0" y="162"/>
                  </a:lnTo>
                  <a:close/>
                </a:path>
              </a:pathLst>
            </a:custGeom>
            <a:solidFill>
              <a:srgbClr val="BFFF4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11" name="Freeform 455"/>
            <p:cNvSpPr>
              <a:spLocks/>
            </p:cNvSpPr>
            <p:nvPr/>
          </p:nvSpPr>
          <p:spPr bwMode="auto">
            <a:xfrm>
              <a:off x="6099175" y="2903538"/>
              <a:ext cx="169863" cy="257175"/>
            </a:xfrm>
            <a:custGeom>
              <a:avLst/>
              <a:gdLst>
                <a:gd name="T0" fmla="*/ 0 w 18"/>
                <a:gd name="T1" fmla="*/ 2147483647 h 27"/>
                <a:gd name="T2" fmla="*/ 2147483647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0" y="27"/>
                  </a:moveTo>
                  <a:lnTo>
                    <a:pt x="18" y="23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12" name="Oval 456"/>
            <p:cNvSpPr>
              <a:spLocks noChangeArrowheads="1"/>
            </p:cNvSpPr>
            <p:nvPr/>
          </p:nvSpPr>
          <p:spPr bwMode="auto">
            <a:xfrm>
              <a:off x="6223000" y="3141663"/>
              <a:ext cx="84138" cy="85725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13" name="Oval 457"/>
            <p:cNvSpPr>
              <a:spLocks noChangeArrowheads="1"/>
            </p:cNvSpPr>
            <p:nvPr/>
          </p:nvSpPr>
          <p:spPr bwMode="auto">
            <a:xfrm>
              <a:off x="6223000" y="3141663"/>
              <a:ext cx="84138" cy="85725"/>
            </a:xfrm>
            <a:prstGeom prst="ellips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14" name="Freeform 458"/>
            <p:cNvSpPr>
              <a:spLocks/>
            </p:cNvSpPr>
            <p:nvPr/>
          </p:nvSpPr>
          <p:spPr bwMode="auto">
            <a:xfrm>
              <a:off x="6070600" y="2179638"/>
              <a:ext cx="169863" cy="247650"/>
            </a:xfrm>
            <a:custGeom>
              <a:avLst/>
              <a:gdLst>
                <a:gd name="T0" fmla="*/ 0 w 107"/>
                <a:gd name="T1" fmla="*/ 2147483647 h 156"/>
                <a:gd name="T2" fmla="*/ 2147483647 w 107"/>
                <a:gd name="T3" fmla="*/ 2147483647 h 156"/>
                <a:gd name="T4" fmla="*/ 2147483647 w 107"/>
                <a:gd name="T5" fmla="*/ 0 h 156"/>
                <a:gd name="T6" fmla="*/ 0 w 107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56"/>
                <a:gd name="T14" fmla="*/ 107 w 107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56">
                  <a:moveTo>
                    <a:pt x="0" y="156"/>
                  </a:moveTo>
                  <a:lnTo>
                    <a:pt x="107" y="138"/>
                  </a:lnTo>
                  <a:lnTo>
                    <a:pt x="30" y="0"/>
                  </a:lnTo>
                  <a:lnTo>
                    <a:pt x="0" y="156"/>
                  </a:lnTo>
                  <a:close/>
                </a:path>
              </a:pathLst>
            </a:custGeom>
            <a:solidFill>
              <a:srgbClr val="FF6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15" name="Freeform 459"/>
            <p:cNvSpPr>
              <a:spLocks/>
            </p:cNvSpPr>
            <p:nvPr/>
          </p:nvSpPr>
          <p:spPr bwMode="auto">
            <a:xfrm>
              <a:off x="6070600" y="2179638"/>
              <a:ext cx="169863" cy="247650"/>
            </a:xfrm>
            <a:custGeom>
              <a:avLst/>
              <a:gdLst>
                <a:gd name="T0" fmla="*/ 0 w 18"/>
                <a:gd name="T1" fmla="*/ 2147483647 h 26"/>
                <a:gd name="T2" fmla="*/ 2147483647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0" y="26"/>
                  </a:moveTo>
                  <a:lnTo>
                    <a:pt x="18" y="23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16" name="Freeform 460"/>
            <p:cNvSpPr>
              <a:spLocks/>
            </p:cNvSpPr>
            <p:nvPr/>
          </p:nvSpPr>
          <p:spPr bwMode="auto">
            <a:xfrm>
              <a:off x="6070600" y="2398713"/>
              <a:ext cx="169863" cy="247650"/>
            </a:xfrm>
            <a:custGeom>
              <a:avLst/>
              <a:gdLst>
                <a:gd name="T0" fmla="*/ 2147483647 w 107"/>
                <a:gd name="T1" fmla="*/ 2147483647 h 156"/>
                <a:gd name="T2" fmla="*/ 0 w 107"/>
                <a:gd name="T3" fmla="*/ 2147483647 h 156"/>
                <a:gd name="T4" fmla="*/ 2147483647 w 107"/>
                <a:gd name="T5" fmla="*/ 0 h 156"/>
                <a:gd name="T6" fmla="*/ 2147483647 w 107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56"/>
                <a:gd name="T14" fmla="*/ 107 w 107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56">
                  <a:moveTo>
                    <a:pt x="78" y="156"/>
                  </a:moveTo>
                  <a:lnTo>
                    <a:pt x="0" y="18"/>
                  </a:lnTo>
                  <a:lnTo>
                    <a:pt x="107" y="0"/>
                  </a:lnTo>
                  <a:lnTo>
                    <a:pt x="78" y="156"/>
                  </a:lnTo>
                  <a:close/>
                </a:path>
              </a:pathLst>
            </a:custGeom>
            <a:solidFill>
              <a:srgbClr val="FFA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17" name="Freeform 461"/>
            <p:cNvSpPr>
              <a:spLocks/>
            </p:cNvSpPr>
            <p:nvPr/>
          </p:nvSpPr>
          <p:spPr bwMode="auto">
            <a:xfrm>
              <a:off x="6070600" y="2398713"/>
              <a:ext cx="169863" cy="247650"/>
            </a:xfrm>
            <a:custGeom>
              <a:avLst/>
              <a:gdLst>
                <a:gd name="T0" fmla="*/ 2147483647 w 18"/>
                <a:gd name="T1" fmla="*/ 2147483647 h 26"/>
                <a:gd name="T2" fmla="*/ 0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13" y="26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18" name="Freeform 462"/>
            <p:cNvSpPr>
              <a:spLocks/>
            </p:cNvSpPr>
            <p:nvPr/>
          </p:nvSpPr>
          <p:spPr bwMode="auto">
            <a:xfrm>
              <a:off x="6022975" y="2646363"/>
              <a:ext cx="171450" cy="257175"/>
            </a:xfrm>
            <a:custGeom>
              <a:avLst/>
              <a:gdLst>
                <a:gd name="T0" fmla="*/ 2147483647 w 108"/>
                <a:gd name="T1" fmla="*/ 2147483647 h 162"/>
                <a:gd name="T2" fmla="*/ 0 w 108"/>
                <a:gd name="T3" fmla="*/ 2147483647 h 162"/>
                <a:gd name="T4" fmla="*/ 2147483647 w 108"/>
                <a:gd name="T5" fmla="*/ 0 h 162"/>
                <a:gd name="T6" fmla="*/ 2147483647 w 108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2"/>
                <a:gd name="T14" fmla="*/ 108 w 108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2">
                  <a:moveTo>
                    <a:pt x="78" y="162"/>
                  </a:moveTo>
                  <a:lnTo>
                    <a:pt x="0" y="24"/>
                  </a:lnTo>
                  <a:lnTo>
                    <a:pt x="108" y="0"/>
                  </a:lnTo>
                  <a:lnTo>
                    <a:pt x="78" y="162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19" name="Freeform 463"/>
            <p:cNvSpPr>
              <a:spLocks/>
            </p:cNvSpPr>
            <p:nvPr/>
          </p:nvSpPr>
          <p:spPr bwMode="auto">
            <a:xfrm>
              <a:off x="6022975" y="2646363"/>
              <a:ext cx="171450" cy="257175"/>
            </a:xfrm>
            <a:custGeom>
              <a:avLst/>
              <a:gdLst>
                <a:gd name="T0" fmla="*/ 2147483647 w 18"/>
                <a:gd name="T1" fmla="*/ 2147483647 h 27"/>
                <a:gd name="T2" fmla="*/ 0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13" y="27"/>
                  </a:moveTo>
                  <a:lnTo>
                    <a:pt x="0" y="4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20" name="Freeform 464"/>
            <p:cNvSpPr>
              <a:spLocks/>
            </p:cNvSpPr>
            <p:nvPr/>
          </p:nvSpPr>
          <p:spPr bwMode="auto">
            <a:xfrm>
              <a:off x="6022975" y="2427288"/>
              <a:ext cx="171450" cy="257175"/>
            </a:xfrm>
            <a:custGeom>
              <a:avLst/>
              <a:gdLst>
                <a:gd name="T0" fmla="*/ 0 w 108"/>
                <a:gd name="T1" fmla="*/ 2147483647 h 162"/>
                <a:gd name="T2" fmla="*/ 2147483647 w 108"/>
                <a:gd name="T3" fmla="*/ 2147483647 h 162"/>
                <a:gd name="T4" fmla="*/ 2147483647 w 108"/>
                <a:gd name="T5" fmla="*/ 0 h 162"/>
                <a:gd name="T6" fmla="*/ 0 w 108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2"/>
                <a:gd name="T14" fmla="*/ 108 w 108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2">
                  <a:moveTo>
                    <a:pt x="0" y="162"/>
                  </a:moveTo>
                  <a:lnTo>
                    <a:pt x="108" y="138"/>
                  </a:lnTo>
                  <a:lnTo>
                    <a:pt x="30" y="0"/>
                  </a:lnTo>
                  <a:lnTo>
                    <a:pt x="0" y="162"/>
                  </a:lnTo>
                  <a:close/>
                </a:path>
              </a:pathLst>
            </a:custGeom>
            <a:solidFill>
              <a:srgbClr val="FF9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21" name="Freeform 465"/>
            <p:cNvSpPr>
              <a:spLocks/>
            </p:cNvSpPr>
            <p:nvPr/>
          </p:nvSpPr>
          <p:spPr bwMode="auto">
            <a:xfrm>
              <a:off x="6022975" y="2427288"/>
              <a:ext cx="171450" cy="257175"/>
            </a:xfrm>
            <a:custGeom>
              <a:avLst/>
              <a:gdLst>
                <a:gd name="T0" fmla="*/ 0 w 18"/>
                <a:gd name="T1" fmla="*/ 2147483647 h 27"/>
                <a:gd name="T2" fmla="*/ 2147483647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0" y="27"/>
                  </a:moveTo>
                  <a:lnTo>
                    <a:pt x="18" y="23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22" name="Oval 466"/>
            <p:cNvSpPr>
              <a:spLocks noChangeArrowheads="1"/>
            </p:cNvSpPr>
            <p:nvPr/>
          </p:nvSpPr>
          <p:spPr bwMode="auto">
            <a:xfrm>
              <a:off x="6127750" y="2055813"/>
              <a:ext cx="85725" cy="85725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23" name="Oval 467"/>
            <p:cNvSpPr>
              <a:spLocks noChangeArrowheads="1"/>
            </p:cNvSpPr>
            <p:nvPr/>
          </p:nvSpPr>
          <p:spPr bwMode="auto">
            <a:xfrm>
              <a:off x="6127750" y="2055813"/>
              <a:ext cx="85725" cy="85725"/>
            </a:xfrm>
            <a:prstGeom prst="ellips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24" name="Oval 468"/>
            <p:cNvSpPr>
              <a:spLocks noChangeArrowheads="1"/>
            </p:cNvSpPr>
            <p:nvPr/>
          </p:nvSpPr>
          <p:spPr bwMode="auto">
            <a:xfrm>
              <a:off x="6099175" y="1970088"/>
              <a:ext cx="85725" cy="85725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25" name="Oval 469"/>
            <p:cNvSpPr>
              <a:spLocks noChangeArrowheads="1"/>
            </p:cNvSpPr>
            <p:nvPr/>
          </p:nvSpPr>
          <p:spPr bwMode="auto">
            <a:xfrm>
              <a:off x="6099175" y="1970088"/>
              <a:ext cx="85725" cy="85725"/>
            </a:xfrm>
            <a:prstGeom prst="ellips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26" name="Freeform 470"/>
            <p:cNvSpPr>
              <a:spLocks/>
            </p:cNvSpPr>
            <p:nvPr/>
          </p:nvSpPr>
          <p:spPr bwMode="auto">
            <a:xfrm>
              <a:off x="5994400" y="1924050"/>
              <a:ext cx="171450" cy="255588"/>
            </a:xfrm>
            <a:custGeom>
              <a:avLst/>
              <a:gdLst>
                <a:gd name="T0" fmla="*/ 2147483647 w 108"/>
                <a:gd name="T1" fmla="*/ 2147483647 h 161"/>
                <a:gd name="T2" fmla="*/ 0 w 108"/>
                <a:gd name="T3" fmla="*/ 2147483647 h 161"/>
                <a:gd name="T4" fmla="*/ 2147483647 w 108"/>
                <a:gd name="T5" fmla="*/ 0 h 161"/>
                <a:gd name="T6" fmla="*/ 2147483647 w 108"/>
                <a:gd name="T7" fmla="*/ 2147483647 h 16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1"/>
                <a:gd name="T14" fmla="*/ 108 w 108"/>
                <a:gd name="T15" fmla="*/ 161 h 16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1">
                  <a:moveTo>
                    <a:pt x="78" y="161"/>
                  </a:moveTo>
                  <a:lnTo>
                    <a:pt x="0" y="17"/>
                  </a:lnTo>
                  <a:lnTo>
                    <a:pt x="108" y="0"/>
                  </a:lnTo>
                  <a:lnTo>
                    <a:pt x="78" y="161"/>
                  </a:lnTo>
                  <a:close/>
                </a:path>
              </a:pathLst>
            </a:custGeom>
            <a:solidFill>
              <a:srgbClr val="FF1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27" name="Freeform 471"/>
            <p:cNvSpPr>
              <a:spLocks/>
            </p:cNvSpPr>
            <p:nvPr/>
          </p:nvSpPr>
          <p:spPr bwMode="auto">
            <a:xfrm>
              <a:off x="5994400" y="1924050"/>
              <a:ext cx="171450" cy="255588"/>
            </a:xfrm>
            <a:custGeom>
              <a:avLst/>
              <a:gdLst>
                <a:gd name="T0" fmla="*/ 2147483647 w 18"/>
                <a:gd name="T1" fmla="*/ 2147483647 h 27"/>
                <a:gd name="T2" fmla="*/ 0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13" y="27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28" name="Oval 472"/>
            <p:cNvSpPr>
              <a:spLocks noChangeArrowheads="1"/>
            </p:cNvSpPr>
            <p:nvPr/>
          </p:nvSpPr>
          <p:spPr bwMode="auto">
            <a:xfrm>
              <a:off x="6070600" y="2874963"/>
              <a:ext cx="85725" cy="85725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29" name="Oval 473"/>
            <p:cNvSpPr>
              <a:spLocks noChangeArrowheads="1"/>
            </p:cNvSpPr>
            <p:nvPr/>
          </p:nvSpPr>
          <p:spPr bwMode="auto">
            <a:xfrm>
              <a:off x="6070600" y="2874963"/>
              <a:ext cx="85725" cy="85725"/>
            </a:xfrm>
            <a:prstGeom prst="ellips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30" name="Freeform 474"/>
            <p:cNvSpPr>
              <a:spLocks/>
            </p:cNvSpPr>
            <p:nvPr/>
          </p:nvSpPr>
          <p:spPr bwMode="auto">
            <a:xfrm>
              <a:off x="5965825" y="2684463"/>
              <a:ext cx="180975" cy="247650"/>
            </a:xfrm>
            <a:custGeom>
              <a:avLst/>
              <a:gdLst>
                <a:gd name="T0" fmla="*/ 0 w 114"/>
                <a:gd name="T1" fmla="*/ 2147483647 h 156"/>
                <a:gd name="T2" fmla="*/ 2147483647 w 114"/>
                <a:gd name="T3" fmla="*/ 2147483647 h 156"/>
                <a:gd name="T4" fmla="*/ 2147483647 w 114"/>
                <a:gd name="T5" fmla="*/ 0 h 156"/>
                <a:gd name="T6" fmla="*/ 0 w 114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4"/>
                <a:gd name="T13" fmla="*/ 0 h 156"/>
                <a:gd name="T14" fmla="*/ 114 w 114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4" h="156">
                  <a:moveTo>
                    <a:pt x="0" y="156"/>
                  </a:moveTo>
                  <a:lnTo>
                    <a:pt x="114" y="138"/>
                  </a:lnTo>
                  <a:lnTo>
                    <a:pt x="36" y="0"/>
                  </a:lnTo>
                  <a:lnTo>
                    <a:pt x="0" y="156"/>
                  </a:lnTo>
                  <a:close/>
                </a:path>
              </a:pathLst>
            </a:custGeom>
            <a:solidFill>
              <a:srgbClr val="FFD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31" name="Freeform 475"/>
            <p:cNvSpPr>
              <a:spLocks/>
            </p:cNvSpPr>
            <p:nvPr/>
          </p:nvSpPr>
          <p:spPr bwMode="auto">
            <a:xfrm>
              <a:off x="5965825" y="2684463"/>
              <a:ext cx="180975" cy="247650"/>
            </a:xfrm>
            <a:custGeom>
              <a:avLst/>
              <a:gdLst>
                <a:gd name="T0" fmla="*/ 0 w 19"/>
                <a:gd name="T1" fmla="*/ 2147483647 h 26"/>
                <a:gd name="T2" fmla="*/ 2147483647 w 19"/>
                <a:gd name="T3" fmla="*/ 2147483647 h 26"/>
                <a:gd name="T4" fmla="*/ 2147483647 w 19"/>
                <a:gd name="T5" fmla="*/ 0 h 26"/>
                <a:gd name="T6" fmla="*/ 0 60000 65536"/>
                <a:gd name="T7" fmla="*/ 0 60000 65536"/>
                <a:gd name="T8" fmla="*/ 0 60000 65536"/>
                <a:gd name="T9" fmla="*/ 0 w 19"/>
                <a:gd name="T10" fmla="*/ 0 h 26"/>
                <a:gd name="T11" fmla="*/ 19 w 19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" h="26">
                  <a:moveTo>
                    <a:pt x="0" y="26"/>
                  </a:moveTo>
                  <a:lnTo>
                    <a:pt x="19" y="23"/>
                  </a:lnTo>
                  <a:lnTo>
                    <a:pt x="6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32" name="Freeform 476"/>
            <p:cNvSpPr>
              <a:spLocks/>
            </p:cNvSpPr>
            <p:nvPr/>
          </p:nvSpPr>
          <p:spPr bwMode="auto">
            <a:xfrm>
              <a:off x="5842000" y="2684463"/>
              <a:ext cx="180975" cy="247650"/>
            </a:xfrm>
            <a:custGeom>
              <a:avLst/>
              <a:gdLst>
                <a:gd name="T0" fmla="*/ 2147483647 w 114"/>
                <a:gd name="T1" fmla="*/ 2147483647 h 156"/>
                <a:gd name="T2" fmla="*/ 0 w 114"/>
                <a:gd name="T3" fmla="*/ 2147483647 h 156"/>
                <a:gd name="T4" fmla="*/ 2147483647 w 114"/>
                <a:gd name="T5" fmla="*/ 0 h 156"/>
                <a:gd name="T6" fmla="*/ 2147483647 w 114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4"/>
                <a:gd name="T13" fmla="*/ 0 h 156"/>
                <a:gd name="T14" fmla="*/ 114 w 114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4" h="156">
                  <a:moveTo>
                    <a:pt x="78" y="156"/>
                  </a:moveTo>
                  <a:lnTo>
                    <a:pt x="0" y="18"/>
                  </a:lnTo>
                  <a:lnTo>
                    <a:pt x="114" y="0"/>
                  </a:lnTo>
                  <a:lnTo>
                    <a:pt x="78" y="156"/>
                  </a:lnTo>
                  <a:close/>
                </a:path>
              </a:pathLst>
            </a:custGeom>
            <a:solidFill>
              <a:srgbClr val="FFD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33" name="Freeform 477"/>
            <p:cNvSpPr>
              <a:spLocks/>
            </p:cNvSpPr>
            <p:nvPr/>
          </p:nvSpPr>
          <p:spPr bwMode="auto">
            <a:xfrm>
              <a:off x="5842000" y="2684463"/>
              <a:ext cx="180975" cy="247650"/>
            </a:xfrm>
            <a:custGeom>
              <a:avLst/>
              <a:gdLst>
                <a:gd name="T0" fmla="*/ 2147483647 w 19"/>
                <a:gd name="T1" fmla="*/ 2147483647 h 26"/>
                <a:gd name="T2" fmla="*/ 0 w 19"/>
                <a:gd name="T3" fmla="*/ 2147483647 h 26"/>
                <a:gd name="T4" fmla="*/ 2147483647 w 19"/>
                <a:gd name="T5" fmla="*/ 0 h 26"/>
                <a:gd name="T6" fmla="*/ 0 60000 65536"/>
                <a:gd name="T7" fmla="*/ 0 60000 65536"/>
                <a:gd name="T8" fmla="*/ 0 60000 65536"/>
                <a:gd name="T9" fmla="*/ 0 w 19"/>
                <a:gd name="T10" fmla="*/ 0 h 26"/>
                <a:gd name="T11" fmla="*/ 19 w 19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" h="26">
                  <a:moveTo>
                    <a:pt x="13" y="26"/>
                  </a:moveTo>
                  <a:lnTo>
                    <a:pt x="0" y="3"/>
                  </a:lnTo>
                  <a:lnTo>
                    <a:pt x="19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34" name="Freeform 478"/>
            <p:cNvSpPr>
              <a:spLocks/>
            </p:cNvSpPr>
            <p:nvPr/>
          </p:nvSpPr>
          <p:spPr bwMode="auto">
            <a:xfrm>
              <a:off x="5965825" y="2903538"/>
              <a:ext cx="180975" cy="257175"/>
            </a:xfrm>
            <a:custGeom>
              <a:avLst/>
              <a:gdLst>
                <a:gd name="T0" fmla="*/ 2147483647 w 114"/>
                <a:gd name="T1" fmla="*/ 2147483647 h 162"/>
                <a:gd name="T2" fmla="*/ 0 w 114"/>
                <a:gd name="T3" fmla="*/ 2147483647 h 162"/>
                <a:gd name="T4" fmla="*/ 2147483647 w 114"/>
                <a:gd name="T5" fmla="*/ 0 h 162"/>
                <a:gd name="T6" fmla="*/ 2147483647 w 114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4"/>
                <a:gd name="T13" fmla="*/ 0 h 162"/>
                <a:gd name="T14" fmla="*/ 114 w 114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4" h="162">
                  <a:moveTo>
                    <a:pt x="84" y="162"/>
                  </a:moveTo>
                  <a:lnTo>
                    <a:pt x="0" y="18"/>
                  </a:lnTo>
                  <a:lnTo>
                    <a:pt x="114" y="0"/>
                  </a:lnTo>
                  <a:lnTo>
                    <a:pt x="84" y="162"/>
                  </a:lnTo>
                  <a:close/>
                </a:path>
              </a:pathLst>
            </a:custGeom>
            <a:solidFill>
              <a:srgbClr val="BFFF4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35" name="Freeform 479"/>
            <p:cNvSpPr>
              <a:spLocks/>
            </p:cNvSpPr>
            <p:nvPr/>
          </p:nvSpPr>
          <p:spPr bwMode="auto">
            <a:xfrm>
              <a:off x="5965825" y="2903538"/>
              <a:ext cx="180975" cy="257175"/>
            </a:xfrm>
            <a:custGeom>
              <a:avLst/>
              <a:gdLst>
                <a:gd name="T0" fmla="*/ 2147483647 w 19"/>
                <a:gd name="T1" fmla="*/ 2147483647 h 27"/>
                <a:gd name="T2" fmla="*/ 0 w 19"/>
                <a:gd name="T3" fmla="*/ 2147483647 h 27"/>
                <a:gd name="T4" fmla="*/ 2147483647 w 19"/>
                <a:gd name="T5" fmla="*/ 0 h 27"/>
                <a:gd name="T6" fmla="*/ 0 60000 65536"/>
                <a:gd name="T7" fmla="*/ 0 60000 65536"/>
                <a:gd name="T8" fmla="*/ 0 60000 65536"/>
                <a:gd name="T9" fmla="*/ 0 w 19"/>
                <a:gd name="T10" fmla="*/ 0 h 27"/>
                <a:gd name="T11" fmla="*/ 19 w 19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" h="27">
                  <a:moveTo>
                    <a:pt x="14" y="27"/>
                  </a:moveTo>
                  <a:lnTo>
                    <a:pt x="0" y="3"/>
                  </a:lnTo>
                  <a:lnTo>
                    <a:pt x="19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36" name="Oval 480"/>
            <p:cNvSpPr>
              <a:spLocks noChangeArrowheads="1"/>
            </p:cNvSpPr>
            <p:nvPr/>
          </p:nvSpPr>
          <p:spPr bwMode="auto">
            <a:xfrm>
              <a:off x="6089650" y="2065338"/>
              <a:ext cx="85725" cy="85725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37" name="Oval 481"/>
            <p:cNvSpPr>
              <a:spLocks noChangeArrowheads="1"/>
            </p:cNvSpPr>
            <p:nvPr/>
          </p:nvSpPr>
          <p:spPr bwMode="auto">
            <a:xfrm>
              <a:off x="6089650" y="2065338"/>
              <a:ext cx="85725" cy="85725"/>
            </a:xfrm>
            <a:prstGeom prst="ellips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38" name="Freeform 482"/>
            <p:cNvSpPr>
              <a:spLocks/>
            </p:cNvSpPr>
            <p:nvPr/>
          </p:nvSpPr>
          <p:spPr bwMode="auto">
            <a:xfrm>
              <a:off x="5946775" y="1951038"/>
              <a:ext cx="171450" cy="257175"/>
            </a:xfrm>
            <a:custGeom>
              <a:avLst/>
              <a:gdLst>
                <a:gd name="T0" fmla="*/ 0 w 108"/>
                <a:gd name="T1" fmla="*/ 2147483647 h 162"/>
                <a:gd name="T2" fmla="*/ 2147483647 w 108"/>
                <a:gd name="T3" fmla="*/ 2147483647 h 162"/>
                <a:gd name="T4" fmla="*/ 2147483647 w 108"/>
                <a:gd name="T5" fmla="*/ 0 h 162"/>
                <a:gd name="T6" fmla="*/ 0 w 108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2"/>
                <a:gd name="T14" fmla="*/ 108 w 108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2">
                  <a:moveTo>
                    <a:pt x="0" y="162"/>
                  </a:moveTo>
                  <a:lnTo>
                    <a:pt x="108" y="144"/>
                  </a:lnTo>
                  <a:lnTo>
                    <a:pt x="30" y="0"/>
                  </a:lnTo>
                  <a:lnTo>
                    <a:pt x="0" y="162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39" name="Freeform 483"/>
            <p:cNvSpPr>
              <a:spLocks/>
            </p:cNvSpPr>
            <p:nvPr/>
          </p:nvSpPr>
          <p:spPr bwMode="auto">
            <a:xfrm>
              <a:off x="5946775" y="1951038"/>
              <a:ext cx="171450" cy="257175"/>
            </a:xfrm>
            <a:custGeom>
              <a:avLst/>
              <a:gdLst>
                <a:gd name="T0" fmla="*/ 0 w 18"/>
                <a:gd name="T1" fmla="*/ 2147483647 h 27"/>
                <a:gd name="T2" fmla="*/ 2147483647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0" y="27"/>
                  </a:moveTo>
                  <a:lnTo>
                    <a:pt x="18" y="24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40" name="Freeform 484"/>
            <p:cNvSpPr>
              <a:spLocks/>
            </p:cNvSpPr>
            <p:nvPr/>
          </p:nvSpPr>
          <p:spPr bwMode="auto">
            <a:xfrm>
              <a:off x="5946775" y="2179638"/>
              <a:ext cx="171450" cy="247650"/>
            </a:xfrm>
            <a:custGeom>
              <a:avLst/>
              <a:gdLst>
                <a:gd name="T0" fmla="*/ 2147483647 w 108"/>
                <a:gd name="T1" fmla="*/ 2147483647 h 156"/>
                <a:gd name="T2" fmla="*/ 0 w 108"/>
                <a:gd name="T3" fmla="*/ 2147483647 h 156"/>
                <a:gd name="T4" fmla="*/ 2147483647 w 108"/>
                <a:gd name="T5" fmla="*/ 0 h 156"/>
                <a:gd name="T6" fmla="*/ 2147483647 w 108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56"/>
                <a:gd name="T14" fmla="*/ 108 w 108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56">
                  <a:moveTo>
                    <a:pt x="78" y="156"/>
                  </a:moveTo>
                  <a:lnTo>
                    <a:pt x="0" y="18"/>
                  </a:lnTo>
                  <a:lnTo>
                    <a:pt x="108" y="0"/>
                  </a:lnTo>
                  <a:lnTo>
                    <a:pt x="78" y="156"/>
                  </a:lnTo>
                  <a:close/>
                </a:path>
              </a:pathLst>
            </a:custGeom>
            <a:solidFill>
              <a:srgbClr val="FF6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41" name="Freeform 485"/>
            <p:cNvSpPr>
              <a:spLocks/>
            </p:cNvSpPr>
            <p:nvPr/>
          </p:nvSpPr>
          <p:spPr bwMode="auto">
            <a:xfrm>
              <a:off x="5946775" y="2179638"/>
              <a:ext cx="171450" cy="247650"/>
            </a:xfrm>
            <a:custGeom>
              <a:avLst/>
              <a:gdLst>
                <a:gd name="T0" fmla="*/ 2147483647 w 18"/>
                <a:gd name="T1" fmla="*/ 2147483647 h 26"/>
                <a:gd name="T2" fmla="*/ 0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13" y="26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42" name="Freeform 486"/>
            <p:cNvSpPr>
              <a:spLocks/>
            </p:cNvSpPr>
            <p:nvPr/>
          </p:nvSpPr>
          <p:spPr bwMode="auto">
            <a:xfrm>
              <a:off x="5899150" y="2208213"/>
              <a:ext cx="171450" cy="247650"/>
            </a:xfrm>
            <a:custGeom>
              <a:avLst/>
              <a:gdLst>
                <a:gd name="T0" fmla="*/ 0 w 108"/>
                <a:gd name="T1" fmla="*/ 2147483647 h 156"/>
                <a:gd name="T2" fmla="*/ 2147483647 w 108"/>
                <a:gd name="T3" fmla="*/ 2147483647 h 156"/>
                <a:gd name="T4" fmla="*/ 2147483647 w 108"/>
                <a:gd name="T5" fmla="*/ 0 h 156"/>
                <a:gd name="T6" fmla="*/ 0 w 108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56"/>
                <a:gd name="T14" fmla="*/ 108 w 108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56">
                  <a:moveTo>
                    <a:pt x="0" y="156"/>
                  </a:moveTo>
                  <a:lnTo>
                    <a:pt x="108" y="138"/>
                  </a:lnTo>
                  <a:lnTo>
                    <a:pt x="30" y="0"/>
                  </a:lnTo>
                  <a:lnTo>
                    <a:pt x="0" y="156"/>
                  </a:lnTo>
                  <a:close/>
                </a:path>
              </a:pathLst>
            </a:custGeom>
            <a:solidFill>
              <a:srgbClr val="FF4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43" name="Freeform 487"/>
            <p:cNvSpPr>
              <a:spLocks/>
            </p:cNvSpPr>
            <p:nvPr/>
          </p:nvSpPr>
          <p:spPr bwMode="auto">
            <a:xfrm>
              <a:off x="5899150" y="2208213"/>
              <a:ext cx="171450" cy="247650"/>
            </a:xfrm>
            <a:custGeom>
              <a:avLst/>
              <a:gdLst>
                <a:gd name="T0" fmla="*/ 0 w 18"/>
                <a:gd name="T1" fmla="*/ 2147483647 h 26"/>
                <a:gd name="T2" fmla="*/ 2147483647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0" y="26"/>
                  </a:moveTo>
                  <a:lnTo>
                    <a:pt x="18" y="23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44" name="Freeform 488"/>
            <p:cNvSpPr>
              <a:spLocks/>
            </p:cNvSpPr>
            <p:nvPr/>
          </p:nvSpPr>
          <p:spPr bwMode="auto">
            <a:xfrm>
              <a:off x="5899150" y="2427288"/>
              <a:ext cx="171450" cy="257175"/>
            </a:xfrm>
            <a:custGeom>
              <a:avLst/>
              <a:gdLst>
                <a:gd name="T0" fmla="*/ 2147483647 w 108"/>
                <a:gd name="T1" fmla="*/ 2147483647 h 162"/>
                <a:gd name="T2" fmla="*/ 0 w 108"/>
                <a:gd name="T3" fmla="*/ 2147483647 h 162"/>
                <a:gd name="T4" fmla="*/ 2147483647 w 108"/>
                <a:gd name="T5" fmla="*/ 0 h 162"/>
                <a:gd name="T6" fmla="*/ 2147483647 w 108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2"/>
                <a:gd name="T14" fmla="*/ 108 w 108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2">
                  <a:moveTo>
                    <a:pt x="78" y="162"/>
                  </a:moveTo>
                  <a:lnTo>
                    <a:pt x="0" y="18"/>
                  </a:lnTo>
                  <a:lnTo>
                    <a:pt x="108" y="0"/>
                  </a:lnTo>
                  <a:lnTo>
                    <a:pt x="78" y="162"/>
                  </a:lnTo>
                  <a:close/>
                </a:path>
              </a:pathLst>
            </a:custGeom>
            <a:solidFill>
              <a:srgbClr val="FF9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45" name="Freeform 489"/>
            <p:cNvSpPr>
              <a:spLocks/>
            </p:cNvSpPr>
            <p:nvPr/>
          </p:nvSpPr>
          <p:spPr bwMode="auto">
            <a:xfrm>
              <a:off x="5899150" y="2427288"/>
              <a:ext cx="171450" cy="257175"/>
            </a:xfrm>
            <a:custGeom>
              <a:avLst/>
              <a:gdLst>
                <a:gd name="T0" fmla="*/ 2147483647 w 18"/>
                <a:gd name="T1" fmla="*/ 2147483647 h 27"/>
                <a:gd name="T2" fmla="*/ 0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13" y="27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46" name="Freeform 490"/>
            <p:cNvSpPr>
              <a:spLocks/>
            </p:cNvSpPr>
            <p:nvPr/>
          </p:nvSpPr>
          <p:spPr bwMode="auto">
            <a:xfrm>
              <a:off x="5842000" y="2455863"/>
              <a:ext cx="180975" cy="257175"/>
            </a:xfrm>
            <a:custGeom>
              <a:avLst/>
              <a:gdLst>
                <a:gd name="T0" fmla="*/ 0 w 114"/>
                <a:gd name="T1" fmla="*/ 2147483647 h 162"/>
                <a:gd name="T2" fmla="*/ 2147483647 w 114"/>
                <a:gd name="T3" fmla="*/ 2147483647 h 162"/>
                <a:gd name="T4" fmla="*/ 2147483647 w 114"/>
                <a:gd name="T5" fmla="*/ 0 h 162"/>
                <a:gd name="T6" fmla="*/ 0 w 114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4"/>
                <a:gd name="T13" fmla="*/ 0 h 162"/>
                <a:gd name="T14" fmla="*/ 114 w 114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4" h="162">
                  <a:moveTo>
                    <a:pt x="0" y="162"/>
                  </a:moveTo>
                  <a:lnTo>
                    <a:pt x="114" y="144"/>
                  </a:lnTo>
                  <a:lnTo>
                    <a:pt x="36" y="0"/>
                  </a:lnTo>
                  <a:lnTo>
                    <a:pt x="0" y="162"/>
                  </a:lnTo>
                  <a:close/>
                </a:path>
              </a:pathLst>
            </a:custGeom>
            <a:solidFill>
              <a:srgbClr val="FF8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47" name="Freeform 491"/>
            <p:cNvSpPr>
              <a:spLocks/>
            </p:cNvSpPr>
            <p:nvPr/>
          </p:nvSpPr>
          <p:spPr bwMode="auto">
            <a:xfrm>
              <a:off x="5842000" y="2455863"/>
              <a:ext cx="180975" cy="257175"/>
            </a:xfrm>
            <a:custGeom>
              <a:avLst/>
              <a:gdLst>
                <a:gd name="T0" fmla="*/ 0 w 19"/>
                <a:gd name="T1" fmla="*/ 2147483647 h 27"/>
                <a:gd name="T2" fmla="*/ 2147483647 w 19"/>
                <a:gd name="T3" fmla="*/ 2147483647 h 27"/>
                <a:gd name="T4" fmla="*/ 2147483647 w 19"/>
                <a:gd name="T5" fmla="*/ 0 h 27"/>
                <a:gd name="T6" fmla="*/ 0 60000 65536"/>
                <a:gd name="T7" fmla="*/ 0 60000 65536"/>
                <a:gd name="T8" fmla="*/ 0 60000 65536"/>
                <a:gd name="T9" fmla="*/ 0 w 19"/>
                <a:gd name="T10" fmla="*/ 0 h 27"/>
                <a:gd name="T11" fmla="*/ 19 w 19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" h="27">
                  <a:moveTo>
                    <a:pt x="0" y="27"/>
                  </a:moveTo>
                  <a:lnTo>
                    <a:pt x="19" y="24"/>
                  </a:lnTo>
                  <a:lnTo>
                    <a:pt x="6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48" name="Oval 492"/>
            <p:cNvSpPr>
              <a:spLocks noChangeArrowheads="1"/>
            </p:cNvSpPr>
            <p:nvPr/>
          </p:nvSpPr>
          <p:spPr bwMode="auto">
            <a:xfrm>
              <a:off x="5956300" y="2951163"/>
              <a:ext cx="85725" cy="85725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49" name="Oval 493"/>
            <p:cNvSpPr>
              <a:spLocks noChangeArrowheads="1"/>
            </p:cNvSpPr>
            <p:nvPr/>
          </p:nvSpPr>
          <p:spPr bwMode="auto">
            <a:xfrm>
              <a:off x="5956300" y="2951163"/>
              <a:ext cx="85725" cy="85725"/>
            </a:xfrm>
            <a:prstGeom prst="ellips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50" name="Freeform 494"/>
            <p:cNvSpPr>
              <a:spLocks/>
            </p:cNvSpPr>
            <p:nvPr/>
          </p:nvSpPr>
          <p:spPr bwMode="auto">
            <a:xfrm>
              <a:off x="5822950" y="1951038"/>
              <a:ext cx="171450" cy="257175"/>
            </a:xfrm>
            <a:custGeom>
              <a:avLst/>
              <a:gdLst>
                <a:gd name="T0" fmla="*/ 2147483647 w 108"/>
                <a:gd name="T1" fmla="*/ 2147483647 h 162"/>
                <a:gd name="T2" fmla="*/ 0 w 108"/>
                <a:gd name="T3" fmla="*/ 2147483647 h 162"/>
                <a:gd name="T4" fmla="*/ 2147483647 w 108"/>
                <a:gd name="T5" fmla="*/ 0 h 162"/>
                <a:gd name="T6" fmla="*/ 2147483647 w 108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2"/>
                <a:gd name="T14" fmla="*/ 108 w 108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2">
                  <a:moveTo>
                    <a:pt x="78" y="162"/>
                  </a:moveTo>
                  <a:lnTo>
                    <a:pt x="0" y="24"/>
                  </a:lnTo>
                  <a:lnTo>
                    <a:pt x="108" y="0"/>
                  </a:lnTo>
                  <a:lnTo>
                    <a:pt x="78" y="162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51" name="Freeform 495"/>
            <p:cNvSpPr>
              <a:spLocks/>
            </p:cNvSpPr>
            <p:nvPr/>
          </p:nvSpPr>
          <p:spPr bwMode="auto">
            <a:xfrm>
              <a:off x="5822950" y="1951038"/>
              <a:ext cx="171450" cy="257175"/>
            </a:xfrm>
            <a:custGeom>
              <a:avLst/>
              <a:gdLst>
                <a:gd name="T0" fmla="*/ 2147483647 w 18"/>
                <a:gd name="T1" fmla="*/ 2147483647 h 27"/>
                <a:gd name="T2" fmla="*/ 0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13" y="27"/>
                  </a:moveTo>
                  <a:lnTo>
                    <a:pt x="0" y="4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52" name="Oval 496"/>
            <p:cNvSpPr>
              <a:spLocks noChangeArrowheads="1"/>
            </p:cNvSpPr>
            <p:nvPr/>
          </p:nvSpPr>
          <p:spPr bwMode="auto">
            <a:xfrm>
              <a:off x="5937250" y="1685925"/>
              <a:ext cx="85725" cy="85725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53" name="Oval 497"/>
            <p:cNvSpPr>
              <a:spLocks noChangeArrowheads="1"/>
            </p:cNvSpPr>
            <p:nvPr/>
          </p:nvSpPr>
          <p:spPr bwMode="auto">
            <a:xfrm>
              <a:off x="5937250" y="1685925"/>
              <a:ext cx="85725" cy="85725"/>
            </a:xfrm>
            <a:prstGeom prst="ellips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54" name="Oval 498"/>
            <p:cNvSpPr>
              <a:spLocks noChangeArrowheads="1"/>
            </p:cNvSpPr>
            <p:nvPr/>
          </p:nvSpPr>
          <p:spPr bwMode="auto">
            <a:xfrm>
              <a:off x="5937250" y="2055813"/>
              <a:ext cx="85725" cy="85725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55" name="Oval 499"/>
            <p:cNvSpPr>
              <a:spLocks noChangeArrowheads="1"/>
            </p:cNvSpPr>
            <p:nvPr/>
          </p:nvSpPr>
          <p:spPr bwMode="auto">
            <a:xfrm>
              <a:off x="5937250" y="2055813"/>
              <a:ext cx="85725" cy="85725"/>
            </a:xfrm>
            <a:prstGeom prst="ellips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56" name="Oval 500"/>
            <p:cNvSpPr>
              <a:spLocks noChangeArrowheads="1"/>
            </p:cNvSpPr>
            <p:nvPr/>
          </p:nvSpPr>
          <p:spPr bwMode="auto">
            <a:xfrm>
              <a:off x="5908675" y="2398713"/>
              <a:ext cx="85725" cy="85725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57" name="Oval 501"/>
            <p:cNvSpPr>
              <a:spLocks noChangeArrowheads="1"/>
            </p:cNvSpPr>
            <p:nvPr/>
          </p:nvSpPr>
          <p:spPr bwMode="auto">
            <a:xfrm>
              <a:off x="5908675" y="2398713"/>
              <a:ext cx="85725" cy="85725"/>
            </a:xfrm>
            <a:prstGeom prst="ellips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58" name="Freeform 502"/>
            <p:cNvSpPr>
              <a:spLocks/>
            </p:cNvSpPr>
            <p:nvPr/>
          </p:nvSpPr>
          <p:spPr bwMode="auto">
            <a:xfrm>
              <a:off x="5765800" y="1989138"/>
              <a:ext cx="180975" cy="247650"/>
            </a:xfrm>
            <a:custGeom>
              <a:avLst/>
              <a:gdLst>
                <a:gd name="T0" fmla="*/ 0 w 114"/>
                <a:gd name="T1" fmla="*/ 2147483647 h 156"/>
                <a:gd name="T2" fmla="*/ 2147483647 w 114"/>
                <a:gd name="T3" fmla="*/ 2147483647 h 156"/>
                <a:gd name="T4" fmla="*/ 2147483647 w 114"/>
                <a:gd name="T5" fmla="*/ 0 h 156"/>
                <a:gd name="T6" fmla="*/ 0 w 114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4"/>
                <a:gd name="T13" fmla="*/ 0 h 156"/>
                <a:gd name="T14" fmla="*/ 114 w 114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4" h="156">
                  <a:moveTo>
                    <a:pt x="0" y="156"/>
                  </a:moveTo>
                  <a:lnTo>
                    <a:pt x="114" y="138"/>
                  </a:lnTo>
                  <a:lnTo>
                    <a:pt x="36" y="0"/>
                  </a:lnTo>
                  <a:lnTo>
                    <a:pt x="0" y="156"/>
                  </a:lnTo>
                  <a:close/>
                </a:path>
              </a:pathLst>
            </a:custGeom>
            <a:solidFill>
              <a:srgbClr val="E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59" name="Freeform 503"/>
            <p:cNvSpPr>
              <a:spLocks/>
            </p:cNvSpPr>
            <p:nvPr/>
          </p:nvSpPr>
          <p:spPr bwMode="auto">
            <a:xfrm>
              <a:off x="5765800" y="1989138"/>
              <a:ext cx="180975" cy="247650"/>
            </a:xfrm>
            <a:custGeom>
              <a:avLst/>
              <a:gdLst>
                <a:gd name="T0" fmla="*/ 0 w 19"/>
                <a:gd name="T1" fmla="*/ 2147483647 h 26"/>
                <a:gd name="T2" fmla="*/ 2147483647 w 19"/>
                <a:gd name="T3" fmla="*/ 2147483647 h 26"/>
                <a:gd name="T4" fmla="*/ 2147483647 w 19"/>
                <a:gd name="T5" fmla="*/ 0 h 26"/>
                <a:gd name="T6" fmla="*/ 0 60000 65536"/>
                <a:gd name="T7" fmla="*/ 0 60000 65536"/>
                <a:gd name="T8" fmla="*/ 0 60000 65536"/>
                <a:gd name="T9" fmla="*/ 0 w 19"/>
                <a:gd name="T10" fmla="*/ 0 h 26"/>
                <a:gd name="T11" fmla="*/ 19 w 19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" h="26">
                  <a:moveTo>
                    <a:pt x="0" y="26"/>
                  </a:moveTo>
                  <a:lnTo>
                    <a:pt x="19" y="23"/>
                  </a:lnTo>
                  <a:lnTo>
                    <a:pt x="6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60" name="Oval 504"/>
            <p:cNvSpPr>
              <a:spLocks noChangeArrowheads="1"/>
            </p:cNvSpPr>
            <p:nvPr/>
          </p:nvSpPr>
          <p:spPr bwMode="auto">
            <a:xfrm>
              <a:off x="5710238" y="2065338"/>
              <a:ext cx="84137" cy="85725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61" name="Oval 505"/>
            <p:cNvSpPr>
              <a:spLocks noChangeArrowheads="1"/>
            </p:cNvSpPr>
            <p:nvPr/>
          </p:nvSpPr>
          <p:spPr bwMode="auto">
            <a:xfrm>
              <a:off x="5710238" y="2065338"/>
              <a:ext cx="84137" cy="85725"/>
            </a:xfrm>
            <a:prstGeom prst="ellips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62" name="Freeform 506"/>
            <p:cNvSpPr>
              <a:spLocks/>
            </p:cNvSpPr>
            <p:nvPr/>
          </p:nvSpPr>
          <p:spPr bwMode="auto">
            <a:xfrm>
              <a:off x="5643563" y="1989138"/>
              <a:ext cx="179387" cy="247650"/>
            </a:xfrm>
            <a:custGeom>
              <a:avLst/>
              <a:gdLst>
                <a:gd name="T0" fmla="*/ 2147483647 w 113"/>
                <a:gd name="T1" fmla="*/ 2147483647 h 156"/>
                <a:gd name="T2" fmla="*/ 0 w 113"/>
                <a:gd name="T3" fmla="*/ 2147483647 h 156"/>
                <a:gd name="T4" fmla="*/ 2147483647 w 113"/>
                <a:gd name="T5" fmla="*/ 0 h 156"/>
                <a:gd name="T6" fmla="*/ 2147483647 w 113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3"/>
                <a:gd name="T13" fmla="*/ 0 h 156"/>
                <a:gd name="T14" fmla="*/ 113 w 113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3" h="156">
                  <a:moveTo>
                    <a:pt x="77" y="156"/>
                  </a:moveTo>
                  <a:lnTo>
                    <a:pt x="0" y="18"/>
                  </a:lnTo>
                  <a:lnTo>
                    <a:pt x="113" y="0"/>
                  </a:lnTo>
                  <a:lnTo>
                    <a:pt x="77" y="156"/>
                  </a:lnTo>
                  <a:close/>
                </a:path>
              </a:pathLst>
            </a:custGeom>
            <a:solidFill>
              <a:srgbClr val="E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63" name="Freeform 507"/>
            <p:cNvSpPr>
              <a:spLocks/>
            </p:cNvSpPr>
            <p:nvPr/>
          </p:nvSpPr>
          <p:spPr bwMode="auto">
            <a:xfrm>
              <a:off x="5643563" y="1989138"/>
              <a:ext cx="179387" cy="247650"/>
            </a:xfrm>
            <a:custGeom>
              <a:avLst/>
              <a:gdLst>
                <a:gd name="T0" fmla="*/ 2147483647 w 19"/>
                <a:gd name="T1" fmla="*/ 2147483647 h 26"/>
                <a:gd name="T2" fmla="*/ 0 w 19"/>
                <a:gd name="T3" fmla="*/ 2147483647 h 26"/>
                <a:gd name="T4" fmla="*/ 2147483647 w 19"/>
                <a:gd name="T5" fmla="*/ 0 h 26"/>
                <a:gd name="T6" fmla="*/ 0 60000 65536"/>
                <a:gd name="T7" fmla="*/ 0 60000 65536"/>
                <a:gd name="T8" fmla="*/ 0 60000 65536"/>
                <a:gd name="T9" fmla="*/ 0 w 19"/>
                <a:gd name="T10" fmla="*/ 0 h 26"/>
                <a:gd name="T11" fmla="*/ 19 w 19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" h="26">
                  <a:moveTo>
                    <a:pt x="13" y="26"/>
                  </a:moveTo>
                  <a:lnTo>
                    <a:pt x="0" y="3"/>
                  </a:lnTo>
                  <a:lnTo>
                    <a:pt x="19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64" name="Freeform 508"/>
            <p:cNvSpPr>
              <a:spLocks/>
            </p:cNvSpPr>
            <p:nvPr/>
          </p:nvSpPr>
          <p:spPr bwMode="auto">
            <a:xfrm>
              <a:off x="5765800" y="2208213"/>
              <a:ext cx="180975" cy="247650"/>
            </a:xfrm>
            <a:custGeom>
              <a:avLst/>
              <a:gdLst>
                <a:gd name="T0" fmla="*/ 2147483647 w 114"/>
                <a:gd name="T1" fmla="*/ 2147483647 h 156"/>
                <a:gd name="T2" fmla="*/ 0 w 114"/>
                <a:gd name="T3" fmla="*/ 2147483647 h 156"/>
                <a:gd name="T4" fmla="*/ 2147483647 w 114"/>
                <a:gd name="T5" fmla="*/ 0 h 156"/>
                <a:gd name="T6" fmla="*/ 2147483647 w 114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4"/>
                <a:gd name="T13" fmla="*/ 0 h 156"/>
                <a:gd name="T14" fmla="*/ 114 w 114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4" h="156">
                  <a:moveTo>
                    <a:pt x="84" y="156"/>
                  </a:moveTo>
                  <a:lnTo>
                    <a:pt x="0" y="18"/>
                  </a:lnTo>
                  <a:lnTo>
                    <a:pt x="114" y="0"/>
                  </a:lnTo>
                  <a:lnTo>
                    <a:pt x="84" y="156"/>
                  </a:lnTo>
                  <a:close/>
                </a:path>
              </a:pathLst>
            </a:custGeom>
            <a:solidFill>
              <a:srgbClr val="FF4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65" name="Freeform 509"/>
            <p:cNvSpPr>
              <a:spLocks/>
            </p:cNvSpPr>
            <p:nvPr/>
          </p:nvSpPr>
          <p:spPr bwMode="auto">
            <a:xfrm>
              <a:off x="5765800" y="2208213"/>
              <a:ext cx="180975" cy="247650"/>
            </a:xfrm>
            <a:custGeom>
              <a:avLst/>
              <a:gdLst>
                <a:gd name="T0" fmla="*/ 2147483647 w 19"/>
                <a:gd name="T1" fmla="*/ 2147483647 h 26"/>
                <a:gd name="T2" fmla="*/ 0 w 19"/>
                <a:gd name="T3" fmla="*/ 2147483647 h 26"/>
                <a:gd name="T4" fmla="*/ 2147483647 w 19"/>
                <a:gd name="T5" fmla="*/ 0 h 26"/>
                <a:gd name="T6" fmla="*/ 0 60000 65536"/>
                <a:gd name="T7" fmla="*/ 0 60000 65536"/>
                <a:gd name="T8" fmla="*/ 0 60000 65536"/>
                <a:gd name="T9" fmla="*/ 0 w 19"/>
                <a:gd name="T10" fmla="*/ 0 h 26"/>
                <a:gd name="T11" fmla="*/ 19 w 19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" h="26">
                  <a:moveTo>
                    <a:pt x="14" y="26"/>
                  </a:moveTo>
                  <a:lnTo>
                    <a:pt x="0" y="3"/>
                  </a:lnTo>
                  <a:lnTo>
                    <a:pt x="19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66" name="Oval 510"/>
            <p:cNvSpPr>
              <a:spLocks noChangeArrowheads="1"/>
            </p:cNvSpPr>
            <p:nvPr/>
          </p:nvSpPr>
          <p:spPr bwMode="auto">
            <a:xfrm>
              <a:off x="5634038" y="2189163"/>
              <a:ext cx="85725" cy="85725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67" name="Oval 511"/>
            <p:cNvSpPr>
              <a:spLocks noChangeArrowheads="1"/>
            </p:cNvSpPr>
            <p:nvPr/>
          </p:nvSpPr>
          <p:spPr bwMode="auto">
            <a:xfrm>
              <a:off x="5634038" y="2189163"/>
              <a:ext cx="85725" cy="85725"/>
            </a:xfrm>
            <a:prstGeom prst="ellips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68" name="Freeform 512"/>
            <p:cNvSpPr>
              <a:spLocks/>
            </p:cNvSpPr>
            <p:nvPr/>
          </p:nvSpPr>
          <p:spPr bwMode="auto">
            <a:xfrm>
              <a:off x="5595938" y="2017713"/>
              <a:ext cx="169862" cy="247650"/>
            </a:xfrm>
            <a:custGeom>
              <a:avLst/>
              <a:gdLst>
                <a:gd name="T0" fmla="*/ 0 w 107"/>
                <a:gd name="T1" fmla="*/ 2147483647 h 156"/>
                <a:gd name="T2" fmla="*/ 2147483647 w 107"/>
                <a:gd name="T3" fmla="*/ 2147483647 h 156"/>
                <a:gd name="T4" fmla="*/ 2147483647 w 107"/>
                <a:gd name="T5" fmla="*/ 0 h 156"/>
                <a:gd name="T6" fmla="*/ 0 w 107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56"/>
                <a:gd name="T14" fmla="*/ 107 w 107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56">
                  <a:moveTo>
                    <a:pt x="0" y="156"/>
                  </a:moveTo>
                  <a:lnTo>
                    <a:pt x="107" y="138"/>
                  </a:lnTo>
                  <a:lnTo>
                    <a:pt x="30" y="0"/>
                  </a:lnTo>
                  <a:lnTo>
                    <a:pt x="0" y="156"/>
                  </a:lnTo>
                  <a:close/>
                </a:path>
              </a:pathLst>
            </a:custGeom>
            <a:solidFill>
              <a:srgbClr val="C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69" name="Freeform 513"/>
            <p:cNvSpPr>
              <a:spLocks/>
            </p:cNvSpPr>
            <p:nvPr/>
          </p:nvSpPr>
          <p:spPr bwMode="auto">
            <a:xfrm>
              <a:off x="5595938" y="2017713"/>
              <a:ext cx="169862" cy="247650"/>
            </a:xfrm>
            <a:custGeom>
              <a:avLst/>
              <a:gdLst>
                <a:gd name="T0" fmla="*/ 0 w 18"/>
                <a:gd name="T1" fmla="*/ 2147483647 h 26"/>
                <a:gd name="T2" fmla="*/ 2147483647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0" y="26"/>
                  </a:moveTo>
                  <a:lnTo>
                    <a:pt x="18" y="23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70" name="Freeform 514"/>
            <p:cNvSpPr>
              <a:spLocks/>
            </p:cNvSpPr>
            <p:nvPr/>
          </p:nvSpPr>
          <p:spPr bwMode="auto">
            <a:xfrm>
              <a:off x="5719763" y="2236788"/>
              <a:ext cx="179387" cy="257175"/>
            </a:xfrm>
            <a:custGeom>
              <a:avLst/>
              <a:gdLst>
                <a:gd name="T0" fmla="*/ 0 w 113"/>
                <a:gd name="T1" fmla="*/ 2147483647 h 162"/>
                <a:gd name="T2" fmla="*/ 2147483647 w 113"/>
                <a:gd name="T3" fmla="*/ 2147483647 h 162"/>
                <a:gd name="T4" fmla="*/ 2147483647 w 113"/>
                <a:gd name="T5" fmla="*/ 0 h 162"/>
                <a:gd name="T6" fmla="*/ 0 w 113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3"/>
                <a:gd name="T13" fmla="*/ 0 h 162"/>
                <a:gd name="T14" fmla="*/ 113 w 113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3" h="162">
                  <a:moveTo>
                    <a:pt x="0" y="162"/>
                  </a:moveTo>
                  <a:lnTo>
                    <a:pt x="113" y="138"/>
                  </a:lnTo>
                  <a:lnTo>
                    <a:pt x="29" y="0"/>
                  </a:lnTo>
                  <a:lnTo>
                    <a:pt x="0" y="162"/>
                  </a:lnTo>
                  <a:close/>
                </a:path>
              </a:pathLst>
            </a:custGeom>
            <a:solidFill>
              <a:srgbClr val="FF3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71" name="Freeform 515"/>
            <p:cNvSpPr>
              <a:spLocks/>
            </p:cNvSpPr>
            <p:nvPr/>
          </p:nvSpPr>
          <p:spPr bwMode="auto">
            <a:xfrm>
              <a:off x="5719763" y="2236788"/>
              <a:ext cx="179387" cy="257175"/>
            </a:xfrm>
            <a:custGeom>
              <a:avLst/>
              <a:gdLst>
                <a:gd name="T0" fmla="*/ 0 w 19"/>
                <a:gd name="T1" fmla="*/ 2147483647 h 27"/>
                <a:gd name="T2" fmla="*/ 2147483647 w 19"/>
                <a:gd name="T3" fmla="*/ 2147483647 h 27"/>
                <a:gd name="T4" fmla="*/ 2147483647 w 19"/>
                <a:gd name="T5" fmla="*/ 0 h 27"/>
                <a:gd name="T6" fmla="*/ 0 60000 65536"/>
                <a:gd name="T7" fmla="*/ 0 60000 65536"/>
                <a:gd name="T8" fmla="*/ 0 60000 65536"/>
                <a:gd name="T9" fmla="*/ 0 w 19"/>
                <a:gd name="T10" fmla="*/ 0 h 27"/>
                <a:gd name="T11" fmla="*/ 19 w 19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" h="27">
                  <a:moveTo>
                    <a:pt x="0" y="27"/>
                  </a:moveTo>
                  <a:lnTo>
                    <a:pt x="19" y="23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72" name="Freeform 516"/>
            <p:cNvSpPr>
              <a:spLocks/>
            </p:cNvSpPr>
            <p:nvPr/>
          </p:nvSpPr>
          <p:spPr bwMode="auto">
            <a:xfrm>
              <a:off x="5719763" y="2455863"/>
              <a:ext cx="179387" cy="257175"/>
            </a:xfrm>
            <a:custGeom>
              <a:avLst/>
              <a:gdLst>
                <a:gd name="T0" fmla="*/ 2147483647 w 113"/>
                <a:gd name="T1" fmla="*/ 2147483647 h 162"/>
                <a:gd name="T2" fmla="*/ 0 w 113"/>
                <a:gd name="T3" fmla="*/ 2147483647 h 162"/>
                <a:gd name="T4" fmla="*/ 2147483647 w 113"/>
                <a:gd name="T5" fmla="*/ 0 h 162"/>
                <a:gd name="T6" fmla="*/ 2147483647 w 113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3"/>
                <a:gd name="T13" fmla="*/ 0 h 162"/>
                <a:gd name="T14" fmla="*/ 113 w 113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3" h="162">
                  <a:moveTo>
                    <a:pt x="77" y="162"/>
                  </a:moveTo>
                  <a:lnTo>
                    <a:pt x="0" y="24"/>
                  </a:lnTo>
                  <a:lnTo>
                    <a:pt x="113" y="0"/>
                  </a:lnTo>
                  <a:lnTo>
                    <a:pt x="77" y="162"/>
                  </a:lnTo>
                  <a:close/>
                </a:path>
              </a:pathLst>
            </a:custGeom>
            <a:solidFill>
              <a:srgbClr val="FF8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73" name="Freeform 517"/>
            <p:cNvSpPr>
              <a:spLocks/>
            </p:cNvSpPr>
            <p:nvPr/>
          </p:nvSpPr>
          <p:spPr bwMode="auto">
            <a:xfrm>
              <a:off x="5719763" y="2455863"/>
              <a:ext cx="179387" cy="257175"/>
            </a:xfrm>
            <a:custGeom>
              <a:avLst/>
              <a:gdLst>
                <a:gd name="T0" fmla="*/ 2147483647 w 19"/>
                <a:gd name="T1" fmla="*/ 2147483647 h 27"/>
                <a:gd name="T2" fmla="*/ 0 w 19"/>
                <a:gd name="T3" fmla="*/ 2147483647 h 27"/>
                <a:gd name="T4" fmla="*/ 2147483647 w 19"/>
                <a:gd name="T5" fmla="*/ 0 h 27"/>
                <a:gd name="T6" fmla="*/ 0 60000 65536"/>
                <a:gd name="T7" fmla="*/ 0 60000 65536"/>
                <a:gd name="T8" fmla="*/ 0 60000 65536"/>
                <a:gd name="T9" fmla="*/ 0 w 19"/>
                <a:gd name="T10" fmla="*/ 0 h 27"/>
                <a:gd name="T11" fmla="*/ 19 w 19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" h="27">
                  <a:moveTo>
                    <a:pt x="13" y="27"/>
                  </a:moveTo>
                  <a:lnTo>
                    <a:pt x="0" y="4"/>
                  </a:lnTo>
                  <a:lnTo>
                    <a:pt x="19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74" name="Oval 518"/>
            <p:cNvSpPr>
              <a:spLocks noChangeArrowheads="1"/>
            </p:cNvSpPr>
            <p:nvPr/>
          </p:nvSpPr>
          <p:spPr bwMode="auto">
            <a:xfrm>
              <a:off x="5822950" y="1695450"/>
              <a:ext cx="85725" cy="85725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75" name="Oval 519"/>
            <p:cNvSpPr>
              <a:spLocks noChangeArrowheads="1"/>
            </p:cNvSpPr>
            <p:nvPr/>
          </p:nvSpPr>
          <p:spPr bwMode="auto">
            <a:xfrm>
              <a:off x="5822950" y="1695450"/>
              <a:ext cx="85725" cy="85725"/>
            </a:xfrm>
            <a:prstGeom prst="ellips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76" name="Oval 520"/>
            <p:cNvSpPr>
              <a:spLocks noChangeArrowheads="1"/>
            </p:cNvSpPr>
            <p:nvPr/>
          </p:nvSpPr>
          <p:spPr bwMode="auto">
            <a:xfrm>
              <a:off x="5775325" y="2674938"/>
              <a:ext cx="85725" cy="85725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77" name="Oval 521"/>
            <p:cNvSpPr>
              <a:spLocks noChangeArrowheads="1"/>
            </p:cNvSpPr>
            <p:nvPr/>
          </p:nvSpPr>
          <p:spPr bwMode="auto">
            <a:xfrm>
              <a:off x="5775325" y="2674938"/>
              <a:ext cx="85725" cy="85725"/>
            </a:xfrm>
            <a:prstGeom prst="ellips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78" name="Freeform 522"/>
            <p:cNvSpPr>
              <a:spLocks/>
            </p:cNvSpPr>
            <p:nvPr/>
          </p:nvSpPr>
          <p:spPr bwMode="auto">
            <a:xfrm>
              <a:off x="5472113" y="2017713"/>
              <a:ext cx="171450" cy="247650"/>
            </a:xfrm>
            <a:custGeom>
              <a:avLst/>
              <a:gdLst>
                <a:gd name="T0" fmla="*/ 2147483647 w 108"/>
                <a:gd name="T1" fmla="*/ 2147483647 h 156"/>
                <a:gd name="T2" fmla="*/ 0 w 108"/>
                <a:gd name="T3" fmla="*/ 2147483647 h 156"/>
                <a:gd name="T4" fmla="*/ 2147483647 w 108"/>
                <a:gd name="T5" fmla="*/ 0 h 156"/>
                <a:gd name="T6" fmla="*/ 2147483647 w 108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56"/>
                <a:gd name="T14" fmla="*/ 108 w 108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56">
                  <a:moveTo>
                    <a:pt x="78" y="156"/>
                  </a:moveTo>
                  <a:lnTo>
                    <a:pt x="0" y="18"/>
                  </a:lnTo>
                  <a:lnTo>
                    <a:pt x="108" y="0"/>
                  </a:lnTo>
                  <a:lnTo>
                    <a:pt x="78" y="156"/>
                  </a:lnTo>
                  <a:close/>
                </a:path>
              </a:pathLst>
            </a:custGeom>
            <a:solidFill>
              <a:srgbClr val="C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79" name="Freeform 523"/>
            <p:cNvSpPr>
              <a:spLocks/>
            </p:cNvSpPr>
            <p:nvPr/>
          </p:nvSpPr>
          <p:spPr bwMode="auto">
            <a:xfrm>
              <a:off x="5472113" y="2017713"/>
              <a:ext cx="171450" cy="247650"/>
            </a:xfrm>
            <a:custGeom>
              <a:avLst/>
              <a:gdLst>
                <a:gd name="T0" fmla="*/ 2147483647 w 18"/>
                <a:gd name="T1" fmla="*/ 2147483647 h 26"/>
                <a:gd name="T2" fmla="*/ 0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13" y="26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80" name="Freeform 524"/>
            <p:cNvSpPr>
              <a:spLocks/>
            </p:cNvSpPr>
            <p:nvPr/>
          </p:nvSpPr>
          <p:spPr bwMode="auto">
            <a:xfrm>
              <a:off x="5595938" y="2236788"/>
              <a:ext cx="169862" cy="257175"/>
            </a:xfrm>
            <a:custGeom>
              <a:avLst/>
              <a:gdLst>
                <a:gd name="T0" fmla="*/ 2147483647 w 107"/>
                <a:gd name="T1" fmla="*/ 2147483647 h 162"/>
                <a:gd name="T2" fmla="*/ 0 w 107"/>
                <a:gd name="T3" fmla="*/ 2147483647 h 162"/>
                <a:gd name="T4" fmla="*/ 2147483647 w 107"/>
                <a:gd name="T5" fmla="*/ 0 h 162"/>
                <a:gd name="T6" fmla="*/ 2147483647 w 107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62"/>
                <a:gd name="T14" fmla="*/ 107 w 107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62">
                  <a:moveTo>
                    <a:pt x="78" y="162"/>
                  </a:moveTo>
                  <a:lnTo>
                    <a:pt x="0" y="18"/>
                  </a:lnTo>
                  <a:lnTo>
                    <a:pt x="107" y="0"/>
                  </a:lnTo>
                  <a:lnTo>
                    <a:pt x="78" y="162"/>
                  </a:lnTo>
                  <a:close/>
                </a:path>
              </a:pathLst>
            </a:custGeom>
            <a:solidFill>
              <a:srgbClr val="FF3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81" name="Freeform 525"/>
            <p:cNvSpPr>
              <a:spLocks/>
            </p:cNvSpPr>
            <p:nvPr/>
          </p:nvSpPr>
          <p:spPr bwMode="auto">
            <a:xfrm>
              <a:off x="5595938" y="2236788"/>
              <a:ext cx="169862" cy="257175"/>
            </a:xfrm>
            <a:custGeom>
              <a:avLst/>
              <a:gdLst>
                <a:gd name="T0" fmla="*/ 2147483647 w 18"/>
                <a:gd name="T1" fmla="*/ 2147483647 h 27"/>
                <a:gd name="T2" fmla="*/ 0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13" y="27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82" name="Oval 526"/>
            <p:cNvSpPr>
              <a:spLocks noChangeArrowheads="1"/>
            </p:cNvSpPr>
            <p:nvPr/>
          </p:nvSpPr>
          <p:spPr bwMode="auto">
            <a:xfrm>
              <a:off x="5510213" y="2265363"/>
              <a:ext cx="85725" cy="85725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83" name="Oval 527"/>
            <p:cNvSpPr>
              <a:spLocks noChangeArrowheads="1"/>
            </p:cNvSpPr>
            <p:nvPr/>
          </p:nvSpPr>
          <p:spPr bwMode="auto">
            <a:xfrm>
              <a:off x="5510213" y="2265363"/>
              <a:ext cx="85725" cy="85725"/>
            </a:xfrm>
            <a:prstGeom prst="ellips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86" name="Oval 532"/>
            <p:cNvSpPr>
              <a:spLocks noChangeArrowheads="1"/>
            </p:cNvSpPr>
            <p:nvPr/>
          </p:nvSpPr>
          <p:spPr bwMode="auto">
            <a:xfrm>
              <a:off x="6545263" y="2389188"/>
              <a:ext cx="85725" cy="85725"/>
            </a:xfrm>
            <a:prstGeom prst="ellips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87" name="Oval 533"/>
            <p:cNvSpPr>
              <a:spLocks noChangeArrowheads="1"/>
            </p:cNvSpPr>
            <p:nvPr/>
          </p:nvSpPr>
          <p:spPr bwMode="auto">
            <a:xfrm>
              <a:off x="6621463" y="2674938"/>
              <a:ext cx="85725" cy="85725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9788" name="Rectangle 534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tx1"/>
                </a:solidFill>
                <a:sym typeface="Symbol" pitchFamily="18" charset="2"/>
              </a:rPr>
              <a:t>Linear Approximation: Regression*</a:t>
            </a:r>
          </a:p>
        </p:txBody>
      </p:sp>
      <p:grpSp>
        <p:nvGrpSpPr>
          <p:cNvPr id="5" name="Group 555"/>
          <p:cNvGrpSpPr>
            <a:grpSpLocks/>
          </p:cNvGrpSpPr>
          <p:nvPr/>
        </p:nvGrpSpPr>
        <p:grpSpPr bwMode="auto">
          <a:xfrm>
            <a:off x="857251" y="5410201"/>
            <a:ext cx="3046809" cy="841375"/>
            <a:chOff x="-225287" y="5864225"/>
            <a:chExt cx="3739786" cy="840628"/>
          </a:xfrm>
        </p:grpSpPr>
        <p:sp>
          <p:nvSpPr>
            <p:cNvPr id="19796" name="Text Box 536"/>
            <p:cNvSpPr txBox="1">
              <a:spLocks noChangeArrowheads="1"/>
            </p:cNvSpPr>
            <p:nvPr/>
          </p:nvSpPr>
          <p:spPr bwMode="auto">
            <a:xfrm>
              <a:off x="-225287" y="5864225"/>
              <a:ext cx="2027308" cy="46125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2400" dirty="0" smtClean="0">
                  <a:cs typeface="Arial" charset="0"/>
                </a:rPr>
                <a:t>Prediction:</a:t>
              </a:r>
              <a:endParaRPr lang="en-US" sz="2400" dirty="0">
                <a:cs typeface="Arial" charset="0"/>
              </a:endParaRPr>
            </a:p>
          </p:txBody>
        </p:sp>
        <p:pic>
          <p:nvPicPr>
            <p:cNvPr id="19797" name="Picture 553" descr="txp_fig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72750" y="6352437"/>
              <a:ext cx="3441749" cy="3524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6" name="Group 558"/>
          <p:cNvGrpSpPr>
            <a:grpSpLocks/>
          </p:cNvGrpSpPr>
          <p:nvPr/>
        </p:nvGrpSpPr>
        <p:grpSpPr bwMode="auto">
          <a:xfrm>
            <a:off x="4572000" y="5394880"/>
            <a:ext cx="4419600" cy="855663"/>
            <a:chOff x="4088450" y="5826125"/>
            <a:chExt cx="5057776" cy="856014"/>
          </a:xfrm>
        </p:grpSpPr>
        <p:sp>
          <p:nvSpPr>
            <p:cNvPr id="19794" name="Text Box 539"/>
            <p:cNvSpPr txBox="1">
              <a:spLocks noChangeArrowheads="1"/>
            </p:cNvSpPr>
            <p:nvPr/>
          </p:nvSpPr>
          <p:spPr bwMode="auto">
            <a:xfrm>
              <a:off x="4088450" y="5826125"/>
              <a:ext cx="2027593" cy="46185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2400" dirty="0" smtClean="0">
                  <a:cs typeface="Arial" charset="0"/>
                </a:rPr>
                <a:t>Prediction:</a:t>
              </a:r>
              <a:endParaRPr lang="en-US" sz="2400" dirty="0">
                <a:cs typeface="Arial" charset="0"/>
              </a:endParaRPr>
            </a:p>
          </p:txBody>
        </p:sp>
        <p:pic>
          <p:nvPicPr>
            <p:cNvPr id="19795" name="Picture 556" descr="txp_fig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4416385" y="6333624"/>
              <a:ext cx="4729841" cy="3485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553" name="Picture 552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363421" y="4536282"/>
            <a:ext cx="868628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4" name="Picture 543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99599" y="2527937"/>
            <a:ext cx="169069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5" name="Slide Number Placeholder 54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366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3521869" y="3081339"/>
            <a:ext cx="3830240" cy="2270125"/>
            <a:chOff x="1807" y="1145"/>
            <a:chExt cx="3217" cy="1430"/>
          </a:xfrm>
        </p:grpSpPr>
        <p:sp>
          <p:nvSpPr>
            <p:cNvPr id="20544" name="Line 3"/>
            <p:cNvSpPr>
              <a:spLocks noChangeShapeType="1"/>
            </p:cNvSpPr>
            <p:nvPr/>
          </p:nvSpPr>
          <p:spPr bwMode="auto">
            <a:xfrm>
              <a:off x="1807" y="2115"/>
              <a:ext cx="0" cy="328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20545" name="Line 5"/>
            <p:cNvSpPr>
              <a:spLocks noChangeShapeType="1"/>
            </p:cNvSpPr>
            <p:nvPr/>
          </p:nvSpPr>
          <p:spPr bwMode="auto">
            <a:xfrm>
              <a:off x="2188" y="2317"/>
              <a:ext cx="0" cy="258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20546" name="Line 6"/>
            <p:cNvSpPr>
              <a:spLocks noChangeShapeType="1"/>
            </p:cNvSpPr>
            <p:nvPr/>
          </p:nvSpPr>
          <p:spPr bwMode="auto">
            <a:xfrm>
              <a:off x="2949" y="2016"/>
              <a:ext cx="0" cy="119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20547" name="Line 7"/>
            <p:cNvSpPr>
              <a:spLocks noChangeShapeType="1"/>
            </p:cNvSpPr>
            <p:nvPr/>
          </p:nvSpPr>
          <p:spPr bwMode="auto">
            <a:xfrm>
              <a:off x="3323" y="1843"/>
              <a:ext cx="0" cy="80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20548" name="Line 8"/>
            <p:cNvSpPr>
              <a:spLocks noChangeShapeType="1"/>
            </p:cNvSpPr>
            <p:nvPr/>
          </p:nvSpPr>
          <p:spPr bwMode="auto">
            <a:xfrm>
              <a:off x="3707" y="1682"/>
              <a:ext cx="0" cy="199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20549" name="Line 9"/>
            <p:cNvSpPr>
              <a:spLocks noChangeShapeType="1"/>
            </p:cNvSpPr>
            <p:nvPr/>
          </p:nvSpPr>
          <p:spPr bwMode="auto">
            <a:xfrm>
              <a:off x="3892" y="1539"/>
              <a:ext cx="0" cy="70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20550" name="Line 10"/>
            <p:cNvSpPr>
              <a:spLocks noChangeShapeType="1"/>
            </p:cNvSpPr>
            <p:nvPr/>
          </p:nvSpPr>
          <p:spPr bwMode="auto">
            <a:xfrm>
              <a:off x="4078" y="1545"/>
              <a:ext cx="0" cy="279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20551" name="Line 11"/>
            <p:cNvSpPr>
              <a:spLocks noChangeShapeType="1"/>
            </p:cNvSpPr>
            <p:nvPr/>
          </p:nvSpPr>
          <p:spPr bwMode="auto">
            <a:xfrm>
              <a:off x="4839" y="1145"/>
              <a:ext cx="0" cy="79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20552" name="Line 12"/>
            <p:cNvSpPr>
              <a:spLocks noChangeShapeType="1"/>
            </p:cNvSpPr>
            <p:nvPr/>
          </p:nvSpPr>
          <p:spPr bwMode="auto">
            <a:xfrm>
              <a:off x="5024" y="1162"/>
              <a:ext cx="0" cy="228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20553" name="Line 13"/>
            <p:cNvSpPr>
              <a:spLocks noChangeShapeType="1"/>
            </p:cNvSpPr>
            <p:nvPr/>
          </p:nvSpPr>
          <p:spPr bwMode="auto">
            <a:xfrm>
              <a:off x="2747" y="1953"/>
              <a:ext cx="0" cy="120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20554" name="Line 14"/>
            <p:cNvSpPr>
              <a:spLocks noChangeShapeType="1"/>
            </p:cNvSpPr>
            <p:nvPr/>
          </p:nvSpPr>
          <p:spPr bwMode="auto">
            <a:xfrm>
              <a:off x="1999" y="2387"/>
              <a:ext cx="0" cy="119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20555" name="Line 15"/>
            <p:cNvSpPr>
              <a:spLocks noChangeShapeType="1"/>
            </p:cNvSpPr>
            <p:nvPr/>
          </p:nvSpPr>
          <p:spPr bwMode="auto">
            <a:xfrm>
              <a:off x="3134" y="1705"/>
              <a:ext cx="0" cy="199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20483" name="Rectangle 16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tx1"/>
                </a:solidFill>
                <a:sym typeface="Symbol" pitchFamily="18" charset="2"/>
              </a:rPr>
              <a:t>Optimization: Least Squares*</a:t>
            </a:r>
          </a:p>
        </p:txBody>
      </p:sp>
      <p:sp>
        <p:nvSpPr>
          <p:cNvPr id="20484" name="Line 17"/>
          <p:cNvSpPr>
            <a:spLocks noChangeShapeType="1"/>
          </p:cNvSpPr>
          <p:nvPr/>
        </p:nvSpPr>
        <p:spPr bwMode="auto">
          <a:xfrm flipV="1">
            <a:off x="3075384" y="2967038"/>
            <a:ext cx="4521994" cy="2443162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485" name="Line 18"/>
          <p:cNvSpPr>
            <a:spLocks noChangeShapeType="1"/>
          </p:cNvSpPr>
          <p:nvPr/>
        </p:nvSpPr>
        <p:spPr bwMode="auto">
          <a:xfrm>
            <a:off x="3075384" y="6070601"/>
            <a:ext cx="4500563" cy="317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486" name="Line 19"/>
          <p:cNvSpPr>
            <a:spLocks noChangeShapeType="1"/>
          </p:cNvSpPr>
          <p:nvPr/>
        </p:nvSpPr>
        <p:spPr bwMode="auto">
          <a:xfrm flipV="1">
            <a:off x="3075384" y="2743200"/>
            <a:ext cx="9525" cy="33274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487" name="Line 20"/>
          <p:cNvSpPr>
            <a:spLocks noChangeShapeType="1"/>
          </p:cNvSpPr>
          <p:nvPr/>
        </p:nvSpPr>
        <p:spPr bwMode="auto">
          <a:xfrm flipV="1">
            <a:off x="3075384" y="6005514"/>
            <a:ext cx="1191" cy="650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488" name="Rectangle 21"/>
          <p:cNvSpPr>
            <a:spLocks noChangeArrowheads="1"/>
          </p:cNvSpPr>
          <p:nvPr/>
        </p:nvSpPr>
        <p:spPr bwMode="auto">
          <a:xfrm>
            <a:off x="3075837" y="6108700"/>
            <a:ext cx="70533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Helvetica" pitchFamily="34" charset="0"/>
                <a:cs typeface="Arial" charset="0"/>
              </a:rPr>
              <a:t>0</a:t>
            </a:r>
            <a:endParaRPr lang="en-US" sz="2400">
              <a:cs typeface="Arial" charset="0"/>
            </a:endParaRPr>
          </a:p>
        </p:txBody>
      </p:sp>
      <p:sp>
        <p:nvSpPr>
          <p:cNvPr id="20489" name="Line 22"/>
          <p:cNvSpPr>
            <a:spLocks noChangeShapeType="1"/>
          </p:cNvSpPr>
          <p:nvPr/>
        </p:nvSpPr>
        <p:spPr bwMode="auto">
          <a:xfrm flipV="1">
            <a:off x="7575947" y="6005514"/>
            <a:ext cx="2381" cy="650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490" name="Rectangle 23"/>
          <p:cNvSpPr>
            <a:spLocks noChangeArrowheads="1"/>
          </p:cNvSpPr>
          <p:nvPr/>
        </p:nvSpPr>
        <p:spPr bwMode="auto">
          <a:xfrm>
            <a:off x="7535180" y="6108700"/>
            <a:ext cx="141065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Helvetica" pitchFamily="34" charset="0"/>
                <a:cs typeface="Arial" charset="0"/>
              </a:rPr>
              <a:t>20</a:t>
            </a:r>
            <a:endParaRPr lang="en-US" sz="2400">
              <a:cs typeface="Arial" charset="0"/>
            </a:endParaRPr>
          </a:p>
        </p:txBody>
      </p:sp>
      <p:sp>
        <p:nvSpPr>
          <p:cNvPr id="20491" name="Line 24"/>
          <p:cNvSpPr>
            <a:spLocks noChangeShapeType="1"/>
          </p:cNvSpPr>
          <p:nvPr/>
        </p:nvSpPr>
        <p:spPr bwMode="auto">
          <a:xfrm>
            <a:off x="3075384" y="6070601"/>
            <a:ext cx="39291" cy="317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492" name="Rectangle 25"/>
          <p:cNvSpPr>
            <a:spLocks noChangeArrowheads="1"/>
          </p:cNvSpPr>
          <p:nvPr/>
        </p:nvSpPr>
        <p:spPr bwMode="auto">
          <a:xfrm>
            <a:off x="2991899" y="5964238"/>
            <a:ext cx="70532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Helvetica" pitchFamily="34" charset="0"/>
                <a:cs typeface="Arial" charset="0"/>
              </a:rPr>
              <a:t>0</a:t>
            </a:r>
            <a:endParaRPr lang="en-US" sz="2400">
              <a:cs typeface="Arial" charset="0"/>
            </a:endParaRPr>
          </a:p>
        </p:txBody>
      </p:sp>
      <p:sp>
        <p:nvSpPr>
          <p:cNvPr id="20493" name="Oval 26"/>
          <p:cNvSpPr>
            <a:spLocks noChangeArrowheads="1"/>
          </p:cNvSpPr>
          <p:nvPr/>
        </p:nvSpPr>
        <p:spPr bwMode="auto">
          <a:xfrm>
            <a:off x="3250407" y="5254626"/>
            <a:ext cx="92869" cy="117475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494" name="Oval 27"/>
          <p:cNvSpPr>
            <a:spLocks noChangeArrowheads="1"/>
          </p:cNvSpPr>
          <p:nvPr/>
        </p:nvSpPr>
        <p:spPr bwMode="auto">
          <a:xfrm>
            <a:off x="3250407" y="5254626"/>
            <a:ext cx="92869" cy="117475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495" name="Oval 28"/>
          <p:cNvSpPr>
            <a:spLocks noChangeArrowheads="1"/>
          </p:cNvSpPr>
          <p:nvPr/>
        </p:nvSpPr>
        <p:spPr bwMode="auto">
          <a:xfrm>
            <a:off x="3479006" y="4576764"/>
            <a:ext cx="94059" cy="115887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496" name="Oval 29"/>
          <p:cNvSpPr>
            <a:spLocks noChangeArrowheads="1"/>
          </p:cNvSpPr>
          <p:nvPr/>
        </p:nvSpPr>
        <p:spPr bwMode="auto">
          <a:xfrm>
            <a:off x="3479006" y="4576764"/>
            <a:ext cx="94059" cy="115887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497" name="Oval 30"/>
          <p:cNvSpPr>
            <a:spLocks noChangeArrowheads="1"/>
          </p:cNvSpPr>
          <p:nvPr/>
        </p:nvSpPr>
        <p:spPr bwMode="auto">
          <a:xfrm>
            <a:off x="3705225" y="5180013"/>
            <a:ext cx="95250" cy="112712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498" name="Oval 31"/>
          <p:cNvSpPr>
            <a:spLocks noChangeArrowheads="1"/>
          </p:cNvSpPr>
          <p:nvPr/>
        </p:nvSpPr>
        <p:spPr bwMode="auto">
          <a:xfrm>
            <a:off x="3705225" y="5180013"/>
            <a:ext cx="95250" cy="112712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499" name="Oval 32"/>
          <p:cNvSpPr>
            <a:spLocks noChangeArrowheads="1"/>
          </p:cNvSpPr>
          <p:nvPr/>
        </p:nvSpPr>
        <p:spPr bwMode="auto">
          <a:xfrm>
            <a:off x="3924300" y="5267326"/>
            <a:ext cx="94059" cy="117475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00" name="Oval 33"/>
          <p:cNvSpPr>
            <a:spLocks noChangeArrowheads="1"/>
          </p:cNvSpPr>
          <p:nvPr/>
        </p:nvSpPr>
        <p:spPr bwMode="auto">
          <a:xfrm>
            <a:off x="3924300" y="5267326"/>
            <a:ext cx="94059" cy="117475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01" name="Oval 34"/>
          <p:cNvSpPr>
            <a:spLocks noChangeArrowheads="1"/>
          </p:cNvSpPr>
          <p:nvPr/>
        </p:nvSpPr>
        <p:spPr bwMode="auto">
          <a:xfrm>
            <a:off x="4152900" y="4948238"/>
            <a:ext cx="91678" cy="1143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02" name="Oval 35"/>
          <p:cNvSpPr>
            <a:spLocks noChangeArrowheads="1"/>
          </p:cNvSpPr>
          <p:nvPr/>
        </p:nvSpPr>
        <p:spPr bwMode="auto">
          <a:xfrm>
            <a:off x="4152900" y="4948238"/>
            <a:ext cx="91678" cy="114300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03" name="Oval 36"/>
          <p:cNvSpPr>
            <a:spLocks noChangeArrowheads="1"/>
          </p:cNvSpPr>
          <p:nvPr/>
        </p:nvSpPr>
        <p:spPr bwMode="auto">
          <a:xfrm>
            <a:off x="4381500" y="4614864"/>
            <a:ext cx="92869" cy="115887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04" name="Oval 37"/>
          <p:cNvSpPr>
            <a:spLocks noChangeArrowheads="1"/>
          </p:cNvSpPr>
          <p:nvPr/>
        </p:nvSpPr>
        <p:spPr bwMode="auto">
          <a:xfrm>
            <a:off x="4381500" y="4614864"/>
            <a:ext cx="92869" cy="115887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05" name="Oval 38"/>
          <p:cNvSpPr>
            <a:spLocks noChangeArrowheads="1"/>
          </p:cNvSpPr>
          <p:nvPr/>
        </p:nvSpPr>
        <p:spPr bwMode="auto">
          <a:xfrm>
            <a:off x="4599384" y="4308475"/>
            <a:ext cx="92869" cy="115888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06" name="Oval 39"/>
          <p:cNvSpPr>
            <a:spLocks noChangeArrowheads="1"/>
          </p:cNvSpPr>
          <p:nvPr/>
        </p:nvSpPr>
        <p:spPr bwMode="auto">
          <a:xfrm>
            <a:off x="4599384" y="4308475"/>
            <a:ext cx="92869" cy="115888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07" name="Oval 40"/>
          <p:cNvSpPr>
            <a:spLocks noChangeArrowheads="1"/>
          </p:cNvSpPr>
          <p:nvPr/>
        </p:nvSpPr>
        <p:spPr bwMode="auto">
          <a:xfrm>
            <a:off x="4827984" y="4614864"/>
            <a:ext cx="92869" cy="115887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08" name="Oval 41"/>
          <p:cNvSpPr>
            <a:spLocks noChangeArrowheads="1"/>
          </p:cNvSpPr>
          <p:nvPr/>
        </p:nvSpPr>
        <p:spPr bwMode="auto">
          <a:xfrm>
            <a:off x="4827984" y="4614864"/>
            <a:ext cx="92869" cy="115887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09" name="Oval 42"/>
          <p:cNvSpPr>
            <a:spLocks noChangeArrowheads="1"/>
          </p:cNvSpPr>
          <p:nvPr/>
        </p:nvSpPr>
        <p:spPr bwMode="auto">
          <a:xfrm>
            <a:off x="5055394" y="3886200"/>
            <a:ext cx="92869" cy="115888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10" name="Oval 43"/>
          <p:cNvSpPr>
            <a:spLocks noChangeArrowheads="1"/>
          </p:cNvSpPr>
          <p:nvPr/>
        </p:nvSpPr>
        <p:spPr bwMode="auto">
          <a:xfrm>
            <a:off x="5055394" y="3886200"/>
            <a:ext cx="92869" cy="115888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11" name="Oval 44"/>
          <p:cNvSpPr>
            <a:spLocks noChangeArrowheads="1"/>
          </p:cNvSpPr>
          <p:nvPr/>
        </p:nvSpPr>
        <p:spPr bwMode="auto">
          <a:xfrm>
            <a:off x="5282803" y="4270375"/>
            <a:ext cx="92869" cy="1143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12" name="Oval 45"/>
          <p:cNvSpPr>
            <a:spLocks noChangeArrowheads="1"/>
          </p:cNvSpPr>
          <p:nvPr/>
        </p:nvSpPr>
        <p:spPr bwMode="auto">
          <a:xfrm>
            <a:off x="5282803" y="4270375"/>
            <a:ext cx="92869" cy="114300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13" name="Oval 46"/>
          <p:cNvSpPr>
            <a:spLocks noChangeArrowheads="1"/>
          </p:cNvSpPr>
          <p:nvPr/>
        </p:nvSpPr>
        <p:spPr bwMode="auto">
          <a:xfrm>
            <a:off x="5501878" y="3989388"/>
            <a:ext cx="92869" cy="1143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14" name="Oval 47"/>
          <p:cNvSpPr>
            <a:spLocks noChangeArrowheads="1"/>
          </p:cNvSpPr>
          <p:nvPr/>
        </p:nvSpPr>
        <p:spPr bwMode="auto">
          <a:xfrm>
            <a:off x="5501878" y="3989388"/>
            <a:ext cx="92869" cy="114300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15" name="Oval 48"/>
          <p:cNvSpPr>
            <a:spLocks noChangeArrowheads="1"/>
          </p:cNvSpPr>
          <p:nvPr/>
        </p:nvSpPr>
        <p:spPr bwMode="auto">
          <a:xfrm>
            <a:off x="5731668" y="4179889"/>
            <a:ext cx="90488" cy="115887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16" name="Oval 49"/>
          <p:cNvSpPr>
            <a:spLocks noChangeArrowheads="1"/>
          </p:cNvSpPr>
          <p:nvPr/>
        </p:nvSpPr>
        <p:spPr bwMode="auto">
          <a:xfrm>
            <a:off x="5731668" y="4179889"/>
            <a:ext cx="90488" cy="115887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17" name="Oval 50"/>
          <p:cNvSpPr>
            <a:spLocks noChangeArrowheads="1"/>
          </p:cNvSpPr>
          <p:nvPr/>
        </p:nvSpPr>
        <p:spPr bwMode="auto">
          <a:xfrm>
            <a:off x="5956697" y="3617914"/>
            <a:ext cx="95250" cy="115887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18" name="Oval 51"/>
          <p:cNvSpPr>
            <a:spLocks noChangeArrowheads="1"/>
          </p:cNvSpPr>
          <p:nvPr/>
        </p:nvSpPr>
        <p:spPr bwMode="auto">
          <a:xfrm>
            <a:off x="5956697" y="3617914"/>
            <a:ext cx="95250" cy="115887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19" name="Oval 52"/>
          <p:cNvSpPr>
            <a:spLocks noChangeArrowheads="1"/>
          </p:cNvSpPr>
          <p:nvPr/>
        </p:nvSpPr>
        <p:spPr bwMode="auto">
          <a:xfrm>
            <a:off x="6175772" y="4078288"/>
            <a:ext cx="94060" cy="115887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20" name="Oval 53"/>
          <p:cNvSpPr>
            <a:spLocks noChangeArrowheads="1"/>
          </p:cNvSpPr>
          <p:nvPr/>
        </p:nvSpPr>
        <p:spPr bwMode="auto">
          <a:xfrm>
            <a:off x="6175772" y="4078288"/>
            <a:ext cx="94060" cy="115887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21" name="Oval 54"/>
          <p:cNvSpPr>
            <a:spLocks noChangeArrowheads="1"/>
          </p:cNvSpPr>
          <p:nvPr/>
        </p:nvSpPr>
        <p:spPr bwMode="auto">
          <a:xfrm>
            <a:off x="6403182" y="3567113"/>
            <a:ext cx="92869" cy="1143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22" name="Oval 55"/>
          <p:cNvSpPr>
            <a:spLocks noChangeArrowheads="1"/>
          </p:cNvSpPr>
          <p:nvPr/>
        </p:nvSpPr>
        <p:spPr bwMode="auto">
          <a:xfrm>
            <a:off x="6403182" y="3567113"/>
            <a:ext cx="92869" cy="114300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23" name="Oval 56"/>
          <p:cNvSpPr>
            <a:spLocks noChangeArrowheads="1"/>
          </p:cNvSpPr>
          <p:nvPr/>
        </p:nvSpPr>
        <p:spPr bwMode="auto">
          <a:xfrm>
            <a:off x="6632972" y="3451225"/>
            <a:ext cx="92869" cy="115888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24" name="Oval 57"/>
          <p:cNvSpPr>
            <a:spLocks noChangeArrowheads="1"/>
          </p:cNvSpPr>
          <p:nvPr/>
        </p:nvSpPr>
        <p:spPr bwMode="auto">
          <a:xfrm>
            <a:off x="6632972" y="3451225"/>
            <a:ext cx="92869" cy="115888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25" name="Oval 58"/>
          <p:cNvSpPr>
            <a:spLocks noChangeArrowheads="1"/>
          </p:cNvSpPr>
          <p:nvPr/>
        </p:nvSpPr>
        <p:spPr bwMode="auto">
          <a:xfrm>
            <a:off x="6849666" y="3387725"/>
            <a:ext cx="92869" cy="115888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26" name="Oval 59"/>
          <p:cNvSpPr>
            <a:spLocks noChangeArrowheads="1"/>
          </p:cNvSpPr>
          <p:nvPr/>
        </p:nvSpPr>
        <p:spPr bwMode="auto">
          <a:xfrm>
            <a:off x="6849666" y="3387725"/>
            <a:ext cx="92869" cy="115888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27" name="Oval 60"/>
          <p:cNvSpPr>
            <a:spLocks noChangeArrowheads="1"/>
          </p:cNvSpPr>
          <p:nvPr/>
        </p:nvSpPr>
        <p:spPr bwMode="auto">
          <a:xfrm>
            <a:off x="7077075" y="3017838"/>
            <a:ext cx="95250" cy="1143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28" name="Oval 61"/>
          <p:cNvSpPr>
            <a:spLocks noChangeArrowheads="1"/>
          </p:cNvSpPr>
          <p:nvPr/>
        </p:nvSpPr>
        <p:spPr bwMode="auto">
          <a:xfrm>
            <a:off x="7077075" y="3017838"/>
            <a:ext cx="95250" cy="114300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29" name="Oval 62"/>
          <p:cNvSpPr>
            <a:spLocks noChangeArrowheads="1"/>
          </p:cNvSpPr>
          <p:nvPr/>
        </p:nvSpPr>
        <p:spPr bwMode="auto">
          <a:xfrm>
            <a:off x="7306866" y="3425825"/>
            <a:ext cx="92869" cy="115888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30" name="Oval 63"/>
          <p:cNvSpPr>
            <a:spLocks noChangeArrowheads="1"/>
          </p:cNvSpPr>
          <p:nvPr/>
        </p:nvSpPr>
        <p:spPr bwMode="auto">
          <a:xfrm>
            <a:off x="7306866" y="3425825"/>
            <a:ext cx="92869" cy="115888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31" name="Line 66"/>
          <p:cNvSpPr>
            <a:spLocks noChangeShapeType="1"/>
          </p:cNvSpPr>
          <p:nvPr/>
        </p:nvSpPr>
        <p:spPr bwMode="auto">
          <a:xfrm flipH="1" flipV="1">
            <a:off x="5085159" y="3886200"/>
            <a:ext cx="0" cy="2209800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0532" name="Line 67"/>
          <p:cNvSpPr>
            <a:spLocks noChangeShapeType="1"/>
          </p:cNvSpPr>
          <p:nvPr/>
        </p:nvSpPr>
        <p:spPr bwMode="auto">
          <a:xfrm flipH="1">
            <a:off x="3056334" y="3911600"/>
            <a:ext cx="2052638" cy="0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20533" name="Picture 68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759869" y="4170363"/>
            <a:ext cx="210740" cy="4445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</p:pic>
      <p:sp>
        <p:nvSpPr>
          <p:cNvPr id="20534" name="Line 69"/>
          <p:cNvSpPr>
            <a:spLocks noChangeShapeType="1"/>
          </p:cNvSpPr>
          <p:nvPr/>
        </p:nvSpPr>
        <p:spPr bwMode="auto">
          <a:xfrm flipH="1">
            <a:off x="3063478" y="4286250"/>
            <a:ext cx="2052638" cy="0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20535" name="Picture 70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767013" y="3619501"/>
            <a:ext cx="201215" cy="3413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</p:pic>
      <p:sp>
        <p:nvSpPr>
          <p:cNvPr id="20536" name="Line 71"/>
          <p:cNvSpPr>
            <a:spLocks noChangeShapeType="1"/>
          </p:cNvSpPr>
          <p:nvPr/>
        </p:nvSpPr>
        <p:spPr bwMode="auto">
          <a:xfrm>
            <a:off x="3939778" y="3894138"/>
            <a:ext cx="0" cy="3937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 type="triangle" w="lg" len="lg"/>
            <a:tailEnd type="triangle" w="lg" len="lg"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0537" name="Text Box 72"/>
          <p:cNvSpPr txBox="1">
            <a:spLocks noChangeArrowheads="1"/>
          </p:cNvSpPr>
          <p:nvPr/>
        </p:nvSpPr>
        <p:spPr bwMode="auto">
          <a:xfrm>
            <a:off x="2998010" y="3300413"/>
            <a:ext cx="2435988" cy="461665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400">
                <a:solidFill>
                  <a:schemeClr val="accent2"/>
                </a:solidFill>
                <a:cs typeface="Arial" charset="0"/>
              </a:rPr>
              <a:t>Error or “residual”</a:t>
            </a:r>
          </a:p>
        </p:txBody>
      </p:sp>
      <p:sp>
        <p:nvSpPr>
          <p:cNvPr id="20538" name="Text Box 73"/>
          <p:cNvSpPr txBox="1">
            <a:spLocks noChangeArrowheads="1"/>
          </p:cNvSpPr>
          <p:nvPr/>
        </p:nvSpPr>
        <p:spPr bwMode="auto">
          <a:xfrm>
            <a:off x="1454511" y="4135438"/>
            <a:ext cx="1440331" cy="461665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400">
                <a:cs typeface="Arial" charset="0"/>
              </a:rPr>
              <a:t>Prediction</a:t>
            </a:r>
          </a:p>
        </p:txBody>
      </p:sp>
      <p:sp>
        <p:nvSpPr>
          <p:cNvPr id="20539" name="Text Box 74"/>
          <p:cNvSpPr txBox="1">
            <a:spLocks noChangeArrowheads="1"/>
          </p:cNvSpPr>
          <p:nvPr/>
        </p:nvSpPr>
        <p:spPr bwMode="auto">
          <a:xfrm>
            <a:off x="1237259" y="3502025"/>
            <a:ext cx="1685526" cy="461665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400" dirty="0">
                <a:cs typeface="Arial" charset="0"/>
              </a:rPr>
              <a:t>Observation</a:t>
            </a:r>
          </a:p>
        </p:txBody>
      </p:sp>
      <p:pic>
        <p:nvPicPr>
          <p:cNvPr id="76" name="Picture 75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/>
          <a:stretch>
            <a:fillRect/>
          </a:stretch>
        </p:blipFill>
        <p:spPr bwMode="auto">
          <a:xfrm>
            <a:off x="4690060" y="6146801"/>
            <a:ext cx="872540" cy="393999"/>
          </a:xfrm>
          <a:prstGeom prst="rect">
            <a:avLst/>
          </a:prstGeom>
          <a:noFill/>
          <a:ln/>
          <a:effectLst/>
        </p:spPr>
      </p:pic>
      <p:pic>
        <p:nvPicPr>
          <p:cNvPr id="21565" name="Picture 84" descr="txp_fi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143500" y="1447800"/>
            <a:ext cx="3390900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67" name="Picture 83" descr="txp_fi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914400" y="1676401"/>
            <a:ext cx="4057650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5" name="Slide Number Placeholder 7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658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Minimizing Error*</a:t>
            </a:r>
          </a:p>
        </p:txBody>
      </p:sp>
      <p:pic>
        <p:nvPicPr>
          <p:cNvPr id="20" name="Picture 19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38866" y="1905001"/>
            <a:ext cx="3791461" cy="913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22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7200" y="2895600"/>
            <a:ext cx="4686301" cy="84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71" name="Text Box 12"/>
          <p:cNvSpPr txBox="1">
            <a:spLocks noChangeArrowheads="1"/>
          </p:cNvSpPr>
          <p:nvPr/>
        </p:nvSpPr>
        <p:spPr bwMode="auto">
          <a:xfrm>
            <a:off x="342900" y="4800601"/>
            <a:ext cx="46101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latin typeface="+mj-lt"/>
              </a:rPr>
              <a:t>Approximate q update explained:</a:t>
            </a:r>
          </a:p>
        </p:txBody>
      </p:sp>
      <p:pic>
        <p:nvPicPr>
          <p:cNvPr id="25" name="Picture 24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39179" y="3886200"/>
            <a:ext cx="4504321" cy="84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26" descr="txp_fi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371600" y="5486400"/>
            <a:ext cx="6400800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 Box 12"/>
          <p:cNvSpPr txBox="1">
            <a:spLocks noChangeArrowheads="1"/>
          </p:cNvSpPr>
          <p:nvPr/>
        </p:nvSpPr>
        <p:spPr bwMode="auto">
          <a:xfrm>
            <a:off x="342900" y="1295401"/>
            <a:ext cx="83439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latin typeface="+mj-lt"/>
              </a:rPr>
              <a:t>Imagine we had only one point </a:t>
            </a:r>
            <a:r>
              <a:rPr lang="en-US" sz="2400" dirty="0" smtClean="0">
                <a:latin typeface="+mj-lt"/>
              </a:rPr>
              <a:t>x, </a:t>
            </a:r>
            <a:r>
              <a:rPr lang="en-US" sz="2400" dirty="0">
                <a:latin typeface="+mj-lt"/>
              </a:rPr>
              <a:t>with features f(x</a:t>
            </a:r>
            <a:r>
              <a:rPr lang="en-US" sz="2400" dirty="0" smtClean="0">
                <a:latin typeface="+mj-lt"/>
              </a:rPr>
              <a:t>), target value y, and weights w:</a:t>
            </a:r>
            <a:endParaRPr lang="en-US" sz="2400" dirty="0">
              <a:latin typeface="+mj-lt"/>
            </a:endParaRPr>
          </a:p>
        </p:txBody>
      </p:sp>
      <p:sp>
        <p:nvSpPr>
          <p:cNvPr id="22539" name="TextBox 27"/>
          <p:cNvSpPr txBox="1">
            <a:spLocks noChangeArrowheads="1"/>
          </p:cNvSpPr>
          <p:nvPr/>
        </p:nvSpPr>
        <p:spPr bwMode="auto">
          <a:xfrm>
            <a:off x="3943350" y="6015335"/>
            <a:ext cx="14287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dirty="0">
                <a:latin typeface="+mj-lt"/>
              </a:rPr>
              <a:t>“target”</a:t>
            </a:r>
          </a:p>
        </p:txBody>
      </p:sp>
      <p:sp>
        <p:nvSpPr>
          <p:cNvPr id="22540" name="TextBox 28"/>
          <p:cNvSpPr txBox="1">
            <a:spLocks noChangeArrowheads="1"/>
          </p:cNvSpPr>
          <p:nvPr/>
        </p:nvSpPr>
        <p:spPr bwMode="auto">
          <a:xfrm>
            <a:off x="5486400" y="6019800"/>
            <a:ext cx="20002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dirty="0">
                <a:latin typeface="+mj-lt"/>
              </a:rPr>
              <a:t>“prediction”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57850" y="2286170"/>
            <a:ext cx="3111074" cy="2092119"/>
          </a:xfrm>
          <a:prstGeom prst="rect">
            <a:avLst/>
          </a:prstGeom>
          <a:noFill/>
        </p:spPr>
      </p:pic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latin typeface="+mj-lt"/>
              </a:rPr>
              <a:pPr/>
              <a:t>35</a:t>
            </a:fld>
            <a:endParaRPr lang="en-US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86597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71" grpId="0"/>
      <p:bldP spid="17" grpId="0"/>
      <p:bldP spid="22539" grpId="0"/>
      <p:bldP spid="22540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3"/>
          <p:cNvSpPr>
            <a:spLocks noChangeArrowheads="1"/>
          </p:cNvSpPr>
          <p:nvPr/>
        </p:nvSpPr>
        <p:spPr bwMode="auto">
          <a:xfrm>
            <a:off x="1682353" y="1295400"/>
            <a:ext cx="5653088" cy="5127625"/>
          </a:xfrm>
          <a:prstGeom prst="rect">
            <a:avLst/>
          </a:prstGeom>
          <a:noFill/>
          <a:ln w="0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31" name="Line 4"/>
          <p:cNvSpPr>
            <a:spLocks noChangeShapeType="1"/>
          </p:cNvSpPr>
          <p:nvPr/>
        </p:nvSpPr>
        <p:spPr bwMode="auto">
          <a:xfrm>
            <a:off x="1682353" y="6423025"/>
            <a:ext cx="5653088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32" name="Line 5"/>
          <p:cNvSpPr>
            <a:spLocks noChangeShapeType="1"/>
          </p:cNvSpPr>
          <p:nvPr/>
        </p:nvSpPr>
        <p:spPr bwMode="auto">
          <a:xfrm flipV="1">
            <a:off x="1682353" y="1295400"/>
            <a:ext cx="1191" cy="51276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33" name="Line 6"/>
          <p:cNvSpPr>
            <a:spLocks noChangeShapeType="1"/>
          </p:cNvSpPr>
          <p:nvPr/>
        </p:nvSpPr>
        <p:spPr bwMode="auto">
          <a:xfrm flipV="1">
            <a:off x="1682353" y="6346825"/>
            <a:ext cx="1191" cy="762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34" name="Rectangle 7"/>
          <p:cNvSpPr>
            <a:spLocks noChangeArrowheads="1"/>
          </p:cNvSpPr>
          <p:nvPr/>
        </p:nvSpPr>
        <p:spPr bwMode="auto">
          <a:xfrm>
            <a:off x="1672090" y="6451600"/>
            <a:ext cx="70533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Helvetica" pitchFamily="34" charset="0"/>
                <a:cs typeface="Arial" charset="0"/>
              </a:rPr>
              <a:t>0</a:t>
            </a:r>
            <a:endParaRPr lang="en-US" sz="2400">
              <a:cs typeface="Arial" charset="0"/>
            </a:endParaRPr>
          </a:p>
        </p:txBody>
      </p:sp>
      <p:sp>
        <p:nvSpPr>
          <p:cNvPr id="22535" name="Line 8"/>
          <p:cNvSpPr>
            <a:spLocks noChangeShapeType="1"/>
          </p:cNvSpPr>
          <p:nvPr/>
        </p:nvSpPr>
        <p:spPr bwMode="auto">
          <a:xfrm flipV="1">
            <a:off x="2245519" y="6346825"/>
            <a:ext cx="1190" cy="762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36" name="Rectangle 9"/>
          <p:cNvSpPr>
            <a:spLocks noChangeArrowheads="1"/>
          </p:cNvSpPr>
          <p:nvPr/>
        </p:nvSpPr>
        <p:spPr bwMode="auto">
          <a:xfrm>
            <a:off x="2235256" y="6451600"/>
            <a:ext cx="70533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Helvetica" pitchFamily="34" charset="0"/>
                <a:cs typeface="Arial" charset="0"/>
              </a:rPr>
              <a:t>2</a:t>
            </a:r>
            <a:endParaRPr lang="en-US" sz="2400">
              <a:cs typeface="Arial" charset="0"/>
            </a:endParaRPr>
          </a:p>
        </p:txBody>
      </p:sp>
      <p:sp>
        <p:nvSpPr>
          <p:cNvPr id="22537" name="Line 10"/>
          <p:cNvSpPr>
            <a:spLocks noChangeShapeType="1"/>
          </p:cNvSpPr>
          <p:nvPr/>
        </p:nvSpPr>
        <p:spPr bwMode="auto">
          <a:xfrm flipV="1">
            <a:off x="2807494" y="6346825"/>
            <a:ext cx="1190" cy="762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38" name="Rectangle 11"/>
          <p:cNvSpPr>
            <a:spLocks noChangeArrowheads="1"/>
          </p:cNvSpPr>
          <p:nvPr/>
        </p:nvSpPr>
        <p:spPr bwMode="auto">
          <a:xfrm>
            <a:off x="2797231" y="6451600"/>
            <a:ext cx="70533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Helvetica" pitchFamily="34" charset="0"/>
                <a:cs typeface="Arial" charset="0"/>
              </a:rPr>
              <a:t>4</a:t>
            </a:r>
            <a:endParaRPr lang="en-US" sz="2400">
              <a:cs typeface="Arial" charset="0"/>
            </a:endParaRPr>
          </a:p>
        </p:txBody>
      </p:sp>
      <p:sp>
        <p:nvSpPr>
          <p:cNvPr id="22539" name="Line 12"/>
          <p:cNvSpPr>
            <a:spLocks noChangeShapeType="1"/>
          </p:cNvSpPr>
          <p:nvPr/>
        </p:nvSpPr>
        <p:spPr bwMode="auto">
          <a:xfrm flipV="1">
            <a:off x="3376613" y="6346825"/>
            <a:ext cx="1190" cy="762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40" name="Rectangle 13"/>
          <p:cNvSpPr>
            <a:spLocks noChangeArrowheads="1"/>
          </p:cNvSpPr>
          <p:nvPr/>
        </p:nvSpPr>
        <p:spPr bwMode="auto">
          <a:xfrm>
            <a:off x="3366349" y="6451600"/>
            <a:ext cx="70533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Helvetica" pitchFamily="34" charset="0"/>
                <a:cs typeface="Arial" charset="0"/>
              </a:rPr>
              <a:t>6</a:t>
            </a:r>
            <a:endParaRPr lang="en-US" sz="2400">
              <a:cs typeface="Arial" charset="0"/>
            </a:endParaRPr>
          </a:p>
        </p:txBody>
      </p:sp>
      <p:sp>
        <p:nvSpPr>
          <p:cNvPr id="22541" name="Line 14"/>
          <p:cNvSpPr>
            <a:spLocks noChangeShapeType="1"/>
          </p:cNvSpPr>
          <p:nvPr/>
        </p:nvSpPr>
        <p:spPr bwMode="auto">
          <a:xfrm flipV="1">
            <a:off x="3939778" y="6346825"/>
            <a:ext cx="1191" cy="762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42" name="Rectangle 15"/>
          <p:cNvSpPr>
            <a:spLocks noChangeArrowheads="1"/>
          </p:cNvSpPr>
          <p:nvPr/>
        </p:nvSpPr>
        <p:spPr bwMode="auto">
          <a:xfrm>
            <a:off x="3929515" y="6451600"/>
            <a:ext cx="70533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Helvetica" pitchFamily="34" charset="0"/>
                <a:cs typeface="Arial" charset="0"/>
              </a:rPr>
              <a:t>8</a:t>
            </a:r>
            <a:endParaRPr lang="en-US" sz="2400">
              <a:cs typeface="Arial" charset="0"/>
            </a:endParaRPr>
          </a:p>
        </p:txBody>
      </p:sp>
      <p:sp>
        <p:nvSpPr>
          <p:cNvPr id="22543" name="Line 16"/>
          <p:cNvSpPr>
            <a:spLocks noChangeShapeType="1"/>
          </p:cNvSpPr>
          <p:nvPr/>
        </p:nvSpPr>
        <p:spPr bwMode="auto">
          <a:xfrm flipV="1">
            <a:off x="4508897" y="6346825"/>
            <a:ext cx="1191" cy="762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44" name="Rectangle 17"/>
          <p:cNvSpPr>
            <a:spLocks noChangeArrowheads="1"/>
          </p:cNvSpPr>
          <p:nvPr/>
        </p:nvSpPr>
        <p:spPr bwMode="auto">
          <a:xfrm>
            <a:off x="4459795" y="6451600"/>
            <a:ext cx="141065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Helvetica" pitchFamily="34" charset="0"/>
                <a:cs typeface="Arial" charset="0"/>
              </a:rPr>
              <a:t>10</a:t>
            </a:r>
            <a:endParaRPr lang="en-US" sz="2400">
              <a:cs typeface="Arial" charset="0"/>
            </a:endParaRPr>
          </a:p>
        </p:txBody>
      </p:sp>
      <p:sp>
        <p:nvSpPr>
          <p:cNvPr id="22545" name="Line 18"/>
          <p:cNvSpPr>
            <a:spLocks noChangeShapeType="1"/>
          </p:cNvSpPr>
          <p:nvPr/>
        </p:nvSpPr>
        <p:spPr bwMode="auto">
          <a:xfrm flipV="1">
            <a:off x="5072063" y="6346825"/>
            <a:ext cx="1190" cy="762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46" name="Rectangle 19"/>
          <p:cNvSpPr>
            <a:spLocks noChangeArrowheads="1"/>
          </p:cNvSpPr>
          <p:nvPr/>
        </p:nvSpPr>
        <p:spPr bwMode="auto">
          <a:xfrm>
            <a:off x="5022961" y="6451600"/>
            <a:ext cx="141065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Helvetica" pitchFamily="34" charset="0"/>
                <a:cs typeface="Arial" charset="0"/>
              </a:rPr>
              <a:t>12</a:t>
            </a:r>
            <a:endParaRPr lang="en-US" sz="2400">
              <a:cs typeface="Arial" charset="0"/>
            </a:endParaRPr>
          </a:p>
        </p:txBody>
      </p:sp>
      <p:sp>
        <p:nvSpPr>
          <p:cNvPr id="22547" name="Line 20"/>
          <p:cNvSpPr>
            <a:spLocks noChangeShapeType="1"/>
          </p:cNvSpPr>
          <p:nvPr/>
        </p:nvSpPr>
        <p:spPr bwMode="auto">
          <a:xfrm flipV="1">
            <a:off x="5634038" y="6346825"/>
            <a:ext cx="1190" cy="762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48" name="Rectangle 21"/>
          <p:cNvSpPr>
            <a:spLocks noChangeArrowheads="1"/>
          </p:cNvSpPr>
          <p:nvPr/>
        </p:nvSpPr>
        <p:spPr bwMode="auto">
          <a:xfrm>
            <a:off x="5584936" y="6451600"/>
            <a:ext cx="141065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Helvetica" pitchFamily="34" charset="0"/>
                <a:cs typeface="Arial" charset="0"/>
              </a:rPr>
              <a:t>14</a:t>
            </a:r>
            <a:endParaRPr lang="en-US" sz="2400">
              <a:cs typeface="Arial" charset="0"/>
            </a:endParaRPr>
          </a:p>
        </p:txBody>
      </p:sp>
      <p:sp>
        <p:nvSpPr>
          <p:cNvPr id="22549" name="Line 22"/>
          <p:cNvSpPr>
            <a:spLocks noChangeShapeType="1"/>
          </p:cNvSpPr>
          <p:nvPr/>
        </p:nvSpPr>
        <p:spPr bwMode="auto">
          <a:xfrm flipV="1">
            <a:off x="6203157" y="6346825"/>
            <a:ext cx="1190" cy="762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50" name="Rectangle 23"/>
          <p:cNvSpPr>
            <a:spLocks noChangeArrowheads="1"/>
          </p:cNvSpPr>
          <p:nvPr/>
        </p:nvSpPr>
        <p:spPr bwMode="auto">
          <a:xfrm>
            <a:off x="6154055" y="6451600"/>
            <a:ext cx="141065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Helvetica" pitchFamily="34" charset="0"/>
                <a:cs typeface="Arial" charset="0"/>
              </a:rPr>
              <a:t>16</a:t>
            </a:r>
            <a:endParaRPr lang="en-US" sz="2400">
              <a:cs typeface="Arial" charset="0"/>
            </a:endParaRPr>
          </a:p>
        </p:txBody>
      </p:sp>
      <p:sp>
        <p:nvSpPr>
          <p:cNvPr id="22551" name="Line 24"/>
          <p:cNvSpPr>
            <a:spLocks noChangeShapeType="1"/>
          </p:cNvSpPr>
          <p:nvPr/>
        </p:nvSpPr>
        <p:spPr bwMode="auto">
          <a:xfrm flipV="1">
            <a:off x="6766322" y="6346825"/>
            <a:ext cx="1191" cy="762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52" name="Rectangle 25"/>
          <p:cNvSpPr>
            <a:spLocks noChangeArrowheads="1"/>
          </p:cNvSpPr>
          <p:nvPr/>
        </p:nvSpPr>
        <p:spPr bwMode="auto">
          <a:xfrm>
            <a:off x="6717220" y="6451600"/>
            <a:ext cx="141065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Helvetica" pitchFamily="34" charset="0"/>
                <a:cs typeface="Arial" charset="0"/>
              </a:rPr>
              <a:t>18</a:t>
            </a:r>
            <a:endParaRPr lang="en-US" sz="2400">
              <a:cs typeface="Arial" charset="0"/>
            </a:endParaRPr>
          </a:p>
        </p:txBody>
      </p:sp>
      <p:sp>
        <p:nvSpPr>
          <p:cNvPr id="22553" name="Line 26"/>
          <p:cNvSpPr>
            <a:spLocks noChangeShapeType="1"/>
          </p:cNvSpPr>
          <p:nvPr/>
        </p:nvSpPr>
        <p:spPr bwMode="auto">
          <a:xfrm flipV="1">
            <a:off x="7335440" y="6346825"/>
            <a:ext cx="1191" cy="762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54" name="Rectangle 27"/>
          <p:cNvSpPr>
            <a:spLocks noChangeArrowheads="1"/>
          </p:cNvSpPr>
          <p:nvPr/>
        </p:nvSpPr>
        <p:spPr bwMode="auto">
          <a:xfrm>
            <a:off x="7286339" y="6451600"/>
            <a:ext cx="141065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Helvetica" pitchFamily="34" charset="0"/>
                <a:cs typeface="Arial" charset="0"/>
              </a:rPr>
              <a:t>20</a:t>
            </a:r>
            <a:endParaRPr lang="en-US" sz="2400">
              <a:cs typeface="Arial" charset="0"/>
            </a:endParaRPr>
          </a:p>
        </p:txBody>
      </p:sp>
      <p:sp>
        <p:nvSpPr>
          <p:cNvPr id="22555" name="Line 28"/>
          <p:cNvSpPr>
            <a:spLocks noChangeShapeType="1"/>
          </p:cNvSpPr>
          <p:nvPr/>
        </p:nvSpPr>
        <p:spPr bwMode="auto">
          <a:xfrm>
            <a:off x="1682353" y="6423025"/>
            <a:ext cx="50006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56" name="Rectangle 29"/>
          <p:cNvSpPr>
            <a:spLocks noChangeArrowheads="1"/>
          </p:cNvSpPr>
          <p:nvPr/>
        </p:nvSpPr>
        <p:spPr bwMode="auto">
          <a:xfrm>
            <a:off x="1519338" y="6346825"/>
            <a:ext cx="184346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Helvetica" pitchFamily="34" charset="0"/>
                <a:cs typeface="Arial" charset="0"/>
              </a:rPr>
              <a:t>-15</a:t>
            </a:r>
            <a:endParaRPr lang="en-US" sz="2400">
              <a:cs typeface="Arial" charset="0"/>
            </a:endParaRPr>
          </a:p>
        </p:txBody>
      </p:sp>
      <p:sp>
        <p:nvSpPr>
          <p:cNvPr id="22557" name="Line 30"/>
          <p:cNvSpPr>
            <a:spLocks noChangeShapeType="1"/>
          </p:cNvSpPr>
          <p:nvPr/>
        </p:nvSpPr>
        <p:spPr bwMode="auto">
          <a:xfrm>
            <a:off x="1682353" y="5853114"/>
            <a:ext cx="50006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58" name="Rectangle 31"/>
          <p:cNvSpPr>
            <a:spLocks noChangeArrowheads="1"/>
          </p:cNvSpPr>
          <p:nvPr/>
        </p:nvSpPr>
        <p:spPr bwMode="auto">
          <a:xfrm>
            <a:off x="1519338" y="5776913"/>
            <a:ext cx="184346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Helvetica" pitchFamily="34" charset="0"/>
                <a:cs typeface="Arial" charset="0"/>
              </a:rPr>
              <a:t>-10</a:t>
            </a:r>
            <a:endParaRPr lang="en-US" sz="2400">
              <a:cs typeface="Arial" charset="0"/>
            </a:endParaRPr>
          </a:p>
        </p:txBody>
      </p:sp>
      <p:sp>
        <p:nvSpPr>
          <p:cNvPr id="22559" name="Line 32"/>
          <p:cNvSpPr>
            <a:spLocks noChangeShapeType="1"/>
          </p:cNvSpPr>
          <p:nvPr/>
        </p:nvSpPr>
        <p:spPr bwMode="auto">
          <a:xfrm>
            <a:off x="1682353" y="5281614"/>
            <a:ext cx="50006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60" name="Rectangle 33"/>
          <p:cNvSpPr>
            <a:spLocks noChangeArrowheads="1"/>
          </p:cNvSpPr>
          <p:nvPr/>
        </p:nvSpPr>
        <p:spPr bwMode="auto">
          <a:xfrm>
            <a:off x="1579608" y="5205413"/>
            <a:ext cx="113814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Helvetica" pitchFamily="34" charset="0"/>
                <a:cs typeface="Arial" charset="0"/>
              </a:rPr>
              <a:t>-5</a:t>
            </a:r>
            <a:endParaRPr lang="en-US" sz="2400">
              <a:cs typeface="Arial" charset="0"/>
            </a:endParaRPr>
          </a:p>
        </p:txBody>
      </p:sp>
      <p:sp>
        <p:nvSpPr>
          <p:cNvPr id="22561" name="Line 34"/>
          <p:cNvSpPr>
            <a:spLocks noChangeShapeType="1"/>
          </p:cNvSpPr>
          <p:nvPr/>
        </p:nvSpPr>
        <p:spPr bwMode="auto">
          <a:xfrm>
            <a:off x="1682353" y="4711700"/>
            <a:ext cx="50006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62" name="Rectangle 35"/>
          <p:cNvSpPr>
            <a:spLocks noChangeArrowheads="1"/>
          </p:cNvSpPr>
          <p:nvPr/>
        </p:nvSpPr>
        <p:spPr bwMode="auto">
          <a:xfrm>
            <a:off x="1614940" y="4635500"/>
            <a:ext cx="70533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Helvetica" pitchFamily="34" charset="0"/>
                <a:cs typeface="Arial" charset="0"/>
              </a:rPr>
              <a:t>0</a:t>
            </a:r>
            <a:endParaRPr lang="en-US" sz="2400">
              <a:cs typeface="Arial" charset="0"/>
            </a:endParaRPr>
          </a:p>
        </p:txBody>
      </p:sp>
      <p:sp>
        <p:nvSpPr>
          <p:cNvPr id="22563" name="Line 36"/>
          <p:cNvSpPr>
            <a:spLocks noChangeShapeType="1"/>
          </p:cNvSpPr>
          <p:nvPr/>
        </p:nvSpPr>
        <p:spPr bwMode="auto">
          <a:xfrm>
            <a:off x="1682353" y="4140200"/>
            <a:ext cx="50006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64" name="Rectangle 37"/>
          <p:cNvSpPr>
            <a:spLocks noChangeArrowheads="1"/>
          </p:cNvSpPr>
          <p:nvPr/>
        </p:nvSpPr>
        <p:spPr bwMode="auto">
          <a:xfrm>
            <a:off x="1614940" y="4064000"/>
            <a:ext cx="70533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Helvetica" pitchFamily="34" charset="0"/>
                <a:cs typeface="Arial" charset="0"/>
              </a:rPr>
              <a:t>5</a:t>
            </a:r>
            <a:endParaRPr lang="en-US" sz="2400">
              <a:cs typeface="Arial" charset="0"/>
            </a:endParaRPr>
          </a:p>
        </p:txBody>
      </p:sp>
      <p:sp>
        <p:nvSpPr>
          <p:cNvPr id="22565" name="Line 38"/>
          <p:cNvSpPr>
            <a:spLocks noChangeShapeType="1"/>
          </p:cNvSpPr>
          <p:nvPr/>
        </p:nvSpPr>
        <p:spPr bwMode="auto">
          <a:xfrm>
            <a:off x="1682353" y="3568700"/>
            <a:ext cx="50006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66" name="Rectangle 39"/>
          <p:cNvSpPr>
            <a:spLocks noChangeArrowheads="1"/>
          </p:cNvSpPr>
          <p:nvPr/>
        </p:nvSpPr>
        <p:spPr bwMode="auto">
          <a:xfrm>
            <a:off x="1555861" y="3492500"/>
            <a:ext cx="141065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Helvetica" pitchFamily="34" charset="0"/>
                <a:cs typeface="Arial" charset="0"/>
              </a:rPr>
              <a:t>10</a:t>
            </a:r>
            <a:endParaRPr lang="en-US" sz="2400">
              <a:cs typeface="Arial" charset="0"/>
            </a:endParaRPr>
          </a:p>
        </p:txBody>
      </p:sp>
      <p:sp>
        <p:nvSpPr>
          <p:cNvPr id="22567" name="Line 40"/>
          <p:cNvSpPr>
            <a:spLocks noChangeShapeType="1"/>
          </p:cNvSpPr>
          <p:nvPr/>
        </p:nvSpPr>
        <p:spPr bwMode="auto">
          <a:xfrm>
            <a:off x="1682353" y="2998789"/>
            <a:ext cx="50006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68" name="Rectangle 41"/>
          <p:cNvSpPr>
            <a:spLocks noChangeArrowheads="1"/>
          </p:cNvSpPr>
          <p:nvPr/>
        </p:nvSpPr>
        <p:spPr bwMode="auto">
          <a:xfrm>
            <a:off x="1555861" y="2922588"/>
            <a:ext cx="141065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Helvetica" pitchFamily="34" charset="0"/>
                <a:cs typeface="Arial" charset="0"/>
              </a:rPr>
              <a:t>15</a:t>
            </a:r>
            <a:endParaRPr lang="en-US" sz="2400">
              <a:cs typeface="Arial" charset="0"/>
            </a:endParaRPr>
          </a:p>
        </p:txBody>
      </p:sp>
      <p:sp>
        <p:nvSpPr>
          <p:cNvPr id="22569" name="Line 42"/>
          <p:cNvSpPr>
            <a:spLocks noChangeShapeType="1"/>
          </p:cNvSpPr>
          <p:nvPr/>
        </p:nvSpPr>
        <p:spPr bwMode="auto">
          <a:xfrm>
            <a:off x="1682353" y="2427289"/>
            <a:ext cx="50006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70" name="Rectangle 43"/>
          <p:cNvSpPr>
            <a:spLocks noChangeArrowheads="1"/>
          </p:cNvSpPr>
          <p:nvPr/>
        </p:nvSpPr>
        <p:spPr bwMode="auto">
          <a:xfrm>
            <a:off x="1555861" y="2351088"/>
            <a:ext cx="141065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Helvetica" pitchFamily="34" charset="0"/>
                <a:cs typeface="Arial" charset="0"/>
              </a:rPr>
              <a:t>20</a:t>
            </a:r>
            <a:endParaRPr lang="en-US" sz="2400">
              <a:cs typeface="Arial" charset="0"/>
            </a:endParaRPr>
          </a:p>
        </p:txBody>
      </p:sp>
      <p:sp>
        <p:nvSpPr>
          <p:cNvPr id="22571" name="Line 44"/>
          <p:cNvSpPr>
            <a:spLocks noChangeShapeType="1"/>
          </p:cNvSpPr>
          <p:nvPr/>
        </p:nvSpPr>
        <p:spPr bwMode="auto">
          <a:xfrm>
            <a:off x="1682353" y="1855789"/>
            <a:ext cx="50006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72" name="Rectangle 45"/>
          <p:cNvSpPr>
            <a:spLocks noChangeArrowheads="1"/>
          </p:cNvSpPr>
          <p:nvPr/>
        </p:nvSpPr>
        <p:spPr bwMode="auto">
          <a:xfrm>
            <a:off x="1555861" y="1779588"/>
            <a:ext cx="141065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Helvetica" pitchFamily="34" charset="0"/>
                <a:cs typeface="Arial" charset="0"/>
              </a:rPr>
              <a:t>25</a:t>
            </a:r>
            <a:endParaRPr lang="en-US" sz="2400">
              <a:cs typeface="Arial" charset="0"/>
            </a:endParaRPr>
          </a:p>
        </p:txBody>
      </p:sp>
      <p:sp>
        <p:nvSpPr>
          <p:cNvPr id="22573" name="Line 46"/>
          <p:cNvSpPr>
            <a:spLocks noChangeShapeType="1"/>
          </p:cNvSpPr>
          <p:nvPr/>
        </p:nvSpPr>
        <p:spPr bwMode="auto">
          <a:xfrm>
            <a:off x="1682353" y="1295400"/>
            <a:ext cx="50006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74" name="Rectangle 47"/>
          <p:cNvSpPr>
            <a:spLocks noChangeArrowheads="1"/>
          </p:cNvSpPr>
          <p:nvPr/>
        </p:nvSpPr>
        <p:spPr bwMode="auto">
          <a:xfrm>
            <a:off x="1555861" y="1219200"/>
            <a:ext cx="141065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Helvetica" pitchFamily="34" charset="0"/>
                <a:cs typeface="Arial" charset="0"/>
              </a:rPr>
              <a:t>30</a:t>
            </a:r>
            <a:endParaRPr lang="en-US" sz="2400">
              <a:cs typeface="Arial" charset="0"/>
            </a:endParaRPr>
          </a:p>
        </p:txBody>
      </p:sp>
      <p:sp>
        <p:nvSpPr>
          <p:cNvPr id="22575" name="Oval 48"/>
          <p:cNvSpPr>
            <a:spLocks noChangeArrowheads="1"/>
          </p:cNvSpPr>
          <p:nvPr/>
        </p:nvSpPr>
        <p:spPr bwMode="auto">
          <a:xfrm>
            <a:off x="1932384" y="4549776"/>
            <a:ext cx="63104" cy="85725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76" name="Oval 49"/>
          <p:cNvSpPr>
            <a:spLocks noChangeArrowheads="1"/>
          </p:cNvSpPr>
          <p:nvPr/>
        </p:nvSpPr>
        <p:spPr bwMode="auto">
          <a:xfrm>
            <a:off x="1932384" y="4549776"/>
            <a:ext cx="63104" cy="85725"/>
          </a:xfrm>
          <a:prstGeom prst="ellipse">
            <a:avLst/>
          </a:prstGeom>
          <a:noFill/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77" name="Oval 50"/>
          <p:cNvSpPr>
            <a:spLocks noChangeArrowheads="1"/>
          </p:cNvSpPr>
          <p:nvPr/>
        </p:nvSpPr>
        <p:spPr bwMode="auto">
          <a:xfrm>
            <a:off x="2216944" y="4833939"/>
            <a:ext cx="64294" cy="85725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78" name="Oval 51"/>
          <p:cNvSpPr>
            <a:spLocks noChangeArrowheads="1"/>
          </p:cNvSpPr>
          <p:nvPr/>
        </p:nvSpPr>
        <p:spPr bwMode="auto">
          <a:xfrm>
            <a:off x="2216944" y="4833939"/>
            <a:ext cx="64294" cy="85725"/>
          </a:xfrm>
          <a:prstGeom prst="ellipse">
            <a:avLst/>
          </a:prstGeom>
          <a:noFill/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79" name="Oval 52"/>
          <p:cNvSpPr>
            <a:spLocks noChangeArrowheads="1"/>
          </p:cNvSpPr>
          <p:nvPr/>
        </p:nvSpPr>
        <p:spPr bwMode="auto">
          <a:xfrm>
            <a:off x="2501503" y="5243514"/>
            <a:ext cx="64294" cy="85725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80" name="Oval 53"/>
          <p:cNvSpPr>
            <a:spLocks noChangeArrowheads="1"/>
          </p:cNvSpPr>
          <p:nvPr/>
        </p:nvSpPr>
        <p:spPr bwMode="auto">
          <a:xfrm>
            <a:off x="2501503" y="5243514"/>
            <a:ext cx="64294" cy="85725"/>
          </a:xfrm>
          <a:prstGeom prst="ellipse">
            <a:avLst/>
          </a:prstGeom>
          <a:noFill/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81" name="Oval 54"/>
          <p:cNvSpPr>
            <a:spLocks noChangeArrowheads="1"/>
          </p:cNvSpPr>
          <p:nvPr/>
        </p:nvSpPr>
        <p:spPr bwMode="auto">
          <a:xfrm>
            <a:off x="2778919" y="5243514"/>
            <a:ext cx="64294" cy="85725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82" name="Oval 55"/>
          <p:cNvSpPr>
            <a:spLocks noChangeArrowheads="1"/>
          </p:cNvSpPr>
          <p:nvPr/>
        </p:nvSpPr>
        <p:spPr bwMode="auto">
          <a:xfrm>
            <a:off x="2778919" y="5243514"/>
            <a:ext cx="64294" cy="85725"/>
          </a:xfrm>
          <a:prstGeom prst="ellipse">
            <a:avLst/>
          </a:prstGeom>
          <a:noFill/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83" name="Oval 56"/>
          <p:cNvSpPr>
            <a:spLocks noChangeArrowheads="1"/>
          </p:cNvSpPr>
          <p:nvPr/>
        </p:nvSpPr>
        <p:spPr bwMode="auto">
          <a:xfrm>
            <a:off x="3063478" y="5434014"/>
            <a:ext cx="64294" cy="85725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84" name="Oval 57"/>
          <p:cNvSpPr>
            <a:spLocks noChangeArrowheads="1"/>
          </p:cNvSpPr>
          <p:nvPr/>
        </p:nvSpPr>
        <p:spPr bwMode="auto">
          <a:xfrm>
            <a:off x="3063478" y="5434014"/>
            <a:ext cx="64294" cy="85725"/>
          </a:xfrm>
          <a:prstGeom prst="ellipse">
            <a:avLst/>
          </a:prstGeom>
          <a:noFill/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85" name="Oval 58"/>
          <p:cNvSpPr>
            <a:spLocks noChangeArrowheads="1"/>
          </p:cNvSpPr>
          <p:nvPr/>
        </p:nvSpPr>
        <p:spPr bwMode="auto">
          <a:xfrm>
            <a:off x="3348038" y="5338764"/>
            <a:ext cx="64294" cy="85725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86" name="Oval 59"/>
          <p:cNvSpPr>
            <a:spLocks noChangeArrowheads="1"/>
          </p:cNvSpPr>
          <p:nvPr/>
        </p:nvSpPr>
        <p:spPr bwMode="auto">
          <a:xfrm>
            <a:off x="3348038" y="5338764"/>
            <a:ext cx="64294" cy="85725"/>
          </a:xfrm>
          <a:prstGeom prst="ellipse">
            <a:avLst/>
          </a:prstGeom>
          <a:noFill/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87" name="Oval 60"/>
          <p:cNvSpPr>
            <a:spLocks noChangeArrowheads="1"/>
          </p:cNvSpPr>
          <p:nvPr/>
        </p:nvSpPr>
        <p:spPr bwMode="auto">
          <a:xfrm>
            <a:off x="3626644" y="5081589"/>
            <a:ext cx="63103" cy="85725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88" name="Oval 61"/>
          <p:cNvSpPr>
            <a:spLocks noChangeArrowheads="1"/>
          </p:cNvSpPr>
          <p:nvPr/>
        </p:nvSpPr>
        <p:spPr bwMode="auto">
          <a:xfrm>
            <a:off x="3626644" y="5081589"/>
            <a:ext cx="63103" cy="85725"/>
          </a:xfrm>
          <a:prstGeom prst="ellipse">
            <a:avLst/>
          </a:prstGeom>
          <a:noFill/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89" name="Oval 62"/>
          <p:cNvSpPr>
            <a:spLocks noChangeArrowheads="1"/>
          </p:cNvSpPr>
          <p:nvPr/>
        </p:nvSpPr>
        <p:spPr bwMode="auto">
          <a:xfrm>
            <a:off x="3911203" y="4919664"/>
            <a:ext cx="64294" cy="85725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90" name="Oval 63"/>
          <p:cNvSpPr>
            <a:spLocks noChangeArrowheads="1"/>
          </p:cNvSpPr>
          <p:nvPr/>
        </p:nvSpPr>
        <p:spPr bwMode="auto">
          <a:xfrm>
            <a:off x="3911203" y="4919664"/>
            <a:ext cx="64294" cy="85725"/>
          </a:xfrm>
          <a:prstGeom prst="ellipse">
            <a:avLst/>
          </a:prstGeom>
          <a:noFill/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91" name="Oval 64"/>
          <p:cNvSpPr>
            <a:spLocks noChangeArrowheads="1"/>
          </p:cNvSpPr>
          <p:nvPr/>
        </p:nvSpPr>
        <p:spPr bwMode="auto">
          <a:xfrm>
            <a:off x="4195763" y="5157789"/>
            <a:ext cx="64294" cy="85725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92" name="Oval 65"/>
          <p:cNvSpPr>
            <a:spLocks noChangeArrowheads="1"/>
          </p:cNvSpPr>
          <p:nvPr/>
        </p:nvSpPr>
        <p:spPr bwMode="auto">
          <a:xfrm>
            <a:off x="4195763" y="5157789"/>
            <a:ext cx="64294" cy="85725"/>
          </a:xfrm>
          <a:prstGeom prst="ellipse">
            <a:avLst/>
          </a:prstGeom>
          <a:noFill/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93" name="Oval 66"/>
          <p:cNvSpPr>
            <a:spLocks noChangeArrowheads="1"/>
          </p:cNvSpPr>
          <p:nvPr/>
        </p:nvSpPr>
        <p:spPr bwMode="auto">
          <a:xfrm>
            <a:off x="4480322" y="4625976"/>
            <a:ext cx="64294" cy="85725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94" name="Oval 67"/>
          <p:cNvSpPr>
            <a:spLocks noChangeArrowheads="1"/>
          </p:cNvSpPr>
          <p:nvPr/>
        </p:nvSpPr>
        <p:spPr bwMode="auto">
          <a:xfrm>
            <a:off x="4480322" y="4625976"/>
            <a:ext cx="64294" cy="85725"/>
          </a:xfrm>
          <a:prstGeom prst="ellipse">
            <a:avLst/>
          </a:prstGeom>
          <a:noFill/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95" name="Oval 68"/>
          <p:cNvSpPr>
            <a:spLocks noChangeArrowheads="1"/>
          </p:cNvSpPr>
          <p:nvPr/>
        </p:nvSpPr>
        <p:spPr bwMode="auto">
          <a:xfrm>
            <a:off x="4757738" y="4805364"/>
            <a:ext cx="64294" cy="85725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96" name="Oval 69"/>
          <p:cNvSpPr>
            <a:spLocks noChangeArrowheads="1"/>
          </p:cNvSpPr>
          <p:nvPr/>
        </p:nvSpPr>
        <p:spPr bwMode="auto">
          <a:xfrm>
            <a:off x="4757738" y="4805364"/>
            <a:ext cx="64294" cy="85725"/>
          </a:xfrm>
          <a:prstGeom prst="ellipse">
            <a:avLst/>
          </a:prstGeom>
          <a:noFill/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97" name="Oval 70"/>
          <p:cNvSpPr>
            <a:spLocks noChangeArrowheads="1"/>
          </p:cNvSpPr>
          <p:nvPr/>
        </p:nvSpPr>
        <p:spPr bwMode="auto">
          <a:xfrm>
            <a:off x="5043488" y="4435476"/>
            <a:ext cx="63103" cy="85725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98" name="Oval 71"/>
          <p:cNvSpPr>
            <a:spLocks noChangeArrowheads="1"/>
          </p:cNvSpPr>
          <p:nvPr/>
        </p:nvSpPr>
        <p:spPr bwMode="auto">
          <a:xfrm>
            <a:off x="5043488" y="4435476"/>
            <a:ext cx="63103" cy="85725"/>
          </a:xfrm>
          <a:prstGeom prst="ellipse">
            <a:avLst/>
          </a:prstGeom>
          <a:noFill/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99" name="Oval 72"/>
          <p:cNvSpPr>
            <a:spLocks noChangeArrowheads="1"/>
          </p:cNvSpPr>
          <p:nvPr/>
        </p:nvSpPr>
        <p:spPr bwMode="auto">
          <a:xfrm>
            <a:off x="5328047" y="4786314"/>
            <a:ext cx="64294" cy="85725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00" name="Oval 73"/>
          <p:cNvSpPr>
            <a:spLocks noChangeArrowheads="1"/>
          </p:cNvSpPr>
          <p:nvPr/>
        </p:nvSpPr>
        <p:spPr bwMode="auto">
          <a:xfrm>
            <a:off x="5328047" y="4786314"/>
            <a:ext cx="64294" cy="85725"/>
          </a:xfrm>
          <a:prstGeom prst="ellipse">
            <a:avLst/>
          </a:prstGeom>
          <a:noFill/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01" name="Oval 74"/>
          <p:cNvSpPr>
            <a:spLocks noChangeArrowheads="1"/>
          </p:cNvSpPr>
          <p:nvPr/>
        </p:nvSpPr>
        <p:spPr bwMode="auto">
          <a:xfrm>
            <a:off x="5605463" y="4549776"/>
            <a:ext cx="64294" cy="85725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02" name="Oval 75"/>
          <p:cNvSpPr>
            <a:spLocks noChangeArrowheads="1"/>
          </p:cNvSpPr>
          <p:nvPr/>
        </p:nvSpPr>
        <p:spPr bwMode="auto">
          <a:xfrm>
            <a:off x="5605463" y="4549776"/>
            <a:ext cx="64294" cy="85725"/>
          </a:xfrm>
          <a:prstGeom prst="ellipse">
            <a:avLst/>
          </a:prstGeom>
          <a:noFill/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03" name="Oval 76"/>
          <p:cNvSpPr>
            <a:spLocks noChangeArrowheads="1"/>
          </p:cNvSpPr>
          <p:nvPr/>
        </p:nvSpPr>
        <p:spPr bwMode="auto">
          <a:xfrm>
            <a:off x="5890022" y="4340226"/>
            <a:ext cx="64294" cy="85725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04" name="Oval 77"/>
          <p:cNvSpPr>
            <a:spLocks noChangeArrowheads="1"/>
          </p:cNvSpPr>
          <p:nvPr/>
        </p:nvSpPr>
        <p:spPr bwMode="auto">
          <a:xfrm>
            <a:off x="5890022" y="4340226"/>
            <a:ext cx="64294" cy="85725"/>
          </a:xfrm>
          <a:prstGeom prst="ellipse">
            <a:avLst/>
          </a:prstGeom>
          <a:noFill/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05" name="Oval 78"/>
          <p:cNvSpPr>
            <a:spLocks noChangeArrowheads="1"/>
          </p:cNvSpPr>
          <p:nvPr/>
        </p:nvSpPr>
        <p:spPr bwMode="auto">
          <a:xfrm>
            <a:off x="6174582" y="3692526"/>
            <a:ext cx="64294" cy="85725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06" name="Oval 79"/>
          <p:cNvSpPr>
            <a:spLocks noChangeArrowheads="1"/>
          </p:cNvSpPr>
          <p:nvPr/>
        </p:nvSpPr>
        <p:spPr bwMode="auto">
          <a:xfrm>
            <a:off x="6174582" y="3692526"/>
            <a:ext cx="64294" cy="85725"/>
          </a:xfrm>
          <a:prstGeom prst="ellipse">
            <a:avLst/>
          </a:prstGeom>
          <a:noFill/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07" name="Oval 80"/>
          <p:cNvSpPr>
            <a:spLocks noChangeArrowheads="1"/>
          </p:cNvSpPr>
          <p:nvPr/>
        </p:nvSpPr>
        <p:spPr bwMode="auto">
          <a:xfrm>
            <a:off x="6453188" y="3949701"/>
            <a:ext cx="63103" cy="85725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08" name="Oval 81"/>
          <p:cNvSpPr>
            <a:spLocks noChangeArrowheads="1"/>
          </p:cNvSpPr>
          <p:nvPr/>
        </p:nvSpPr>
        <p:spPr bwMode="auto">
          <a:xfrm>
            <a:off x="6453188" y="3949701"/>
            <a:ext cx="63103" cy="85725"/>
          </a:xfrm>
          <a:prstGeom prst="ellipse">
            <a:avLst/>
          </a:prstGeom>
          <a:noFill/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09" name="Oval 82"/>
          <p:cNvSpPr>
            <a:spLocks noChangeArrowheads="1"/>
          </p:cNvSpPr>
          <p:nvPr/>
        </p:nvSpPr>
        <p:spPr bwMode="auto">
          <a:xfrm>
            <a:off x="6737747" y="3797301"/>
            <a:ext cx="64294" cy="85725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10" name="Oval 83"/>
          <p:cNvSpPr>
            <a:spLocks noChangeArrowheads="1"/>
          </p:cNvSpPr>
          <p:nvPr/>
        </p:nvSpPr>
        <p:spPr bwMode="auto">
          <a:xfrm>
            <a:off x="6737747" y="3797301"/>
            <a:ext cx="64294" cy="85725"/>
          </a:xfrm>
          <a:prstGeom prst="ellipse">
            <a:avLst/>
          </a:prstGeom>
          <a:noFill/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11" name="Oval 84"/>
          <p:cNvSpPr>
            <a:spLocks noChangeArrowheads="1"/>
          </p:cNvSpPr>
          <p:nvPr/>
        </p:nvSpPr>
        <p:spPr bwMode="auto">
          <a:xfrm>
            <a:off x="7022307" y="3654426"/>
            <a:ext cx="64294" cy="85725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12" name="Oval 85"/>
          <p:cNvSpPr>
            <a:spLocks noChangeArrowheads="1"/>
          </p:cNvSpPr>
          <p:nvPr/>
        </p:nvSpPr>
        <p:spPr bwMode="auto">
          <a:xfrm>
            <a:off x="7022307" y="3654426"/>
            <a:ext cx="64294" cy="85725"/>
          </a:xfrm>
          <a:prstGeom prst="ellipse">
            <a:avLst/>
          </a:prstGeom>
          <a:noFill/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13" name="Oval 86"/>
          <p:cNvSpPr>
            <a:spLocks noChangeArrowheads="1"/>
          </p:cNvSpPr>
          <p:nvPr/>
        </p:nvSpPr>
        <p:spPr bwMode="auto">
          <a:xfrm>
            <a:off x="7306866" y="3254376"/>
            <a:ext cx="64294" cy="85725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14" name="Oval 87"/>
          <p:cNvSpPr>
            <a:spLocks noChangeArrowheads="1"/>
          </p:cNvSpPr>
          <p:nvPr/>
        </p:nvSpPr>
        <p:spPr bwMode="auto">
          <a:xfrm>
            <a:off x="7306866" y="3254376"/>
            <a:ext cx="64294" cy="85725"/>
          </a:xfrm>
          <a:prstGeom prst="ellipse">
            <a:avLst/>
          </a:prstGeom>
          <a:noFill/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15" name="Freeform 88"/>
          <p:cNvSpPr>
            <a:spLocks/>
          </p:cNvSpPr>
          <p:nvPr/>
        </p:nvSpPr>
        <p:spPr bwMode="auto">
          <a:xfrm>
            <a:off x="1959769" y="1827213"/>
            <a:ext cx="3588544" cy="3721100"/>
          </a:xfrm>
          <a:custGeom>
            <a:avLst/>
            <a:gdLst>
              <a:gd name="T0" fmla="*/ 2147483647 w 3014"/>
              <a:gd name="T1" fmla="*/ 2147483647 h 2344"/>
              <a:gd name="T2" fmla="*/ 2147483647 w 3014"/>
              <a:gd name="T3" fmla="*/ 2147483647 h 2344"/>
              <a:gd name="T4" fmla="*/ 2147483647 w 3014"/>
              <a:gd name="T5" fmla="*/ 2147483647 h 2344"/>
              <a:gd name="T6" fmla="*/ 2147483647 w 3014"/>
              <a:gd name="T7" fmla="*/ 2147483647 h 2344"/>
              <a:gd name="T8" fmla="*/ 2147483647 w 3014"/>
              <a:gd name="T9" fmla="*/ 2147483647 h 2344"/>
              <a:gd name="T10" fmla="*/ 2147483647 w 3014"/>
              <a:gd name="T11" fmla="*/ 2147483647 h 2344"/>
              <a:gd name="T12" fmla="*/ 2147483647 w 3014"/>
              <a:gd name="T13" fmla="*/ 2147483647 h 2344"/>
              <a:gd name="T14" fmla="*/ 2147483647 w 3014"/>
              <a:gd name="T15" fmla="*/ 2147483647 h 2344"/>
              <a:gd name="T16" fmla="*/ 2147483647 w 3014"/>
              <a:gd name="T17" fmla="*/ 2147483647 h 2344"/>
              <a:gd name="T18" fmla="*/ 2147483647 w 3014"/>
              <a:gd name="T19" fmla="*/ 2147483647 h 2344"/>
              <a:gd name="T20" fmla="*/ 2147483647 w 3014"/>
              <a:gd name="T21" fmla="*/ 2147483647 h 2344"/>
              <a:gd name="T22" fmla="*/ 2147483647 w 3014"/>
              <a:gd name="T23" fmla="*/ 2147483647 h 2344"/>
              <a:gd name="T24" fmla="*/ 2147483647 w 3014"/>
              <a:gd name="T25" fmla="*/ 2147483647 h 2344"/>
              <a:gd name="T26" fmla="*/ 2147483647 w 3014"/>
              <a:gd name="T27" fmla="*/ 2147483647 h 2344"/>
              <a:gd name="T28" fmla="*/ 2147483647 w 3014"/>
              <a:gd name="T29" fmla="*/ 2147483647 h 2344"/>
              <a:gd name="T30" fmla="*/ 2147483647 w 3014"/>
              <a:gd name="T31" fmla="*/ 2147483647 h 2344"/>
              <a:gd name="T32" fmla="*/ 2147483647 w 3014"/>
              <a:gd name="T33" fmla="*/ 2147483647 h 2344"/>
              <a:gd name="T34" fmla="*/ 2147483647 w 3014"/>
              <a:gd name="T35" fmla="*/ 2147483647 h 2344"/>
              <a:gd name="T36" fmla="*/ 2147483647 w 3014"/>
              <a:gd name="T37" fmla="*/ 2147483647 h 2344"/>
              <a:gd name="T38" fmla="*/ 2147483647 w 3014"/>
              <a:gd name="T39" fmla="*/ 2147483647 h 2344"/>
              <a:gd name="T40" fmla="*/ 2147483647 w 3014"/>
              <a:gd name="T41" fmla="*/ 2147483647 h 2344"/>
              <a:gd name="T42" fmla="*/ 2147483647 w 3014"/>
              <a:gd name="T43" fmla="*/ 2147483647 h 2344"/>
              <a:gd name="T44" fmla="*/ 2147483647 w 3014"/>
              <a:gd name="T45" fmla="*/ 2147483647 h 2344"/>
              <a:gd name="T46" fmla="*/ 2147483647 w 3014"/>
              <a:gd name="T47" fmla="*/ 2147483647 h 2344"/>
              <a:gd name="T48" fmla="*/ 2147483647 w 3014"/>
              <a:gd name="T49" fmla="*/ 2147483647 h 2344"/>
              <a:gd name="T50" fmla="*/ 2147483647 w 3014"/>
              <a:gd name="T51" fmla="*/ 2147483647 h 2344"/>
              <a:gd name="T52" fmla="*/ 2147483647 w 3014"/>
              <a:gd name="T53" fmla="*/ 2147483647 h 2344"/>
              <a:gd name="T54" fmla="*/ 2147483647 w 3014"/>
              <a:gd name="T55" fmla="*/ 2147483647 h 2344"/>
              <a:gd name="T56" fmla="*/ 2147483647 w 3014"/>
              <a:gd name="T57" fmla="*/ 2147483647 h 2344"/>
              <a:gd name="T58" fmla="*/ 2147483647 w 3014"/>
              <a:gd name="T59" fmla="*/ 2147483647 h 2344"/>
              <a:gd name="T60" fmla="*/ 2147483647 w 3014"/>
              <a:gd name="T61" fmla="*/ 2147483647 h 2344"/>
              <a:gd name="T62" fmla="*/ 2147483647 w 3014"/>
              <a:gd name="T63" fmla="*/ 2147483647 h 2344"/>
              <a:gd name="T64" fmla="*/ 2147483647 w 3014"/>
              <a:gd name="T65" fmla="*/ 2147483647 h 2344"/>
              <a:gd name="T66" fmla="*/ 2147483647 w 3014"/>
              <a:gd name="T67" fmla="*/ 2147483647 h 2344"/>
              <a:gd name="T68" fmla="*/ 2147483647 w 3014"/>
              <a:gd name="T69" fmla="*/ 2147483647 h 2344"/>
              <a:gd name="T70" fmla="*/ 2147483647 w 3014"/>
              <a:gd name="T71" fmla="*/ 2147483647 h 2344"/>
              <a:gd name="T72" fmla="*/ 2147483647 w 3014"/>
              <a:gd name="T73" fmla="*/ 2147483647 h 2344"/>
              <a:gd name="T74" fmla="*/ 2147483647 w 3014"/>
              <a:gd name="T75" fmla="*/ 2147483647 h 2344"/>
              <a:gd name="T76" fmla="*/ 2147483647 w 3014"/>
              <a:gd name="T77" fmla="*/ 2147483647 h 2344"/>
              <a:gd name="T78" fmla="*/ 2147483647 w 3014"/>
              <a:gd name="T79" fmla="*/ 2147483647 h 2344"/>
              <a:gd name="T80" fmla="*/ 2147483647 w 3014"/>
              <a:gd name="T81" fmla="*/ 2147483647 h 2344"/>
              <a:gd name="T82" fmla="*/ 2147483647 w 3014"/>
              <a:gd name="T83" fmla="*/ 2147483647 h 2344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3014"/>
              <a:gd name="T127" fmla="*/ 0 h 2344"/>
              <a:gd name="T128" fmla="*/ 3014 w 3014"/>
              <a:gd name="T129" fmla="*/ 2344 h 2344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3014" h="2344">
                <a:moveTo>
                  <a:pt x="0" y="1739"/>
                </a:moveTo>
                <a:lnTo>
                  <a:pt x="24" y="630"/>
                </a:lnTo>
                <a:lnTo>
                  <a:pt x="48" y="114"/>
                </a:lnTo>
                <a:lnTo>
                  <a:pt x="72" y="0"/>
                </a:lnTo>
                <a:lnTo>
                  <a:pt x="96" y="132"/>
                </a:lnTo>
                <a:lnTo>
                  <a:pt x="120" y="402"/>
                </a:lnTo>
                <a:lnTo>
                  <a:pt x="144" y="738"/>
                </a:lnTo>
                <a:lnTo>
                  <a:pt x="168" y="1085"/>
                </a:lnTo>
                <a:lnTo>
                  <a:pt x="192" y="1409"/>
                </a:lnTo>
                <a:lnTo>
                  <a:pt x="216" y="1691"/>
                </a:lnTo>
                <a:lnTo>
                  <a:pt x="240" y="1918"/>
                </a:lnTo>
                <a:lnTo>
                  <a:pt x="264" y="2098"/>
                </a:lnTo>
                <a:lnTo>
                  <a:pt x="287" y="2218"/>
                </a:lnTo>
                <a:lnTo>
                  <a:pt x="311" y="2296"/>
                </a:lnTo>
                <a:lnTo>
                  <a:pt x="335" y="2338"/>
                </a:lnTo>
                <a:lnTo>
                  <a:pt x="359" y="2344"/>
                </a:lnTo>
                <a:lnTo>
                  <a:pt x="383" y="2332"/>
                </a:lnTo>
                <a:lnTo>
                  <a:pt x="407" y="2302"/>
                </a:lnTo>
                <a:lnTo>
                  <a:pt x="431" y="2260"/>
                </a:lnTo>
                <a:lnTo>
                  <a:pt x="455" y="2218"/>
                </a:lnTo>
                <a:lnTo>
                  <a:pt x="479" y="2182"/>
                </a:lnTo>
                <a:lnTo>
                  <a:pt x="503" y="2146"/>
                </a:lnTo>
                <a:lnTo>
                  <a:pt x="527" y="2116"/>
                </a:lnTo>
                <a:lnTo>
                  <a:pt x="551" y="2092"/>
                </a:lnTo>
                <a:lnTo>
                  <a:pt x="569" y="2080"/>
                </a:lnTo>
                <a:lnTo>
                  <a:pt x="592" y="2080"/>
                </a:lnTo>
                <a:lnTo>
                  <a:pt x="616" y="2080"/>
                </a:lnTo>
                <a:lnTo>
                  <a:pt x="640" y="2098"/>
                </a:lnTo>
                <a:lnTo>
                  <a:pt x="664" y="2116"/>
                </a:lnTo>
                <a:lnTo>
                  <a:pt x="688" y="2134"/>
                </a:lnTo>
                <a:lnTo>
                  <a:pt x="712" y="2164"/>
                </a:lnTo>
                <a:lnTo>
                  <a:pt x="736" y="2188"/>
                </a:lnTo>
                <a:lnTo>
                  <a:pt x="760" y="2218"/>
                </a:lnTo>
                <a:lnTo>
                  <a:pt x="784" y="2242"/>
                </a:lnTo>
                <a:lnTo>
                  <a:pt x="808" y="2266"/>
                </a:lnTo>
                <a:lnTo>
                  <a:pt x="832" y="2284"/>
                </a:lnTo>
                <a:lnTo>
                  <a:pt x="856" y="2302"/>
                </a:lnTo>
                <a:lnTo>
                  <a:pt x="879" y="2320"/>
                </a:lnTo>
                <a:lnTo>
                  <a:pt x="903" y="2326"/>
                </a:lnTo>
                <a:lnTo>
                  <a:pt x="927" y="2332"/>
                </a:lnTo>
                <a:lnTo>
                  <a:pt x="951" y="2332"/>
                </a:lnTo>
                <a:lnTo>
                  <a:pt x="975" y="2326"/>
                </a:lnTo>
                <a:lnTo>
                  <a:pt x="999" y="2320"/>
                </a:lnTo>
                <a:lnTo>
                  <a:pt x="1023" y="2314"/>
                </a:lnTo>
                <a:lnTo>
                  <a:pt x="1047" y="2296"/>
                </a:lnTo>
                <a:lnTo>
                  <a:pt x="1071" y="2284"/>
                </a:lnTo>
                <a:lnTo>
                  <a:pt x="1095" y="2266"/>
                </a:lnTo>
                <a:lnTo>
                  <a:pt x="1119" y="2248"/>
                </a:lnTo>
                <a:lnTo>
                  <a:pt x="1143" y="2230"/>
                </a:lnTo>
                <a:lnTo>
                  <a:pt x="1166" y="2212"/>
                </a:lnTo>
                <a:lnTo>
                  <a:pt x="1190" y="2194"/>
                </a:lnTo>
                <a:lnTo>
                  <a:pt x="1214" y="2176"/>
                </a:lnTo>
                <a:lnTo>
                  <a:pt x="1238" y="2158"/>
                </a:lnTo>
                <a:lnTo>
                  <a:pt x="1262" y="2140"/>
                </a:lnTo>
                <a:lnTo>
                  <a:pt x="1286" y="2128"/>
                </a:lnTo>
                <a:lnTo>
                  <a:pt x="1310" y="2116"/>
                </a:lnTo>
                <a:lnTo>
                  <a:pt x="1334" y="2104"/>
                </a:lnTo>
                <a:lnTo>
                  <a:pt x="1352" y="2098"/>
                </a:lnTo>
                <a:lnTo>
                  <a:pt x="1376" y="2092"/>
                </a:lnTo>
                <a:lnTo>
                  <a:pt x="1400" y="2086"/>
                </a:lnTo>
                <a:lnTo>
                  <a:pt x="1424" y="2080"/>
                </a:lnTo>
                <a:lnTo>
                  <a:pt x="1448" y="2074"/>
                </a:lnTo>
                <a:lnTo>
                  <a:pt x="1471" y="2074"/>
                </a:lnTo>
                <a:lnTo>
                  <a:pt x="1495" y="2068"/>
                </a:lnTo>
                <a:lnTo>
                  <a:pt x="1519" y="2068"/>
                </a:lnTo>
                <a:lnTo>
                  <a:pt x="1543" y="2068"/>
                </a:lnTo>
                <a:lnTo>
                  <a:pt x="1567" y="2062"/>
                </a:lnTo>
                <a:lnTo>
                  <a:pt x="1591" y="2062"/>
                </a:lnTo>
                <a:lnTo>
                  <a:pt x="1615" y="2056"/>
                </a:lnTo>
                <a:lnTo>
                  <a:pt x="1639" y="2056"/>
                </a:lnTo>
                <a:lnTo>
                  <a:pt x="1663" y="2050"/>
                </a:lnTo>
                <a:lnTo>
                  <a:pt x="1687" y="2044"/>
                </a:lnTo>
                <a:lnTo>
                  <a:pt x="1711" y="2038"/>
                </a:lnTo>
                <a:lnTo>
                  <a:pt x="1735" y="2032"/>
                </a:lnTo>
                <a:lnTo>
                  <a:pt x="1758" y="2020"/>
                </a:lnTo>
                <a:lnTo>
                  <a:pt x="1782" y="2014"/>
                </a:lnTo>
                <a:lnTo>
                  <a:pt x="1806" y="2002"/>
                </a:lnTo>
                <a:lnTo>
                  <a:pt x="1830" y="1990"/>
                </a:lnTo>
                <a:lnTo>
                  <a:pt x="1854" y="1978"/>
                </a:lnTo>
                <a:lnTo>
                  <a:pt x="1878" y="1966"/>
                </a:lnTo>
                <a:lnTo>
                  <a:pt x="1902" y="1948"/>
                </a:lnTo>
                <a:lnTo>
                  <a:pt x="1926" y="1936"/>
                </a:lnTo>
                <a:lnTo>
                  <a:pt x="1950" y="1924"/>
                </a:lnTo>
                <a:lnTo>
                  <a:pt x="1974" y="1906"/>
                </a:lnTo>
                <a:lnTo>
                  <a:pt x="1998" y="1894"/>
                </a:lnTo>
                <a:lnTo>
                  <a:pt x="2022" y="1876"/>
                </a:lnTo>
                <a:lnTo>
                  <a:pt x="2045" y="1864"/>
                </a:lnTo>
                <a:lnTo>
                  <a:pt x="2069" y="1852"/>
                </a:lnTo>
                <a:lnTo>
                  <a:pt x="2093" y="1841"/>
                </a:lnTo>
                <a:lnTo>
                  <a:pt x="2117" y="1829"/>
                </a:lnTo>
                <a:lnTo>
                  <a:pt x="2141" y="1817"/>
                </a:lnTo>
                <a:lnTo>
                  <a:pt x="2159" y="1805"/>
                </a:lnTo>
                <a:lnTo>
                  <a:pt x="2183" y="1793"/>
                </a:lnTo>
                <a:lnTo>
                  <a:pt x="2207" y="1787"/>
                </a:lnTo>
                <a:lnTo>
                  <a:pt x="2231" y="1781"/>
                </a:lnTo>
                <a:lnTo>
                  <a:pt x="2255" y="1769"/>
                </a:lnTo>
                <a:lnTo>
                  <a:pt x="2279" y="1763"/>
                </a:lnTo>
                <a:lnTo>
                  <a:pt x="2303" y="1757"/>
                </a:lnTo>
                <a:lnTo>
                  <a:pt x="2326" y="1757"/>
                </a:lnTo>
                <a:lnTo>
                  <a:pt x="2350" y="1751"/>
                </a:lnTo>
                <a:lnTo>
                  <a:pt x="2374" y="1751"/>
                </a:lnTo>
                <a:lnTo>
                  <a:pt x="2398" y="1745"/>
                </a:lnTo>
                <a:lnTo>
                  <a:pt x="2422" y="1745"/>
                </a:lnTo>
                <a:lnTo>
                  <a:pt x="2446" y="1745"/>
                </a:lnTo>
                <a:lnTo>
                  <a:pt x="2470" y="1745"/>
                </a:lnTo>
                <a:lnTo>
                  <a:pt x="2494" y="1745"/>
                </a:lnTo>
                <a:lnTo>
                  <a:pt x="2518" y="1745"/>
                </a:lnTo>
                <a:lnTo>
                  <a:pt x="2542" y="1751"/>
                </a:lnTo>
                <a:lnTo>
                  <a:pt x="2566" y="1751"/>
                </a:lnTo>
                <a:lnTo>
                  <a:pt x="2590" y="1757"/>
                </a:lnTo>
                <a:lnTo>
                  <a:pt x="2614" y="1757"/>
                </a:lnTo>
                <a:lnTo>
                  <a:pt x="2637" y="1763"/>
                </a:lnTo>
                <a:lnTo>
                  <a:pt x="2661" y="1769"/>
                </a:lnTo>
                <a:lnTo>
                  <a:pt x="2685" y="1775"/>
                </a:lnTo>
                <a:lnTo>
                  <a:pt x="2709" y="1781"/>
                </a:lnTo>
                <a:lnTo>
                  <a:pt x="2733" y="1787"/>
                </a:lnTo>
                <a:lnTo>
                  <a:pt x="2757" y="1793"/>
                </a:lnTo>
                <a:lnTo>
                  <a:pt x="2781" y="1799"/>
                </a:lnTo>
                <a:lnTo>
                  <a:pt x="2805" y="1805"/>
                </a:lnTo>
                <a:lnTo>
                  <a:pt x="2829" y="1811"/>
                </a:lnTo>
                <a:lnTo>
                  <a:pt x="2853" y="1817"/>
                </a:lnTo>
                <a:lnTo>
                  <a:pt x="2877" y="1823"/>
                </a:lnTo>
                <a:lnTo>
                  <a:pt x="2901" y="1829"/>
                </a:lnTo>
                <a:lnTo>
                  <a:pt x="2924" y="1829"/>
                </a:lnTo>
                <a:lnTo>
                  <a:pt x="2942" y="1835"/>
                </a:lnTo>
                <a:lnTo>
                  <a:pt x="2966" y="1835"/>
                </a:lnTo>
                <a:lnTo>
                  <a:pt x="2990" y="1835"/>
                </a:lnTo>
                <a:lnTo>
                  <a:pt x="3014" y="1829"/>
                </a:lnTo>
              </a:path>
            </a:pathLst>
          </a:custGeom>
          <a:noFill/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16" name="Freeform 89"/>
          <p:cNvSpPr>
            <a:spLocks/>
          </p:cNvSpPr>
          <p:nvPr/>
        </p:nvSpPr>
        <p:spPr bwMode="auto">
          <a:xfrm>
            <a:off x="5548313" y="3292476"/>
            <a:ext cx="1787128" cy="2894013"/>
          </a:xfrm>
          <a:custGeom>
            <a:avLst/>
            <a:gdLst>
              <a:gd name="T0" fmla="*/ 2147483647 w 1501"/>
              <a:gd name="T1" fmla="*/ 2147483647 h 1823"/>
              <a:gd name="T2" fmla="*/ 2147483647 w 1501"/>
              <a:gd name="T3" fmla="*/ 2147483647 h 1823"/>
              <a:gd name="T4" fmla="*/ 2147483647 w 1501"/>
              <a:gd name="T5" fmla="*/ 2147483647 h 1823"/>
              <a:gd name="T6" fmla="*/ 2147483647 w 1501"/>
              <a:gd name="T7" fmla="*/ 2147483647 h 1823"/>
              <a:gd name="T8" fmla="*/ 2147483647 w 1501"/>
              <a:gd name="T9" fmla="*/ 2147483647 h 1823"/>
              <a:gd name="T10" fmla="*/ 2147483647 w 1501"/>
              <a:gd name="T11" fmla="*/ 2147483647 h 1823"/>
              <a:gd name="T12" fmla="*/ 2147483647 w 1501"/>
              <a:gd name="T13" fmla="*/ 2147483647 h 1823"/>
              <a:gd name="T14" fmla="*/ 2147483647 w 1501"/>
              <a:gd name="T15" fmla="*/ 2147483647 h 1823"/>
              <a:gd name="T16" fmla="*/ 2147483647 w 1501"/>
              <a:gd name="T17" fmla="*/ 2147483647 h 1823"/>
              <a:gd name="T18" fmla="*/ 2147483647 w 1501"/>
              <a:gd name="T19" fmla="*/ 2147483647 h 1823"/>
              <a:gd name="T20" fmla="*/ 2147483647 w 1501"/>
              <a:gd name="T21" fmla="*/ 2147483647 h 1823"/>
              <a:gd name="T22" fmla="*/ 2147483647 w 1501"/>
              <a:gd name="T23" fmla="*/ 2147483647 h 1823"/>
              <a:gd name="T24" fmla="*/ 2147483647 w 1501"/>
              <a:gd name="T25" fmla="*/ 2147483647 h 1823"/>
              <a:gd name="T26" fmla="*/ 2147483647 w 1501"/>
              <a:gd name="T27" fmla="*/ 2147483647 h 1823"/>
              <a:gd name="T28" fmla="*/ 2147483647 w 1501"/>
              <a:gd name="T29" fmla="*/ 2147483647 h 1823"/>
              <a:gd name="T30" fmla="*/ 2147483647 w 1501"/>
              <a:gd name="T31" fmla="*/ 2147483647 h 1823"/>
              <a:gd name="T32" fmla="*/ 2147483647 w 1501"/>
              <a:gd name="T33" fmla="*/ 2147483647 h 1823"/>
              <a:gd name="T34" fmla="*/ 2147483647 w 1501"/>
              <a:gd name="T35" fmla="*/ 2147483647 h 1823"/>
              <a:gd name="T36" fmla="*/ 2147483647 w 1501"/>
              <a:gd name="T37" fmla="*/ 2147483647 h 1823"/>
              <a:gd name="T38" fmla="*/ 2147483647 w 1501"/>
              <a:gd name="T39" fmla="*/ 2147483647 h 1823"/>
              <a:gd name="T40" fmla="*/ 2147483647 w 1501"/>
              <a:gd name="T41" fmla="*/ 2147483647 h 1823"/>
              <a:gd name="T42" fmla="*/ 2147483647 w 1501"/>
              <a:gd name="T43" fmla="*/ 2147483647 h 1823"/>
              <a:gd name="T44" fmla="*/ 2147483647 w 1501"/>
              <a:gd name="T45" fmla="*/ 2147483647 h 1823"/>
              <a:gd name="T46" fmla="*/ 2147483647 w 1501"/>
              <a:gd name="T47" fmla="*/ 2147483647 h 1823"/>
              <a:gd name="T48" fmla="*/ 2147483647 w 1501"/>
              <a:gd name="T49" fmla="*/ 2147483647 h 1823"/>
              <a:gd name="T50" fmla="*/ 2147483647 w 1501"/>
              <a:gd name="T51" fmla="*/ 2147483647 h 1823"/>
              <a:gd name="T52" fmla="*/ 2147483647 w 1501"/>
              <a:gd name="T53" fmla="*/ 2147483647 h 1823"/>
              <a:gd name="T54" fmla="*/ 2147483647 w 1501"/>
              <a:gd name="T55" fmla="*/ 2147483647 h 1823"/>
              <a:gd name="T56" fmla="*/ 2147483647 w 1501"/>
              <a:gd name="T57" fmla="*/ 2147483647 h 1823"/>
              <a:gd name="T58" fmla="*/ 2147483647 w 1501"/>
              <a:gd name="T59" fmla="*/ 2147483647 h 1823"/>
              <a:gd name="T60" fmla="*/ 2147483647 w 1501"/>
              <a:gd name="T61" fmla="*/ 2147483647 h 1823"/>
              <a:gd name="T62" fmla="*/ 2147483647 w 1501"/>
              <a:gd name="T63" fmla="*/ 0 h 1823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1501"/>
              <a:gd name="T97" fmla="*/ 0 h 1823"/>
              <a:gd name="T98" fmla="*/ 1501 w 1501"/>
              <a:gd name="T99" fmla="*/ 1823 h 1823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1501" h="1823">
                <a:moveTo>
                  <a:pt x="0" y="906"/>
                </a:moveTo>
                <a:lnTo>
                  <a:pt x="24" y="900"/>
                </a:lnTo>
                <a:lnTo>
                  <a:pt x="48" y="894"/>
                </a:lnTo>
                <a:lnTo>
                  <a:pt x="72" y="888"/>
                </a:lnTo>
                <a:lnTo>
                  <a:pt x="96" y="870"/>
                </a:lnTo>
                <a:lnTo>
                  <a:pt x="120" y="858"/>
                </a:lnTo>
                <a:lnTo>
                  <a:pt x="144" y="840"/>
                </a:lnTo>
                <a:lnTo>
                  <a:pt x="168" y="816"/>
                </a:lnTo>
                <a:lnTo>
                  <a:pt x="191" y="792"/>
                </a:lnTo>
                <a:lnTo>
                  <a:pt x="215" y="762"/>
                </a:lnTo>
                <a:lnTo>
                  <a:pt x="239" y="732"/>
                </a:lnTo>
                <a:lnTo>
                  <a:pt x="263" y="696"/>
                </a:lnTo>
                <a:lnTo>
                  <a:pt x="287" y="666"/>
                </a:lnTo>
                <a:lnTo>
                  <a:pt x="311" y="624"/>
                </a:lnTo>
                <a:lnTo>
                  <a:pt x="335" y="588"/>
                </a:lnTo>
                <a:lnTo>
                  <a:pt x="359" y="552"/>
                </a:lnTo>
                <a:lnTo>
                  <a:pt x="383" y="510"/>
                </a:lnTo>
                <a:lnTo>
                  <a:pt x="407" y="474"/>
                </a:lnTo>
                <a:lnTo>
                  <a:pt x="431" y="438"/>
                </a:lnTo>
                <a:lnTo>
                  <a:pt x="455" y="408"/>
                </a:lnTo>
                <a:lnTo>
                  <a:pt x="478" y="378"/>
                </a:lnTo>
                <a:lnTo>
                  <a:pt x="502" y="348"/>
                </a:lnTo>
                <a:lnTo>
                  <a:pt x="526" y="330"/>
                </a:lnTo>
                <a:lnTo>
                  <a:pt x="550" y="312"/>
                </a:lnTo>
                <a:lnTo>
                  <a:pt x="574" y="300"/>
                </a:lnTo>
                <a:lnTo>
                  <a:pt x="598" y="294"/>
                </a:lnTo>
                <a:lnTo>
                  <a:pt x="622" y="294"/>
                </a:lnTo>
                <a:lnTo>
                  <a:pt x="646" y="300"/>
                </a:lnTo>
                <a:lnTo>
                  <a:pt x="670" y="312"/>
                </a:lnTo>
                <a:lnTo>
                  <a:pt x="694" y="330"/>
                </a:lnTo>
                <a:lnTo>
                  <a:pt x="712" y="348"/>
                </a:lnTo>
                <a:lnTo>
                  <a:pt x="736" y="372"/>
                </a:lnTo>
                <a:lnTo>
                  <a:pt x="760" y="396"/>
                </a:lnTo>
                <a:lnTo>
                  <a:pt x="783" y="426"/>
                </a:lnTo>
                <a:lnTo>
                  <a:pt x="807" y="450"/>
                </a:lnTo>
                <a:lnTo>
                  <a:pt x="831" y="468"/>
                </a:lnTo>
                <a:lnTo>
                  <a:pt x="855" y="486"/>
                </a:lnTo>
                <a:lnTo>
                  <a:pt x="879" y="498"/>
                </a:lnTo>
                <a:lnTo>
                  <a:pt x="903" y="498"/>
                </a:lnTo>
                <a:lnTo>
                  <a:pt x="927" y="492"/>
                </a:lnTo>
                <a:lnTo>
                  <a:pt x="951" y="468"/>
                </a:lnTo>
                <a:lnTo>
                  <a:pt x="975" y="438"/>
                </a:lnTo>
                <a:lnTo>
                  <a:pt x="999" y="396"/>
                </a:lnTo>
                <a:lnTo>
                  <a:pt x="1023" y="348"/>
                </a:lnTo>
                <a:lnTo>
                  <a:pt x="1047" y="288"/>
                </a:lnTo>
                <a:lnTo>
                  <a:pt x="1070" y="222"/>
                </a:lnTo>
                <a:lnTo>
                  <a:pt x="1094" y="156"/>
                </a:lnTo>
                <a:lnTo>
                  <a:pt x="1118" y="96"/>
                </a:lnTo>
                <a:lnTo>
                  <a:pt x="1142" y="48"/>
                </a:lnTo>
                <a:lnTo>
                  <a:pt x="1166" y="18"/>
                </a:lnTo>
                <a:lnTo>
                  <a:pt x="1190" y="18"/>
                </a:lnTo>
                <a:lnTo>
                  <a:pt x="1214" y="48"/>
                </a:lnTo>
                <a:lnTo>
                  <a:pt x="1238" y="126"/>
                </a:lnTo>
                <a:lnTo>
                  <a:pt x="1262" y="246"/>
                </a:lnTo>
                <a:lnTo>
                  <a:pt x="1286" y="426"/>
                </a:lnTo>
                <a:lnTo>
                  <a:pt x="1310" y="654"/>
                </a:lnTo>
                <a:lnTo>
                  <a:pt x="1334" y="929"/>
                </a:lnTo>
                <a:lnTo>
                  <a:pt x="1357" y="1223"/>
                </a:lnTo>
                <a:lnTo>
                  <a:pt x="1381" y="1505"/>
                </a:lnTo>
                <a:lnTo>
                  <a:pt x="1405" y="1733"/>
                </a:lnTo>
                <a:lnTo>
                  <a:pt x="1429" y="1823"/>
                </a:lnTo>
                <a:lnTo>
                  <a:pt x="1453" y="1667"/>
                </a:lnTo>
                <a:lnTo>
                  <a:pt x="1477" y="1127"/>
                </a:lnTo>
                <a:lnTo>
                  <a:pt x="1501" y="0"/>
                </a:lnTo>
              </a:path>
            </a:pathLst>
          </a:custGeom>
          <a:noFill/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18" name="Text Box 91"/>
          <p:cNvSpPr txBox="1">
            <a:spLocks noChangeArrowheads="1"/>
          </p:cNvSpPr>
          <p:nvPr/>
        </p:nvSpPr>
        <p:spPr bwMode="auto">
          <a:xfrm>
            <a:off x="1915111" y="2343150"/>
            <a:ext cx="2890856" cy="461665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400">
                <a:solidFill>
                  <a:srgbClr val="3333FF"/>
                </a:solidFill>
                <a:cs typeface="Arial" charset="0"/>
              </a:rPr>
              <a:t>Degree 15 polynomial</a:t>
            </a:r>
          </a:p>
        </p:txBody>
      </p:sp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295400"/>
          </a:xfrm>
        </p:spPr>
        <p:txBody>
          <a:bodyPr>
            <a:normAutofit/>
          </a:bodyPr>
          <a:lstStyle/>
          <a:p>
            <a:r>
              <a:rPr lang="en-US" sz="3600" dirty="0" err="1" smtClean="0"/>
              <a:t>Overfitting</a:t>
            </a:r>
            <a:r>
              <a:rPr lang="en-US" sz="3600" dirty="0" smtClean="0"/>
              <a:t>: Why Limiting Capacity Can Help*</a:t>
            </a: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19578" y="1219200"/>
            <a:ext cx="5933394" cy="5486400"/>
          </a:xfrm>
          <a:prstGeom prst="rect">
            <a:avLst/>
          </a:prstGeom>
          <a:noFill/>
        </p:spPr>
      </p:pic>
      <p:sp>
        <p:nvSpPr>
          <p:cNvPr id="92" name="Slide Number Placeholder 9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45758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615" grpId="0" animBg="1"/>
      <p:bldP spid="22616" grpId="0" animBg="1"/>
      <p:bldP spid="22618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1015" y="3810000"/>
            <a:ext cx="8932985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37</a:t>
            </a:fld>
            <a:endParaRPr 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19800" y="0"/>
            <a:ext cx="3124200" cy="3106399"/>
          </a:xfrm>
          <a:prstGeom prst="rect">
            <a:avLst/>
          </a:prstGeom>
          <a:noFill/>
        </p:spPr>
      </p:pic>
      <p:sp>
        <p:nvSpPr>
          <p:cNvPr id="7" name="Rectangle 3"/>
          <p:cNvSpPr>
            <a:spLocks noGrp="1" noChangeArrowheads="1"/>
          </p:cNvSpPr>
          <p:nvPr>
            <p:ph idx="1"/>
          </p:nvPr>
        </p:nvSpPr>
        <p:spPr>
          <a:xfrm>
            <a:off x="0" y="381000"/>
            <a:ext cx="6324600" cy="3505200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n-US" sz="2400" dirty="0" smtClean="0"/>
              <a:t>We’re done with Part I: States and Search</a:t>
            </a:r>
          </a:p>
          <a:p>
            <a:pPr lvl="1">
              <a:lnSpc>
                <a:spcPct val="90000"/>
              </a:lnSpc>
            </a:pPr>
            <a:endParaRPr lang="en-US" sz="2000" dirty="0" smtClean="0"/>
          </a:p>
          <a:p>
            <a:pPr>
              <a:lnSpc>
                <a:spcPct val="90000"/>
              </a:lnSpc>
            </a:pPr>
            <a:r>
              <a:rPr lang="en-US" sz="2400" dirty="0" smtClean="0"/>
              <a:t>We’ve seen how AI methods can solve problems in: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/>
              <a:t>Search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/>
              <a:t>Games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/>
              <a:t>Markov Decision Problems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/>
              <a:t>Reinforcement Learning</a:t>
            </a:r>
          </a:p>
          <a:p>
            <a:pPr lvl="1">
              <a:lnSpc>
                <a:spcPct val="90000"/>
              </a:lnSpc>
            </a:pPr>
            <a:endParaRPr lang="en-US" sz="2000" dirty="0" smtClean="0"/>
          </a:p>
          <a:p>
            <a:pPr>
              <a:lnSpc>
                <a:spcPct val="90000"/>
              </a:lnSpc>
            </a:pPr>
            <a:r>
              <a:rPr lang="en-US" sz="2400" dirty="0" smtClean="0"/>
              <a:t>Next up: Part II: Variables!</a:t>
            </a:r>
          </a:p>
        </p:txBody>
      </p:sp>
    </p:spTree>
    <p:extLst>
      <p:ext uri="{BB962C8B-B14F-4D97-AF65-F5344CB8AC3E}">
        <p14:creationId xmlns:p14="http://schemas.microsoft.com/office/powerpoint/2010/main" val="627965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>
                <a:ea typeface="ＭＳ Ｐゴシック" pitchFamily="34" charset="-128"/>
                <a:sym typeface="Symbol" pitchFamily="18" charset="2"/>
              </a:rPr>
              <a:t>Value Iteration</a:t>
            </a:r>
          </a:p>
        </p:txBody>
      </p:sp>
      <p:sp>
        <p:nvSpPr>
          <p:cNvPr id="1757187" name="Rectangle 3"/>
          <p:cNvSpPr>
            <a:spLocks noGrp="1" noChangeArrowheads="1"/>
          </p:cNvSpPr>
          <p:nvPr>
            <p:ph idx="1"/>
          </p:nvPr>
        </p:nvSpPr>
        <p:spPr>
          <a:xfrm>
            <a:off x="342900" y="1066800"/>
            <a:ext cx="8458200" cy="5353050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en-US" sz="2400" dirty="0">
                <a:ea typeface="ＭＳ Ｐゴシック" pitchFamily="34" charset="-128"/>
              </a:rPr>
              <a:t>Start with V</a:t>
            </a:r>
            <a:r>
              <a:rPr lang="en-US" sz="2400" baseline="-25000" dirty="0">
                <a:ea typeface="ＭＳ Ｐゴシック" pitchFamily="34" charset="-128"/>
              </a:rPr>
              <a:t>0</a:t>
            </a:r>
            <a:r>
              <a:rPr lang="en-US" sz="2400" dirty="0">
                <a:ea typeface="ＭＳ Ｐゴシック" pitchFamily="34" charset="-128"/>
              </a:rPr>
              <a:t>(s) = 0: no time steps left means an expected reward sum of zero</a:t>
            </a:r>
          </a:p>
          <a:p>
            <a:pPr lvl="2">
              <a:lnSpc>
                <a:spcPct val="80000"/>
              </a:lnSpc>
            </a:pPr>
            <a:endParaRPr lang="en-US" sz="1600" dirty="0">
              <a:ea typeface="ＭＳ Ｐゴシック" pitchFamily="34" charset="-128"/>
            </a:endParaRPr>
          </a:p>
          <a:p>
            <a:pPr>
              <a:lnSpc>
                <a:spcPct val="80000"/>
              </a:lnSpc>
            </a:pPr>
            <a:r>
              <a:rPr lang="en-US" sz="2400" dirty="0">
                <a:ea typeface="ＭＳ Ｐゴシック" pitchFamily="34" charset="-128"/>
              </a:rPr>
              <a:t>Given vector of </a:t>
            </a:r>
            <a:r>
              <a:rPr lang="en-US" sz="2400" dirty="0" err="1">
                <a:ea typeface="ＭＳ Ｐゴシック" pitchFamily="34" charset="-128"/>
              </a:rPr>
              <a:t>V</a:t>
            </a:r>
            <a:r>
              <a:rPr lang="en-US" sz="2400" baseline="-25000" dirty="0" err="1">
                <a:ea typeface="ＭＳ Ｐゴシック" pitchFamily="34" charset="-128"/>
              </a:rPr>
              <a:t>k</a:t>
            </a:r>
            <a:r>
              <a:rPr lang="en-US" sz="2400" dirty="0">
                <a:ea typeface="ＭＳ Ｐゴシック" pitchFamily="34" charset="-128"/>
              </a:rPr>
              <a:t>(s) values, do one ply of </a:t>
            </a:r>
            <a:r>
              <a:rPr lang="en-US" sz="2400" dirty="0" err="1">
                <a:ea typeface="ＭＳ Ｐゴシック" pitchFamily="34" charset="-128"/>
              </a:rPr>
              <a:t>expectimax</a:t>
            </a:r>
            <a:r>
              <a:rPr lang="en-US" sz="2400" dirty="0">
                <a:ea typeface="ＭＳ Ｐゴシック" pitchFamily="34" charset="-128"/>
              </a:rPr>
              <a:t> from each state:</a:t>
            </a:r>
          </a:p>
          <a:p>
            <a:pPr lvl="1">
              <a:lnSpc>
                <a:spcPct val="80000"/>
              </a:lnSpc>
            </a:pPr>
            <a:endParaRPr lang="en-US" sz="1800" dirty="0">
              <a:ea typeface="ＭＳ Ｐゴシック" pitchFamily="34" charset="-128"/>
            </a:endParaRPr>
          </a:p>
          <a:p>
            <a:pPr lvl="1">
              <a:lnSpc>
                <a:spcPct val="80000"/>
              </a:lnSpc>
            </a:pPr>
            <a:endParaRPr lang="en-US" sz="1800" dirty="0">
              <a:ea typeface="ＭＳ Ｐゴシック" pitchFamily="34" charset="-128"/>
            </a:endParaRPr>
          </a:p>
          <a:p>
            <a:pPr lvl="1">
              <a:lnSpc>
                <a:spcPct val="80000"/>
              </a:lnSpc>
            </a:pPr>
            <a:endParaRPr lang="en-US" sz="1800" dirty="0">
              <a:ea typeface="ＭＳ Ｐゴシック" pitchFamily="34" charset="-128"/>
            </a:endParaRPr>
          </a:p>
          <a:p>
            <a:pPr lvl="1">
              <a:lnSpc>
                <a:spcPct val="80000"/>
              </a:lnSpc>
            </a:pPr>
            <a:endParaRPr lang="en-US" sz="1800" dirty="0">
              <a:ea typeface="ＭＳ Ｐゴシック" pitchFamily="34" charset="-128"/>
            </a:endParaRPr>
          </a:p>
          <a:p>
            <a:pPr>
              <a:lnSpc>
                <a:spcPct val="80000"/>
              </a:lnSpc>
            </a:pPr>
            <a:r>
              <a:rPr lang="en-US" sz="2400" dirty="0">
                <a:ea typeface="ＭＳ Ｐゴシック" pitchFamily="34" charset="-128"/>
              </a:rPr>
              <a:t>Repeat until convergence</a:t>
            </a:r>
          </a:p>
          <a:p>
            <a:pPr lvl="1">
              <a:lnSpc>
                <a:spcPct val="80000"/>
              </a:lnSpc>
            </a:pPr>
            <a:endParaRPr lang="en-US" sz="1800" dirty="0">
              <a:ea typeface="ＭＳ Ｐゴシック" pitchFamily="34" charset="-128"/>
            </a:endParaRPr>
          </a:p>
          <a:p>
            <a:pPr>
              <a:lnSpc>
                <a:spcPct val="80000"/>
              </a:lnSpc>
            </a:pPr>
            <a:r>
              <a:rPr lang="en-US" sz="2400" dirty="0">
                <a:solidFill>
                  <a:srgbClr val="FF0000"/>
                </a:solidFill>
                <a:cs typeface="Calibri"/>
                <a:sym typeface="Symbol" pitchFamily="18" charset="2"/>
              </a:rPr>
              <a:t>Q-Value Iteration</a:t>
            </a:r>
            <a:endParaRPr lang="en-US" sz="1800" dirty="0">
              <a:solidFill>
                <a:srgbClr val="FF0000"/>
              </a:solidFill>
              <a:ea typeface="ＭＳ Ｐゴシック" pitchFamily="34" charset="-128"/>
            </a:endParaRPr>
          </a:p>
        </p:txBody>
      </p:sp>
      <p:pic>
        <p:nvPicPr>
          <p:cNvPr id="29" name="Picture 28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/>
          <a:stretch>
            <a:fillRect/>
          </a:stretch>
        </p:blipFill>
        <p:spPr bwMode="auto">
          <a:xfrm>
            <a:off x="1116359" y="2944873"/>
            <a:ext cx="5450200" cy="518198"/>
          </a:xfrm>
          <a:prstGeom prst="rect">
            <a:avLst/>
          </a:prstGeom>
          <a:noFill/>
          <a:ln/>
          <a:effectLst/>
        </p:spPr>
      </p:pic>
      <p:grpSp>
        <p:nvGrpSpPr>
          <p:cNvPr id="8" name="Group 10"/>
          <p:cNvGrpSpPr>
            <a:grpSpLocks/>
          </p:cNvGrpSpPr>
          <p:nvPr/>
        </p:nvGrpSpPr>
        <p:grpSpPr bwMode="auto">
          <a:xfrm>
            <a:off x="6915150" y="2571750"/>
            <a:ext cx="1714500" cy="1614488"/>
            <a:chOff x="2400" y="1401"/>
            <a:chExt cx="1440" cy="1356"/>
          </a:xfrm>
        </p:grpSpPr>
        <p:sp>
          <p:nvSpPr>
            <p:cNvPr id="9" name="AutoShape 11"/>
            <p:cNvSpPr>
              <a:spLocks noChangeArrowheads="1"/>
            </p:cNvSpPr>
            <p:nvPr/>
          </p:nvSpPr>
          <p:spPr bwMode="auto">
            <a:xfrm>
              <a:off x="3070" y="1488"/>
              <a:ext cx="155" cy="124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1350">
                <a:latin typeface="Calibri"/>
                <a:cs typeface="Calibri"/>
              </a:endParaRPr>
            </a:p>
          </p:txBody>
        </p:sp>
        <p:grpSp>
          <p:nvGrpSpPr>
            <p:cNvPr id="10" name="Group 12"/>
            <p:cNvGrpSpPr>
              <a:grpSpLocks/>
            </p:cNvGrpSpPr>
            <p:nvPr/>
          </p:nvGrpSpPr>
          <p:grpSpPr bwMode="auto">
            <a:xfrm>
              <a:off x="2529" y="1617"/>
              <a:ext cx="1263" cy="361"/>
              <a:chOff x="1584" y="1680"/>
              <a:chExt cx="2352" cy="336"/>
            </a:xfrm>
          </p:grpSpPr>
          <p:sp>
            <p:nvSpPr>
              <p:cNvPr id="23" name="Line 13"/>
              <p:cNvSpPr>
                <a:spLocks noChangeShapeType="1"/>
              </p:cNvSpPr>
              <p:nvPr/>
            </p:nvSpPr>
            <p:spPr bwMode="auto">
              <a:xfrm flipH="1">
                <a:off x="1584" y="1680"/>
                <a:ext cx="1152" cy="3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1350">
                  <a:latin typeface="Calibri"/>
                  <a:cs typeface="Calibri"/>
                </a:endParaRPr>
              </a:p>
            </p:txBody>
          </p:sp>
          <p:sp>
            <p:nvSpPr>
              <p:cNvPr id="24" name="Line 14"/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1200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1350">
                  <a:latin typeface="Calibri"/>
                  <a:cs typeface="Calibri"/>
                </a:endParaRPr>
              </a:p>
            </p:txBody>
          </p:sp>
          <p:sp>
            <p:nvSpPr>
              <p:cNvPr id="25" name="Line 15"/>
              <p:cNvSpPr>
                <a:spLocks noChangeShapeType="1"/>
              </p:cNvSpPr>
              <p:nvPr/>
            </p:nvSpPr>
            <p:spPr bwMode="auto">
              <a:xfrm flipH="1">
                <a:off x="2304" y="1680"/>
                <a:ext cx="432" cy="33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1350">
                  <a:latin typeface="Calibri"/>
                  <a:cs typeface="Calibri"/>
                </a:endParaRPr>
              </a:p>
            </p:txBody>
          </p:sp>
          <p:sp>
            <p:nvSpPr>
              <p:cNvPr id="26" name="Line 16"/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432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1350">
                  <a:latin typeface="Calibri"/>
                  <a:cs typeface="Calibri"/>
                </a:endParaRPr>
              </a:p>
            </p:txBody>
          </p:sp>
        </p:grpSp>
        <p:sp>
          <p:nvSpPr>
            <p:cNvPr id="11" name="Oval 17"/>
            <p:cNvSpPr>
              <a:spLocks noChangeArrowheads="1"/>
            </p:cNvSpPr>
            <p:nvPr/>
          </p:nvSpPr>
          <p:spPr bwMode="auto">
            <a:xfrm>
              <a:off x="2864" y="1978"/>
              <a:ext cx="129" cy="129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350">
                <a:latin typeface="Calibri"/>
                <a:cs typeface="Calibri"/>
              </a:endParaRPr>
            </a:p>
          </p:txBody>
        </p:sp>
        <p:grpSp>
          <p:nvGrpSpPr>
            <p:cNvPr id="12" name="Group 18"/>
            <p:cNvGrpSpPr>
              <a:grpSpLocks/>
            </p:cNvGrpSpPr>
            <p:nvPr/>
          </p:nvGrpSpPr>
          <p:grpSpPr bwMode="auto">
            <a:xfrm>
              <a:off x="2400" y="2107"/>
              <a:ext cx="1057" cy="386"/>
              <a:chOff x="1536" y="2400"/>
              <a:chExt cx="1584" cy="624"/>
            </a:xfrm>
          </p:grpSpPr>
          <p:sp>
            <p:nvSpPr>
              <p:cNvPr id="19" name="Line 19"/>
              <p:cNvSpPr>
                <a:spLocks noChangeShapeType="1"/>
              </p:cNvSpPr>
              <p:nvPr/>
            </p:nvSpPr>
            <p:spPr bwMode="auto">
              <a:xfrm flipH="1">
                <a:off x="1536" y="2400"/>
                <a:ext cx="776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1350">
                  <a:latin typeface="Calibri"/>
                  <a:cs typeface="Calibri"/>
                </a:endParaRPr>
              </a:p>
            </p:txBody>
          </p:sp>
          <p:sp>
            <p:nvSpPr>
              <p:cNvPr id="20" name="Line 20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808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1350">
                  <a:latin typeface="Calibri"/>
                  <a:cs typeface="Calibri"/>
                </a:endParaRPr>
              </a:p>
            </p:txBody>
          </p:sp>
          <p:sp>
            <p:nvSpPr>
              <p:cNvPr id="21" name="Line 21"/>
              <p:cNvSpPr>
                <a:spLocks noChangeShapeType="1"/>
              </p:cNvSpPr>
              <p:nvPr/>
            </p:nvSpPr>
            <p:spPr bwMode="auto">
              <a:xfrm flipH="1">
                <a:off x="2021" y="2400"/>
                <a:ext cx="291" cy="624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1350">
                  <a:latin typeface="Calibri"/>
                  <a:cs typeface="Calibri"/>
                </a:endParaRPr>
              </a:p>
            </p:txBody>
          </p:sp>
          <p:sp>
            <p:nvSpPr>
              <p:cNvPr id="22" name="Line 22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280" cy="62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1350">
                  <a:latin typeface="Calibri"/>
                  <a:cs typeface="Calibri"/>
                </a:endParaRPr>
              </a:p>
            </p:txBody>
          </p:sp>
        </p:grpSp>
        <p:sp>
          <p:nvSpPr>
            <p:cNvPr id="13" name="Text Box 23"/>
            <p:cNvSpPr txBox="1">
              <a:spLocks noChangeArrowheads="1"/>
            </p:cNvSpPr>
            <p:nvPr/>
          </p:nvSpPr>
          <p:spPr bwMode="auto">
            <a:xfrm>
              <a:off x="3024" y="1680"/>
              <a:ext cx="129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350">
                  <a:latin typeface="Calibri"/>
                  <a:cs typeface="Calibri"/>
                </a:rPr>
                <a:t>a</a:t>
              </a:r>
            </a:p>
          </p:txBody>
        </p:sp>
        <p:sp>
          <p:nvSpPr>
            <p:cNvPr id="14" name="Text Box 24"/>
            <p:cNvSpPr txBox="1">
              <a:spLocks noChangeArrowheads="1"/>
            </p:cNvSpPr>
            <p:nvPr/>
          </p:nvSpPr>
          <p:spPr bwMode="auto">
            <a:xfrm>
              <a:off x="3216" y="1401"/>
              <a:ext cx="624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350" dirty="0">
                  <a:solidFill>
                    <a:srgbClr val="0000FF"/>
                  </a:solidFill>
                  <a:latin typeface="Calibri"/>
                  <a:cs typeface="Calibri"/>
                </a:rPr>
                <a:t>V</a:t>
              </a:r>
              <a:r>
                <a:rPr lang="en-US" sz="1350" baseline="-25000" dirty="0">
                  <a:solidFill>
                    <a:srgbClr val="0000FF"/>
                  </a:solidFill>
                  <a:latin typeface="Calibri"/>
                  <a:cs typeface="Calibri"/>
                </a:rPr>
                <a:t>k+1</a:t>
              </a:r>
              <a:r>
                <a:rPr lang="en-US" sz="1350" dirty="0">
                  <a:solidFill>
                    <a:srgbClr val="0000FF"/>
                  </a:solidFill>
                  <a:latin typeface="Calibri"/>
                  <a:cs typeface="Calibri"/>
                </a:rPr>
                <a:t>(s)</a:t>
              </a:r>
            </a:p>
          </p:txBody>
        </p:sp>
        <p:sp>
          <p:nvSpPr>
            <p:cNvPr id="15" name="Text Box 25"/>
            <p:cNvSpPr txBox="1">
              <a:spLocks noChangeArrowheads="1"/>
            </p:cNvSpPr>
            <p:nvPr/>
          </p:nvSpPr>
          <p:spPr bwMode="auto">
            <a:xfrm>
              <a:off x="2976" y="1920"/>
              <a:ext cx="559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350" dirty="0">
                  <a:solidFill>
                    <a:srgbClr val="008000"/>
                  </a:solidFill>
                  <a:latin typeface="Calibri"/>
                  <a:cs typeface="Calibri"/>
                </a:rPr>
                <a:t>s, a</a:t>
              </a:r>
            </a:p>
          </p:txBody>
        </p:sp>
        <p:sp>
          <p:nvSpPr>
            <p:cNvPr id="16" name="Text Box 26"/>
            <p:cNvSpPr txBox="1">
              <a:spLocks noChangeArrowheads="1"/>
            </p:cNvSpPr>
            <p:nvPr/>
          </p:nvSpPr>
          <p:spPr bwMode="auto">
            <a:xfrm>
              <a:off x="2592" y="2265"/>
              <a:ext cx="504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350" dirty="0" err="1">
                  <a:latin typeface="Calibri"/>
                  <a:cs typeface="Calibri"/>
                </a:rPr>
                <a:t>s,a,s</a:t>
              </a:r>
              <a:r>
                <a:rPr lang="ja-JP" altLang="en-US" sz="1350">
                  <a:latin typeface="Calibri"/>
                  <a:cs typeface="Calibri"/>
                </a:rPr>
                <a:t>’</a:t>
              </a:r>
              <a:endParaRPr lang="en-US" sz="1350" dirty="0">
                <a:latin typeface="Calibri"/>
                <a:cs typeface="Calibri"/>
              </a:endParaRPr>
            </a:p>
          </p:txBody>
        </p:sp>
        <p:sp>
          <p:nvSpPr>
            <p:cNvPr id="18" name="Text Box 28"/>
            <p:cNvSpPr txBox="1">
              <a:spLocks noChangeArrowheads="1"/>
            </p:cNvSpPr>
            <p:nvPr/>
          </p:nvSpPr>
          <p:spPr bwMode="auto">
            <a:xfrm>
              <a:off x="2789" y="2505"/>
              <a:ext cx="667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r" rtl="1">
                <a:spcBef>
                  <a:spcPct val="50000"/>
                </a:spcBef>
              </a:pPr>
              <a:r>
                <a:rPr lang="en-US" sz="1350" dirty="0" err="1">
                  <a:solidFill>
                    <a:srgbClr val="0000FF"/>
                  </a:solidFill>
                  <a:latin typeface="Calibri"/>
                  <a:cs typeface="Calibri"/>
                </a:rPr>
                <a:t>V</a:t>
              </a:r>
              <a:r>
                <a:rPr lang="en-US" sz="1350" baseline="-25000" dirty="0" err="1">
                  <a:solidFill>
                    <a:srgbClr val="0000FF"/>
                  </a:solidFill>
                  <a:latin typeface="Calibri"/>
                  <a:cs typeface="Calibri"/>
                </a:rPr>
                <a:t>k</a:t>
              </a:r>
              <a:r>
                <a:rPr lang="en-US" sz="1350" dirty="0">
                  <a:solidFill>
                    <a:srgbClr val="0000FF"/>
                  </a:solidFill>
                  <a:latin typeface="Calibri"/>
                  <a:cs typeface="Calibri"/>
                </a:rPr>
                <a:t>(s’</a:t>
              </a:r>
              <a:r>
                <a:rPr lang="en-US" altLang="ja-JP" sz="1350" dirty="0">
                  <a:solidFill>
                    <a:srgbClr val="0000FF"/>
                  </a:solidFill>
                  <a:latin typeface="Calibri"/>
                  <a:cs typeface="Calibri"/>
                </a:rPr>
                <a:t>)</a:t>
              </a:r>
              <a:endParaRPr lang="en-US" sz="1350" dirty="0">
                <a:solidFill>
                  <a:srgbClr val="0000FF"/>
                </a:solidFill>
                <a:latin typeface="Calibri"/>
                <a:cs typeface="Calibri"/>
              </a:endParaRPr>
            </a:p>
          </p:txBody>
        </p:sp>
      </p:grpSp>
      <p:sp>
        <p:nvSpPr>
          <p:cNvPr id="27" name="Isosceles Triangle 26"/>
          <p:cNvSpPr/>
          <p:nvPr/>
        </p:nvSpPr>
        <p:spPr>
          <a:xfrm>
            <a:off x="7200900" y="4229100"/>
            <a:ext cx="1200150" cy="1314450"/>
          </a:xfrm>
          <a:prstGeom prst="triangle">
            <a:avLst/>
          </a:prstGeom>
          <a:solidFill>
            <a:srgbClr val="8FAA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latin typeface="Calibri"/>
              <a:cs typeface="Calibri"/>
            </a:endParaRPr>
          </a:p>
        </p:txBody>
      </p:sp>
      <p:sp>
        <p:nvSpPr>
          <p:cNvPr id="28" name="Slide Number Placeholder 2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30" name="Picture 29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/>
          <a:stretch>
            <a:fillRect/>
          </a:stretch>
        </p:blipFill>
        <p:spPr bwMode="auto">
          <a:xfrm>
            <a:off x="736309" y="5130452"/>
            <a:ext cx="6210300" cy="678151"/>
          </a:xfrm>
          <a:prstGeom prst="rect">
            <a:avLst/>
          </a:prstGeom>
          <a:noFill/>
          <a:ln/>
          <a:effectLst/>
        </p:spPr>
      </p:pic>
      <p:pic>
        <p:nvPicPr>
          <p:cNvPr id="31" name="Picture 30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/>
          <a:stretch>
            <a:fillRect/>
          </a:stretch>
        </p:blipFill>
        <p:spPr bwMode="auto">
          <a:xfrm>
            <a:off x="3352800" y="4368453"/>
            <a:ext cx="2893039" cy="380999"/>
          </a:xfrm>
          <a:prstGeom prst="rect">
            <a:avLst/>
          </a:prstGeom>
          <a:noFill/>
          <a:ln/>
          <a:effectLst/>
        </p:spPr>
      </p:pic>
    </p:spTree>
    <p:extLst>
      <p:ext uri="{BB962C8B-B14F-4D97-AF65-F5344CB8AC3E}">
        <p14:creationId xmlns:p14="http://schemas.microsoft.com/office/powerpoint/2010/main" val="21416744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228600" y="762000"/>
            <a:ext cx="89154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77" tIns="34289" rIns="68577" bIns="34289" numCol="1" anchor="t" anchorCtr="0" compatLnSpc="1">
            <a:prstTxWarp prst="textNoShape">
              <a:avLst/>
            </a:prstTxWarp>
          </a:bodyPr>
          <a:lstStyle/>
          <a:p>
            <a:pPr marL="257162" indent="-257162" defTabSz="6858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/>
            </a:pPr>
            <a:r>
              <a:rPr lang="en-US" sz="1600" kern="0" dirty="0" smtClean="0">
                <a:solidFill>
                  <a:schemeClr val="accent2"/>
                </a:solidFill>
                <a:latin typeface="+mj-lt"/>
              </a:rPr>
              <a:t>The </a:t>
            </a:r>
            <a:r>
              <a:rPr lang="en-US" sz="1600" kern="0" dirty="0">
                <a:solidFill>
                  <a:schemeClr val="accent2"/>
                </a:solidFill>
                <a:latin typeface="+mj-lt"/>
              </a:rPr>
              <a:t>value (utility) of a state s:</a:t>
            </a:r>
          </a:p>
          <a:p>
            <a:pPr marL="557185" lvl="1" indent="-214303" defTabSz="6858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defRPr/>
            </a:pPr>
            <a:r>
              <a:rPr lang="en-US" sz="1600" kern="0" dirty="0">
                <a:latin typeface="+mj-lt"/>
              </a:rPr>
              <a:t>V</a:t>
            </a:r>
            <a:r>
              <a:rPr lang="en-US" sz="1600" kern="0" baseline="30000" dirty="0">
                <a:latin typeface="+mj-lt"/>
                <a:sym typeface="Symbol" pitchFamily="18" charset="2"/>
              </a:rPr>
              <a:t>*</a:t>
            </a:r>
            <a:r>
              <a:rPr lang="en-US" sz="1600" kern="0" dirty="0">
                <a:latin typeface="+mj-lt"/>
              </a:rPr>
              <a:t>(s) = expected utility starting in s and acting optimally</a:t>
            </a:r>
          </a:p>
          <a:p>
            <a:pPr marL="257162" indent="-257162" defTabSz="6858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/>
            </a:pPr>
            <a:r>
              <a:rPr lang="en-US" sz="1600" kern="0" dirty="0" smtClean="0">
                <a:solidFill>
                  <a:srgbClr val="008000"/>
                </a:solidFill>
                <a:latin typeface="+mj-lt"/>
              </a:rPr>
              <a:t>The </a:t>
            </a:r>
            <a:r>
              <a:rPr lang="en-US" sz="1600" kern="0" dirty="0">
                <a:solidFill>
                  <a:srgbClr val="008000"/>
                </a:solidFill>
                <a:latin typeface="+mj-lt"/>
              </a:rPr>
              <a:t>value (utility) of a q-state (</a:t>
            </a:r>
            <a:r>
              <a:rPr lang="en-US" sz="1600" kern="0" dirty="0" err="1">
                <a:solidFill>
                  <a:srgbClr val="008000"/>
                </a:solidFill>
                <a:latin typeface="+mj-lt"/>
              </a:rPr>
              <a:t>s,a</a:t>
            </a:r>
            <a:r>
              <a:rPr lang="en-US" sz="1600" kern="0" dirty="0">
                <a:solidFill>
                  <a:srgbClr val="008000"/>
                </a:solidFill>
                <a:latin typeface="+mj-lt"/>
              </a:rPr>
              <a:t>):</a:t>
            </a:r>
          </a:p>
          <a:p>
            <a:pPr marL="557185" lvl="1" indent="-214303" defTabSz="6858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defRPr/>
            </a:pPr>
            <a:r>
              <a:rPr lang="en-US" sz="1600" kern="0" dirty="0">
                <a:latin typeface="+mj-lt"/>
              </a:rPr>
              <a:t>Q</a:t>
            </a:r>
            <a:r>
              <a:rPr lang="en-US" sz="1600" kern="0" baseline="30000" dirty="0">
                <a:latin typeface="+mj-lt"/>
                <a:sym typeface="Symbol" pitchFamily="18" charset="2"/>
              </a:rPr>
              <a:t>*</a:t>
            </a:r>
            <a:r>
              <a:rPr lang="en-US" sz="1600" kern="0" dirty="0">
                <a:latin typeface="+mj-lt"/>
              </a:rPr>
              <a:t>(</a:t>
            </a:r>
            <a:r>
              <a:rPr lang="en-US" sz="1600" kern="0" dirty="0" err="1">
                <a:latin typeface="+mj-lt"/>
              </a:rPr>
              <a:t>s,a</a:t>
            </a:r>
            <a:r>
              <a:rPr lang="en-US" sz="1600" kern="0" dirty="0">
                <a:latin typeface="+mj-lt"/>
              </a:rPr>
              <a:t>) = expected utility starting out having taken action a from state s and (thereafter) acting optimally</a:t>
            </a:r>
          </a:p>
          <a:p>
            <a:pPr marL="257162" indent="-257162" defTabSz="6858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/>
            </a:pPr>
            <a:r>
              <a:rPr lang="en-US" sz="1600" kern="0" dirty="0" smtClean="0">
                <a:solidFill>
                  <a:schemeClr val="accent2"/>
                </a:solidFill>
                <a:latin typeface="+mj-lt"/>
              </a:rPr>
              <a:t>The </a:t>
            </a:r>
            <a:r>
              <a:rPr lang="en-US" sz="1600" kern="0" dirty="0">
                <a:solidFill>
                  <a:schemeClr val="accent2"/>
                </a:solidFill>
                <a:latin typeface="+mj-lt"/>
              </a:rPr>
              <a:t>optimal policy:</a:t>
            </a:r>
          </a:p>
          <a:p>
            <a:pPr marL="557185" lvl="1" indent="-214303" defTabSz="6858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defRPr/>
            </a:pPr>
            <a:r>
              <a:rPr lang="en-US" sz="1600" kern="0" dirty="0">
                <a:latin typeface="+mj-lt"/>
                <a:sym typeface="Symbol" pitchFamily="18" charset="2"/>
              </a:rPr>
              <a:t></a:t>
            </a:r>
            <a:r>
              <a:rPr lang="en-US" sz="1600" kern="0" baseline="30000" dirty="0">
                <a:latin typeface="+mj-lt"/>
                <a:sym typeface="Symbol" pitchFamily="18" charset="2"/>
              </a:rPr>
              <a:t>*</a:t>
            </a:r>
            <a:r>
              <a:rPr lang="en-US" sz="1600" kern="0" dirty="0">
                <a:latin typeface="+mj-lt"/>
              </a:rPr>
              <a:t>(s) = optimal action from state 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Snapshot of Demo – </a:t>
            </a:r>
            <a:r>
              <a:rPr lang="en-US" dirty="0" err="1" smtClean="0"/>
              <a:t>Gridworld</a:t>
            </a:r>
            <a:r>
              <a:rPr lang="en-US" dirty="0" smtClean="0"/>
              <a:t> V Values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219950" y="2020669"/>
            <a:ext cx="1714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Noise = 0.2</a:t>
            </a:r>
          </a:p>
          <a:p>
            <a:r>
              <a:rPr lang="en-US" dirty="0">
                <a:latin typeface="Calibri"/>
                <a:cs typeface="Calibri"/>
              </a:rPr>
              <a:t>Discount = </a:t>
            </a:r>
            <a:r>
              <a:rPr lang="en-US" dirty="0" smtClean="0">
                <a:latin typeface="Calibri"/>
                <a:cs typeface="Calibri"/>
              </a:rPr>
              <a:t>0.9</a:t>
            </a:r>
            <a:endParaRPr lang="en-US" dirty="0">
              <a:latin typeface="Calibri"/>
              <a:cs typeface="Calibri"/>
            </a:endParaRPr>
          </a:p>
        </p:txBody>
      </p:sp>
      <p:pic>
        <p:nvPicPr>
          <p:cNvPr id="3" name="Picture 2" descr="Screen Shot 2014-08-10 at 7.40.54 PM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97" y="2598155"/>
            <a:ext cx="4661603" cy="4292502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8" name="Picture 7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/>
          <a:stretch>
            <a:fillRect/>
          </a:stretch>
        </p:blipFill>
        <p:spPr bwMode="auto">
          <a:xfrm>
            <a:off x="3124200" y="768504"/>
            <a:ext cx="1828800" cy="240844"/>
          </a:xfrm>
          <a:prstGeom prst="rect">
            <a:avLst/>
          </a:prstGeom>
          <a:noFill/>
          <a:ln/>
          <a:effectLst/>
        </p:spPr>
      </p:pic>
      <p:pic>
        <p:nvPicPr>
          <p:cNvPr id="9" name="Picture 8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/>
          <a:stretch>
            <a:fillRect/>
          </a:stretch>
        </p:blipFill>
        <p:spPr bwMode="auto">
          <a:xfrm>
            <a:off x="3352800" y="1789387"/>
            <a:ext cx="3048000" cy="325465"/>
          </a:xfrm>
          <a:prstGeom prst="rect">
            <a:avLst/>
          </a:prstGeom>
          <a:noFill/>
          <a:ln/>
          <a:effectLst/>
        </p:spPr>
      </p:pic>
      <p:pic>
        <p:nvPicPr>
          <p:cNvPr id="10" name="Picture 9" descr="Screen Shot 2014-08-10 at 7.40.58 PM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2361" y="2601658"/>
            <a:ext cx="4661639" cy="428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014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dirty="0" smtClean="0">
                <a:latin typeface="+mn-lt"/>
                <a:cs typeface="Calibri"/>
              </a:rPr>
              <a:t>The Story So Far: MDPs and RL</a:t>
            </a:r>
          </a:p>
        </p:txBody>
      </p:sp>
      <p:sp>
        <p:nvSpPr>
          <p:cNvPr id="25606" name="TextBox 5"/>
          <p:cNvSpPr txBox="1">
            <a:spLocks noChangeArrowheads="1"/>
          </p:cNvSpPr>
          <p:nvPr/>
        </p:nvSpPr>
        <p:spPr bwMode="auto">
          <a:xfrm>
            <a:off x="400050" y="1219200"/>
            <a:ext cx="8229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800" dirty="0" smtClean="0">
                <a:cs typeface="Calibri"/>
              </a:rPr>
              <a:t>Known MDP: Offline Solution</a:t>
            </a:r>
            <a:endParaRPr lang="en-US" sz="2800" dirty="0">
              <a:cs typeface="Calibri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400050" y="1742421"/>
            <a:ext cx="8229600" cy="1912485"/>
          </a:xfrm>
          <a:prstGeom prst="roundRect">
            <a:avLst/>
          </a:prstGeom>
          <a:solidFill>
            <a:schemeClr val="accent3">
              <a:lumMod val="9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Calibri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14400" y="1914943"/>
            <a:ext cx="75438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cs typeface="Calibri"/>
              </a:rPr>
              <a:t>Goal				Technique</a:t>
            </a:r>
          </a:p>
          <a:p>
            <a:endParaRPr lang="en-US" sz="1600" kern="0" dirty="0" smtClean="0">
              <a:solidFill>
                <a:srgbClr val="000000"/>
              </a:solidFill>
              <a:cs typeface="Calibri"/>
            </a:endParaRPr>
          </a:p>
          <a:p>
            <a:r>
              <a:rPr lang="en-US" kern="0" dirty="0" smtClean="0">
                <a:solidFill>
                  <a:srgbClr val="000000"/>
                </a:solidFill>
                <a:cs typeface="Calibri"/>
              </a:rPr>
              <a:t>Compute V*, Q*, </a:t>
            </a:r>
            <a:r>
              <a:rPr lang="en-US" kern="0" dirty="0" smtClean="0">
                <a:solidFill>
                  <a:srgbClr val="000000"/>
                </a:solidFill>
                <a:cs typeface="Calibri"/>
                <a:sym typeface="Symbol" pitchFamily="18" charset="2"/>
              </a:rPr>
              <a:t>*		Value / policy iteration</a:t>
            </a:r>
          </a:p>
          <a:p>
            <a:endParaRPr lang="en-US" sz="1600" kern="0" dirty="0" smtClean="0">
              <a:solidFill>
                <a:srgbClr val="000000"/>
              </a:solidFill>
              <a:cs typeface="Calibri"/>
              <a:sym typeface="Symbol" pitchFamily="18" charset="2"/>
            </a:endParaRPr>
          </a:p>
          <a:p>
            <a:r>
              <a:rPr lang="en-US" kern="0" dirty="0" smtClean="0">
                <a:solidFill>
                  <a:srgbClr val="000000"/>
                </a:solidFill>
                <a:cs typeface="Calibri"/>
                <a:sym typeface="Symbol" pitchFamily="18" charset="2"/>
              </a:rPr>
              <a:t>Evaluate a fixed policy 		Policy evaluation</a:t>
            </a:r>
          </a:p>
          <a:p>
            <a:endParaRPr lang="en-US" kern="0" dirty="0" smtClean="0">
              <a:solidFill>
                <a:srgbClr val="000000"/>
              </a:solidFill>
              <a:cs typeface="Calibri"/>
              <a:sym typeface="Symbol" pitchFamily="18" charset="2"/>
            </a:endParaRPr>
          </a:p>
          <a:p>
            <a:endParaRPr lang="en-US" kern="0" dirty="0" smtClean="0">
              <a:solidFill>
                <a:srgbClr val="000000"/>
              </a:solidFill>
              <a:cs typeface="Calibri"/>
              <a:sym typeface="Symbol" pitchFamily="18" charset="2"/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281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>
                <a:latin typeface="+mn-lt"/>
                <a:ea typeface="ＭＳ Ｐゴシック" pitchFamily="34" charset="-128"/>
                <a:cs typeface="Calibri"/>
              </a:rPr>
              <a:t>Reinforcement Learning</a:t>
            </a:r>
          </a:p>
        </p:txBody>
      </p:sp>
      <p:sp>
        <p:nvSpPr>
          <p:cNvPr id="24578" name="Rectangle 3"/>
          <p:cNvSpPr>
            <a:spLocks noGrp="1" noChangeArrowheads="1"/>
          </p:cNvSpPr>
          <p:nvPr>
            <p:ph idx="1"/>
          </p:nvPr>
        </p:nvSpPr>
        <p:spPr>
          <a:xfrm>
            <a:off x="342900" y="1417638"/>
            <a:ext cx="8286750" cy="4525963"/>
          </a:xfrm>
        </p:spPr>
        <p:txBody>
          <a:bodyPr>
            <a:normAutofit lnSpcReduction="10000"/>
          </a:bodyPr>
          <a:lstStyle/>
          <a:p>
            <a:r>
              <a:rPr lang="en-US" sz="2800" dirty="0" smtClean="0">
                <a:ea typeface="ＭＳ Ｐゴシック" pitchFamily="34" charset="-128"/>
                <a:cs typeface="Calibri"/>
              </a:rPr>
              <a:t>Still assume a Markov decision process (MDP):</a:t>
            </a:r>
          </a:p>
          <a:p>
            <a:pPr lvl="1"/>
            <a:r>
              <a:rPr lang="en-US" sz="2400" dirty="0" smtClean="0">
                <a:ea typeface="ＭＳ Ｐゴシック" pitchFamily="34" charset="-128"/>
                <a:cs typeface="Calibri"/>
              </a:rPr>
              <a:t>A </a:t>
            </a:r>
            <a:r>
              <a:rPr lang="en-US" sz="2400" dirty="0" smtClean="0">
                <a:solidFill>
                  <a:srgbClr val="CC0000"/>
                </a:solidFill>
                <a:ea typeface="ＭＳ Ｐゴシック" pitchFamily="34" charset="-128"/>
                <a:cs typeface="Calibri"/>
              </a:rPr>
              <a:t>set of states s </a:t>
            </a:r>
            <a:r>
              <a:rPr lang="en-US" sz="2400" dirty="0" smtClean="0">
                <a:solidFill>
                  <a:srgbClr val="CC0000"/>
                </a:solidFill>
                <a:ea typeface="ＭＳ Ｐゴシック" pitchFamily="34" charset="-128"/>
                <a:cs typeface="Calibri"/>
                <a:sym typeface="Symbol" pitchFamily="18" charset="2"/>
              </a:rPr>
              <a:t> </a:t>
            </a:r>
            <a:r>
              <a:rPr lang="en-US" sz="2400" dirty="0" smtClean="0">
                <a:solidFill>
                  <a:srgbClr val="CC0000"/>
                </a:solidFill>
                <a:ea typeface="ＭＳ Ｐゴシック" pitchFamily="34" charset="-128"/>
                <a:cs typeface="Calibri"/>
              </a:rPr>
              <a:t>S</a:t>
            </a:r>
          </a:p>
          <a:p>
            <a:pPr lvl="1"/>
            <a:r>
              <a:rPr lang="en-US" sz="2400" dirty="0" smtClean="0">
                <a:ea typeface="ＭＳ Ｐゴシック" pitchFamily="34" charset="-128"/>
                <a:cs typeface="Calibri"/>
              </a:rPr>
              <a:t>A </a:t>
            </a:r>
            <a:r>
              <a:rPr lang="en-US" sz="2400" dirty="0" smtClean="0">
                <a:solidFill>
                  <a:srgbClr val="CC0000"/>
                </a:solidFill>
                <a:ea typeface="ＭＳ Ｐゴシック" pitchFamily="34" charset="-128"/>
                <a:cs typeface="Calibri"/>
              </a:rPr>
              <a:t>set of actions (per state) A</a:t>
            </a:r>
          </a:p>
          <a:p>
            <a:pPr lvl="1"/>
            <a:r>
              <a:rPr lang="en-US" sz="2400" dirty="0" smtClean="0">
                <a:ea typeface="ＭＳ Ｐゴシック" pitchFamily="34" charset="-128"/>
                <a:cs typeface="Calibri"/>
              </a:rPr>
              <a:t>A </a:t>
            </a:r>
            <a:r>
              <a:rPr lang="en-US" sz="2400" dirty="0" smtClean="0">
                <a:solidFill>
                  <a:srgbClr val="CC0000"/>
                </a:solidFill>
                <a:ea typeface="ＭＳ Ｐゴシック" pitchFamily="34" charset="-128"/>
                <a:cs typeface="Calibri"/>
              </a:rPr>
              <a:t>model T(</a:t>
            </a:r>
            <a:r>
              <a:rPr lang="en-US" sz="2400" dirty="0" err="1" smtClean="0">
                <a:solidFill>
                  <a:srgbClr val="CC0000"/>
                </a:solidFill>
                <a:ea typeface="ＭＳ Ｐゴシック" pitchFamily="34" charset="-128"/>
                <a:cs typeface="Calibri"/>
              </a:rPr>
              <a:t>s,a,s</a:t>
            </a:r>
            <a:r>
              <a:rPr lang="en-US" altLang="ja-JP" sz="2400" dirty="0" smtClean="0">
                <a:solidFill>
                  <a:srgbClr val="CC0000"/>
                </a:solidFill>
                <a:ea typeface="ＭＳ Ｐゴシック" pitchFamily="34" charset="-128"/>
                <a:cs typeface="Calibri"/>
              </a:rPr>
              <a:t>’)</a:t>
            </a:r>
            <a:endParaRPr lang="en-US" altLang="ja-JP" sz="2400" dirty="0" smtClean="0">
              <a:ea typeface="ＭＳ Ｐゴシック" pitchFamily="34" charset="-128"/>
              <a:cs typeface="Calibri"/>
            </a:endParaRPr>
          </a:p>
          <a:p>
            <a:pPr lvl="1"/>
            <a:r>
              <a:rPr lang="en-US" sz="2400" dirty="0" smtClean="0">
                <a:ea typeface="ＭＳ Ｐゴシック" pitchFamily="34" charset="-128"/>
                <a:cs typeface="Calibri"/>
              </a:rPr>
              <a:t>A </a:t>
            </a:r>
            <a:r>
              <a:rPr lang="en-US" sz="2400" dirty="0" smtClean="0">
                <a:solidFill>
                  <a:srgbClr val="CC0000"/>
                </a:solidFill>
                <a:ea typeface="ＭＳ Ｐゴシック" pitchFamily="34" charset="-128"/>
                <a:cs typeface="Calibri"/>
              </a:rPr>
              <a:t>reward function R(</a:t>
            </a:r>
            <a:r>
              <a:rPr lang="en-US" sz="2400" dirty="0" err="1" smtClean="0">
                <a:solidFill>
                  <a:srgbClr val="CC0000"/>
                </a:solidFill>
                <a:ea typeface="ＭＳ Ｐゴシック" pitchFamily="34" charset="-128"/>
                <a:cs typeface="Calibri"/>
              </a:rPr>
              <a:t>s,a,s</a:t>
            </a:r>
            <a:r>
              <a:rPr lang="en-US" altLang="ja-JP" sz="2400" dirty="0" smtClean="0">
                <a:solidFill>
                  <a:srgbClr val="CC0000"/>
                </a:solidFill>
                <a:ea typeface="ＭＳ Ｐゴシック" pitchFamily="34" charset="-128"/>
                <a:cs typeface="Calibri"/>
              </a:rPr>
              <a:t>’)</a:t>
            </a:r>
            <a:endParaRPr lang="en-US" altLang="ja-JP" sz="2400" dirty="0" smtClean="0">
              <a:ea typeface="ＭＳ Ｐゴシック" pitchFamily="34" charset="-128"/>
              <a:cs typeface="Calibri"/>
            </a:endParaRPr>
          </a:p>
          <a:p>
            <a:r>
              <a:rPr lang="en-US" sz="2800" dirty="0" smtClean="0">
                <a:ea typeface="ＭＳ Ｐゴシック" pitchFamily="34" charset="-128"/>
                <a:cs typeface="Calibri"/>
              </a:rPr>
              <a:t>Still looking for a policy </a:t>
            </a:r>
            <a:r>
              <a:rPr lang="en-US" sz="2800" dirty="0" smtClean="0">
                <a:solidFill>
                  <a:srgbClr val="CC0000"/>
                </a:solidFill>
                <a:ea typeface="ＭＳ Ｐゴシック" pitchFamily="34" charset="-128"/>
                <a:cs typeface="Calibri"/>
                <a:sym typeface="Symbol" pitchFamily="18" charset="2"/>
              </a:rPr>
              <a:t>(s)</a:t>
            </a:r>
          </a:p>
          <a:p>
            <a:pPr lvl="1"/>
            <a:endParaRPr lang="en-US" sz="2000" dirty="0" smtClean="0">
              <a:ea typeface="ＭＳ Ｐゴシック" pitchFamily="34" charset="-128"/>
              <a:cs typeface="Calibri"/>
              <a:sym typeface="Symbol" pitchFamily="18" charset="2"/>
            </a:endParaRPr>
          </a:p>
          <a:p>
            <a:r>
              <a:rPr lang="en-US" sz="2800" dirty="0" smtClean="0">
                <a:ea typeface="ＭＳ Ｐゴシック" pitchFamily="34" charset="-128"/>
                <a:cs typeface="Calibri"/>
                <a:sym typeface="Symbol" pitchFamily="18" charset="2"/>
              </a:rPr>
              <a:t>New twist: </a:t>
            </a:r>
            <a:r>
              <a:rPr lang="en-US" sz="2800" dirty="0" smtClean="0">
                <a:solidFill>
                  <a:srgbClr val="CC0000"/>
                </a:solidFill>
                <a:ea typeface="ＭＳ Ｐゴシック" pitchFamily="34" charset="-128"/>
                <a:cs typeface="Calibri"/>
                <a:sym typeface="Symbol" pitchFamily="18" charset="2"/>
              </a:rPr>
              <a:t>don</a:t>
            </a:r>
            <a:r>
              <a:rPr lang="en-US" altLang="ja-JP" sz="2800" dirty="0" smtClean="0">
                <a:solidFill>
                  <a:srgbClr val="CC0000"/>
                </a:solidFill>
                <a:ea typeface="ＭＳ Ｐゴシック" pitchFamily="34" charset="-128"/>
                <a:cs typeface="Calibri"/>
                <a:sym typeface="Symbol" pitchFamily="18" charset="2"/>
              </a:rPr>
              <a:t>’t know T or R</a:t>
            </a:r>
          </a:p>
          <a:p>
            <a:pPr lvl="1"/>
            <a:r>
              <a:rPr lang="en-US" sz="2400" dirty="0" smtClean="0">
                <a:ea typeface="ＭＳ Ｐゴシック" pitchFamily="34" charset="-128"/>
                <a:cs typeface="Calibri"/>
                <a:sym typeface="Symbol" pitchFamily="18" charset="2"/>
              </a:rPr>
              <a:t>I.e. we don’</a:t>
            </a:r>
            <a:r>
              <a:rPr lang="en-US" altLang="ja-JP" sz="2400" dirty="0" smtClean="0">
                <a:ea typeface="ＭＳ Ｐゴシック" pitchFamily="34" charset="-128"/>
                <a:cs typeface="Calibri"/>
                <a:sym typeface="Symbol" pitchFamily="18" charset="2"/>
              </a:rPr>
              <a:t>t know which states are good or what the actions do</a:t>
            </a:r>
          </a:p>
          <a:p>
            <a:pPr lvl="1"/>
            <a:r>
              <a:rPr lang="en-US" sz="2400" dirty="0" smtClean="0">
                <a:ea typeface="ＭＳ Ｐゴシック" pitchFamily="34" charset="-128"/>
                <a:cs typeface="Calibri"/>
                <a:sym typeface="Symbol" pitchFamily="18" charset="2"/>
              </a:rPr>
              <a:t>Must actually try actions and states out to learn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53000" y="2133600"/>
            <a:ext cx="4078214" cy="1982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5"/>
          <p:cNvGrpSpPr/>
          <p:nvPr/>
        </p:nvGrpSpPr>
        <p:grpSpPr>
          <a:xfrm>
            <a:off x="4838699" y="1934626"/>
            <a:ext cx="3886200" cy="2446215"/>
            <a:chOff x="5920155" y="2133600"/>
            <a:chExt cx="5181600" cy="2446215"/>
          </a:xfrm>
        </p:grpSpPr>
        <p:sp>
          <p:nvSpPr>
            <p:cNvPr id="5" name="Rectangle 4"/>
            <p:cNvSpPr/>
            <p:nvPr/>
          </p:nvSpPr>
          <p:spPr>
            <a:xfrm>
              <a:off x="5920155" y="2971800"/>
              <a:ext cx="816708" cy="1295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cs typeface="Calibri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6605955" y="4046415"/>
              <a:ext cx="1676400" cy="533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cs typeface="Calibri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6224955" y="3733800"/>
              <a:ext cx="685800" cy="533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cs typeface="Calibri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7139354" y="2286000"/>
              <a:ext cx="1547445" cy="990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cs typeface="Calibri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9653955" y="2209800"/>
              <a:ext cx="1447800" cy="10668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cs typeface="Calibri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8001000" y="2133600"/>
              <a:ext cx="18288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cs typeface="Calibri"/>
              </a:endParaRPr>
            </a:p>
          </p:txBody>
        </p:sp>
        <p:sp>
          <p:nvSpPr>
            <p:cNvPr id="14" name="Isosceles Triangle 13"/>
            <p:cNvSpPr/>
            <p:nvPr/>
          </p:nvSpPr>
          <p:spPr>
            <a:xfrm rot="10800000">
              <a:off x="8458200" y="2743200"/>
              <a:ext cx="304800" cy="22860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cs typeface="Calibri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7748955" y="3429000"/>
              <a:ext cx="1654908" cy="838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cs typeface="Calibri"/>
              </a:endParaRPr>
            </a:p>
          </p:txBody>
        </p:sp>
      </p:grp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dirty="0" smtClean="0">
                <a:latin typeface="+mn-lt"/>
                <a:cs typeface="Calibri"/>
              </a:rPr>
              <a:t>The Story So Far: MDPs and RL</a:t>
            </a:r>
          </a:p>
        </p:txBody>
      </p:sp>
      <p:sp>
        <p:nvSpPr>
          <p:cNvPr id="25606" name="TextBox 5"/>
          <p:cNvSpPr txBox="1">
            <a:spLocks noChangeArrowheads="1"/>
          </p:cNvSpPr>
          <p:nvPr/>
        </p:nvSpPr>
        <p:spPr bwMode="auto">
          <a:xfrm>
            <a:off x="400050" y="1219200"/>
            <a:ext cx="8229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800" dirty="0" smtClean="0">
                <a:cs typeface="Calibri"/>
              </a:rPr>
              <a:t>Known MDP: Offline Solution</a:t>
            </a:r>
            <a:endParaRPr lang="en-US" sz="2800" dirty="0">
              <a:cs typeface="Calibri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400050" y="1742421"/>
            <a:ext cx="8229600" cy="1912485"/>
          </a:xfrm>
          <a:prstGeom prst="roundRect">
            <a:avLst/>
          </a:prstGeom>
          <a:solidFill>
            <a:schemeClr val="accent3">
              <a:lumMod val="9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Calibri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14400" y="1914943"/>
            <a:ext cx="75438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cs typeface="Calibri"/>
              </a:rPr>
              <a:t>Goal				Technique</a:t>
            </a:r>
          </a:p>
          <a:p>
            <a:endParaRPr lang="en-US" sz="1600" kern="0" dirty="0" smtClean="0">
              <a:solidFill>
                <a:srgbClr val="000000"/>
              </a:solidFill>
              <a:cs typeface="Calibri"/>
            </a:endParaRPr>
          </a:p>
          <a:p>
            <a:r>
              <a:rPr lang="en-US" kern="0" dirty="0" smtClean="0">
                <a:solidFill>
                  <a:srgbClr val="000000"/>
                </a:solidFill>
                <a:cs typeface="Calibri"/>
              </a:rPr>
              <a:t>Compute V*, Q*, </a:t>
            </a:r>
            <a:r>
              <a:rPr lang="en-US" kern="0" dirty="0" smtClean="0">
                <a:solidFill>
                  <a:srgbClr val="000000"/>
                </a:solidFill>
                <a:cs typeface="Calibri"/>
                <a:sym typeface="Symbol" pitchFamily="18" charset="2"/>
              </a:rPr>
              <a:t>*		Value / policy iteration</a:t>
            </a:r>
          </a:p>
          <a:p>
            <a:endParaRPr lang="en-US" sz="1600" kern="0" dirty="0" smtClean="0">
              <a:solidFill>
                <a:srgbClr val="000000"/>
              </a:solidFill>
              <a:cs typeface="Calibri"/>
              <a:sym typeface="Symbol" pitchFamily="18" charset="2"/>
            </a:endParaRPr>
          </a:p>
          <a:p>
            <a:r>
              <a:rPr lang="en-US" kern="0" dirty="0" smtClean="0">
                <a:solidFill>
                  <a:srgbClr val="000000"/>
                </a:solidFill>
                <a:cs typeface="Calibri"/>
                <a:sym typeface="Symbol" pitchFamily="18" charset="2"/>
              </a:rPr>
              <a:t>Evaluate a fixed policy 		Policy evaluation</a:t>
            </a:r>
          </a:p>
          <a:p>
            <a:endParaRPr lang="en-US" kern="0" dirty="0" smtClean="0">
              <a:solidFill>
                <a:srgbClr val="000000"/>
              </a:solidFill>
              <a:cs typeface="Calibri"/>
              <a:sym typeface="Symbol" pitchFamily="18" charset="2"/>
            </a:endParaRPr>
          </a:p>
          <a:p>
            <a:endParaRPr lang="en-US" kern="0" dirty="0" smtClean="0">
              <a:solidFill>
                <a:srgbClr val="000000"/>
              </a:solidFill>
              <a:cs typeface="Calibri"/>
              <a:sym typeface="Symbol" pitchFamily="18" charset="2"/>
            </a:endParaRPr>
          </a:p>
        </p:txBody>
      </p:sp>
      <p:sp>
        <p:nvSpPr>
          <p:cNvPr id="19" name="TextBox 5"/>
          <p:cNvSpPr txBox="1">
            <a:spLocks noChangeArrowheads="1"/>
          </p:cNvSpPr>
          <p:nvPr/>
        </p:nvSpPr>
        <p:spPr bwMode="auto">
          <a:xfrm>
            <a:off x="7815" y="3886200"/>
            <a:ext cx="443181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800" dirty="0" smtClean="0">
                <a:cs typeface="Calibri"/>
              </a:rPr>
              <a:t>Unknown MDP: Model-Based</a:t>
            </a:r>
            <a:endParaRPr lang="en-US" sz="2800" dirty="0">
              <a:cs typeface="Calibri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0" y="4419600"/>
            <a:ext cx="4572000" cy="1912485"/>
          </a:xfrm>
          <a:prstGeom prst="roundRect">
            <a:avLst/>
          </a:prstGeom>
          <a:solidFill>
            <a:srgbClr val="CCECFF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Calibri"/>
            </a:endParaRPr>
          </a:p>
        </p:txBody>
      </p:sp>
      <p:sp>
        <p:nvSpPr>
          <p:cNvPr id="21" name="TextBox 5"/>
          <p:cNvSpPr txBox="1">
            <a:spLocks noChangeArrowheads="1"/>
          </p:cNvSpPr>
          <p:nvPr/>
        </p:nvSpPr>
        <p:spPr bwMode="auto">
          <a:xfrm>
            <a:off x="4686300" y="3886200"/>
            <a:ext cx="440055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800" dirty="0" smtClean="0">
                <a:cs typeface="Calibri"/>
              </a:rPr>
              <a:t>Unknown MDP: Model-Free</a:t>
            </a:r>
            <a:endParaRPr lang="en-US" sz="2800" dirty="0">
              <a:cs typeface="Calibri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4648200" y="4419600"/>
            <a:ext cx="4495800" cy="1905000"/>
          </a:xfrm>
          <a:prstGeom prst="roundRect">
            <a:avLst/>
          </a:prstGeom>
          <a:solidFill>
            <a:srgbClr val="CCECFF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Calibri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0" y="4495800"/>
            <a:ext cx="45720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cs typeface="Calibri"/>
              </a:rPr>
              <a:t>Goal		        Technique</a:t>
            </a:r>
          </a:p>
          <a:p>
            <a:endParaRPr lang="en-US" sz="1600" kern="0" dirty="0" smtClean="0">
              <a:solidFill>
                <a:srgbClr val="000000"/>
              </a:solidFill>
              <a:cs typeface="Calibri"/>
            </a:endParaRPr>
          </a:p>
          <a:p>
            <a:r>
              <a:rPr lang="en-US" kern="0" dirty="0" smtClean="0">
                <a:solidFill>
                  <a:srgbClr val="000000"/>
                </a:solidFill>
                <a:cs typeface="Calibri"/>
              </a:rPr>
              <a:t>Compute V*, Q*, </a:t>
            </a:r>
            <a:r>
              <a:rPr lang="en-US" kern="0" dirty="0" smtClean="0">
                <a:solidFill>
                  <a:srgbClr val="000000"/>
                </a:solidFill>
                <a:cs typeface="Calibri"/>
                <a:sym typeface="Symbol" pitchFamily="18" charset="2"/>
              </a:rPr>
              <a:t>*          VI/PI on approx. MDP</a:t>
            </a:r>
          </a:p>
          <a:p>
            <a:endParaRPr lang="en-US" sz="1600" kern="0" dirty="0" smtClean="0">
              <a:solidFill>
                <a:srgbClr val="000000"/>
              </a:solidFill>
              <a:cs typeface="Calibri"/>
              <a:sym typeface="Symbol" pitchFamily="18" charset="2"/>
            </a:endParaRPr>
          </a:p>
          <a:p>
            <a:r>
              <a:rPr lang="en-US" kern="0" dirty="0" smtClean="0">
                <a:solidFill>
                  <a:srgbClr val="000000"/>
                </a:solidFill>
                <a:cs typeface="Calibri"/>
                <a:sym typeface="Symbol" pitchFamily="18" charset="2"/>
              </a:rPr>
              <a:t>Evaluate a fixed policy    PE on approx. MDP</a:t>
            </a:r>
          </a:p>
          <a:p>
            <a:endParaRPr lang="en-US" kern="0" dirty="0" smtClean="0">
              <a:solidFill>
                <a:srgbClr val="000000"/>
              </a:solidFill>
              <a:cs typeface="Calibri"/>
              <a:sym typeface="Symbol" pitchFamily="18" charset="2"/>
            </a:endParaRPr>
          </a:p>
          <a:p>
            <a:endParaRPr lang="en-US" kern="0" dirty="0" smtClean="0">
              <a:solidFill>
                <a:srgbClr val="000000"/>
              </a:solidFill>
              <a:cs typeface="Calibri"/>
              <a:sym typeface="Symbol" pitchFamily="18" charset="2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648200" y="4495800"/>
            <a:ext cx="44958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cs typeface="Calibri"/>
              </a:rPr>
              <a:t>Goal			Technique</a:t>
            </a:r>
          </a:p>
          <a:p>
            <a:endParaRPr lang="en-US" sz="1600" kern="0" dirty="0" smtClean="0">
              <a:solidFill>
                <a:srgbClr val="000000"/>
              </a:solidFill>
              <a:cs typeface="Calibri"/>
            </a:endParaRPr>
          </a:p>
          <a:p>
            <a:r>
              <a:rPr lang="en-US" kern="0" dirty="0" smtClean="0">
                <a:solidFill>
                  <a:srgbClr val="000000"/>
                </a:solidFill>
                <a:cs typeface="Calibri"/>
              </a:rPr>
              <a:t>Compute V*, Q*, </a:t>
            </a:r>
            <a:r>
              <a:rPr lang="en-US" kern="0" dirty="0" smtClean="0">
                <a:solidFill>
                  <a:srgbClr val="000000"/>
                </a:solidFill>
                <a:cs typeface="Calibri"/>
                <a:sym typeface="Symbol" pitchFamily="18" charset="2"/>
              </a:rPr>
              <a:t>*	Q-learning</a:t>
            </a:r>
          </a:p>
          <a:p>
            <a:endParaRPr lang="en-US" sz="1600" kern="0" dirty="0" smtClean="0">
              <a:solidFill>
                <a:srgbClr val="000000"/>
              </a:solidFill>
              <a:cs typeface="Calibri"/>
              <a:sym typeface="Symbol" pitchFamily="18" charset="2"/>
            </a:endParaRPr>
          </a:p>
          <a:p>
            <a:r>
              <a:rPr lang="en-US" kern="0" dirty="0" smtClean="0">
                <a:solidFill>
                  <a:srgbClr val="000000"/>
                </a:solidFill>
                <a:cs typeface="Calibri"/>
                <a:sym typeface="Symbol" pitchFamily="18" charset="2"/>
              </a:rPr>
              <a:t>Evaluate a fixed policy 	Value Learning</a:t>
            </a:r>
          </a:p>
          <a:p>
            <a:endParaRPr lang="en-US" kern="0" dirty="0" smtClean="0">
              <a:solidFill>
                <a:srgbClr val="000000"/>
              </a:solidFill>
              <a:cs typeface="Calibri"/>
              <a:sym typeface="Symbol" pitchFamily="18" charset="2"/>
            </a:endParaRPr>
          </a:p>
          <a:p>
            <a:endParaRPr lang="en-US" kern="0" dirty="0" smtClean="0">
              <a:solidFill>
                <a:srgbClr val="000000"/>
              </a:solidFill>
              <a:cs typeface="Calibri"/>
              <a:sym typeface="Symbol" pitchFamily="18" charset="2"/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785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 animBg="1"/>
      <p:bldP spid="21" grpId="0"/>
      <p:bldP spid="22" grpId="0" animBg="1"/>
      <p:bldP spid="23" grpId="0"/>
      <p:bldP spid="2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Model-based learning</a:t>
            </a:r>
          </a:p>
          <a:p>
            <a:pPr lvl="1"/>
            <a:r>
              <a:rPr lang="en-US" dirty="0" smtClean="0"/>
              <a:t>Learn </a:t>
            </a:r>
            <a:r>
              <a:rPr lang="en-US" dirty="0"/>
              <a:t>T(</a:t>
            </a:r>
            <a:r>
              <a:rPr lang="en-US" dirty="0" err="1"/>
              <a:t>s,a,s</a:t>
            </a:r>
            <a:r>
              <a:rPr lang="en-US" dirty="0" smtClean="0"/>
              <a:t>’) and R(</a:t>
            </a:r>
            <a:r>
              <a:rPr lang="en-US" dirty="0" err="1" smtClean="0"/>
              <a:t>s,a,s</a:t>
            </a:r>
            <a:r>
              <a:rPr lang="en-US" dirty="0"/>
              <a:t>’)</a:t>
            </a:r>
          </a:p>
          <a:p>
            <a:pPr lvl="1"/>
            <a:endParaRPr lang="en-US" dirty="0"/>
          </a:p>
          <a:p>
            <a:r>
              <a:rPr lang="en-US" dirty="0" smtClean="0"/>
              <a:t>Model-</a:t>
            </a:r>
            <a:r>
              <a:rPr lang="en-US" altLang="zh-CN" dirty="0" smtClean="0"/>
              <a:t>free learning</a:t>
            </a:r>
          </a:p>
          <a:p>
            <a:pPr lvl="1"/>
            <a:r>
              <a:rPr lang="en-US" dirty="0"/>
              <a:t>Passive Reinforcement </a:t>
            </a:r>
            <a:r>
              <a:rPr lang="en-US" dirty="0" smtClean="0"/>
              <a:t>Learning</a:t>
            </a:r>
          </a:p>
          <a:p>
            <a:pPr lvl="2"/>
            <a:r>
              <a:rPr lang="en-US" dirty="0" smtClean="0"/>
              <a:t>Direct evaluation</a:t>
            </a:r>
          </a:p>
          <a:p>
            <a:pPr lvl="2"/>
            <a:r>
              <a:rPr lang="en-US" dirty="0" smtClean="0"/>
              <a:t>Sample based policy evaluation</a:t>
            </a:r>
          </a:p>
          <a:p>
            <a:pPr lvl="2"/>
            <a:r>
              <a:rPr lang="en-US" dirty="0"/>
              <a:t>Temporal Difference </a:t>
            </a:r>
            <a:r>
              <a:rPr lang="en-US" dirty="0" smtClean="0"/>
              <a:t>Learning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Active </a:t>
            </a:r>
            <a:r>
              <a:rPr lang="en-US" dirty="0">
                <a:solidFill>
                  <a:srgbClr val="FF0000"/>
                </a:solidFill>
              </a:rPr>
              <a:t>Reinforcement </a:t>
            </a:r>
            <a:r>
              <a:rPr lang="en-US" dirty="0" smtClean="0">
                <a:solidFill>
                  <a:srgbClr val="FF0000"/>
                </a:solidFill>
              </a:rPr>
              <a:t>Learning</a:t>
            </a:r>
          </a:p>
          <a:p>
            <a:pPr lvl="2"/>
            <a:r>
              <a:rPr lang="en-US" dirty="0" smtClean="0">
                <a:solidFill>
                  <a:srgbClr val="FF0000"/>
                </a:solidFill>
              </a:rPr>
              <a:t>Q-learning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659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V_{k+1}(s) \leftarrow \max_a \sum_{s'} T(s,a,s') \,\left[ R(s, a, s') + \gamma\, V_k(s')\right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84"/>
  <p:tag name="PICTUREFILESIZE" val="4833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OliveGreen}{&#10;  f(u, n) = u + k/n&#10;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172"/>
  <p:tag name="PICTUREFILESIZE" val="1222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ue}{Q(s,a) \leftarrow (1-\alpha) Q(s,a) + (\alpha) \left[ sample\right] 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MAGNIFICATION" val="1183"/>
  <p:tag name="ORIGWIDTH" val="379"/>
  <p:tag name="PICTUREFILESIZE" val="2768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def\argmax{\mathop{\rm arg\,max}}&#10;\begin{document}&#10;\[&#10;\textcolor{Blue}{sample = R(s,a,s') + \gamma \max_{a'}Q(s',a')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620"/>
  <p:tag name="BOXHEIGHT" val="374"/>
  <p:tag name="BOXFONT" val="10"/>
  <p:tag name="BOXWRAP" val="False"/>
  <p:tag name="WORKAROUNDTRANSPARENCYBUG" val="False"/>
  <p:tag name="ALLOWFONTSUBSTITUTION" val="False"/>
  <p:tag name="BITMAPFORMAT" val="png16m"/>
  <p:tag name="ORIGWIDTH" val="351"/>
  <p:tag name="PICTUREFILESIZE" val="3352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Q(s,a) \leftarrow_\alpha \textcolor{OliveGreen}{R(s,a,s') + \gamma \max_{a'} f(Q(s',a'), N(s',a'))}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85"/>
  <p:tag name="PICTUREFILESIZE" val="4730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Q(s,a) \leftarrow_\alpha \textcolor{OliveGreen}{R(s,a,s') + \gamma \max_{a'} Q(s',a')}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65"/>
  <p:tag name="PICTUREFILESIZE" val="37419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begin{document}&#10;\[&#10;{\sc V}(s) = w_1 f_1(s) + w_2 f_2(s) + \ldots + w_n f_n(s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727"/>
  <p:tag name="BOXHEIGHT" val="381"/>
  <p:tag name="BOXFONT" val="10"/>
  <p:tag name="BOXWRAP" val="False"/>
  <p:tag name="WORKAROUNDTRANSPARENCYBUG" val="False"/>
  <p:tag name="ALLOWFONTSUBSTITUTION" val="False"/>
  <p:tag name="BITMAPFORMAT" val="pngmono"/>
  <p:tag name="ORIGWIDTH" val="413"/>
  <p:tag name="PICTUREFILESIZE" val="18529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begin{document}&#10;\[&#10;{\sc Q}(s, a) = w_1 f_1(s, a) + w_2 f_2(s, a) + \ldots + w_n f_n(s, a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727"/>
  <p:tag name="BOXHEIGHT" val="381"/>
  <p:tag name="BOXFONT" val="10"/>
  <p:tag name="BOXWRAP" val="False"/>
  <p:tag name="WORKAROUNDTRANSPARENCYBUG" val="False"/>
  <p:tag name="ALLOWFONTSUBSTITUTION" val="False"/>
  <p:tag name="BITMAPFORMAT" val="pngmono"/>
  <p:tag name="ORIGWIDTH" val="467"/>
  <p:tag name="PICTUREFILESIZE" val="2333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ue}{Q(s,a) \leftarrow Q(s,a) + \alpha \left[ \mbox{difference} \right] 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19"/>
  <p:tag name="PICTUREFILESIZE" val="23424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ue}{w_i \leftarrow w_i + \alpha \left[ \mbox{difference} \right] f_i(s, a)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01"/>
  <p:tag name="PICTUREFILESIZE" val="21597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begin{document}&#10;\[&#10;{\sc Q}(s, a) = w_1 f_1(s, a) + w_2 f_2(s, a) + \ldots + w_n f_n(s, a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727"/>
  <p:tag name="BOXHEIGHT" val="381"/>
  <p:tag name="BOXFONT" val="10"/>
  <p:tag name="BOXWRAP" val="False"/>
  <p:tag name="WORKAROUNDTRANSPARENCYBUG" val="False"/>
  <p:tag name="ALLOWFONTSUBSTITUTION" val="False"/>
  <p:tag name="BITMAPFORMAT" val="pngmono"/>
  <p:tag name="ORIGWIDTH" val="467"/>
  <p:tag name="PICTUREFILESIZE" val="2333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Q_{k+1}(s,a) \leftarrow \sum_{s'} T(s,a,s') \,\left[ R(s, a, s') + \gamma\, \max_{a'} Q_k(s',a')\right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544"/>
  <p:tag name="PICTUREFILESIZE" val="56743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ue}{\mbox{\rm difference} = \left[ r + \gamma \max_{a'} Q(s',a') \right] - Q(s,a) 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13"/>
  <p:tag name="PICTUREFILESIZE" val="38545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\mathrm{\sf transition~} = (s,a,r,s')  template TPT1  env TPENV1  fore 0  back 16777215  eqnno 1"/>
  <p:tag name="FILENAME" val="TP_tmp"/>
  <p:tag name="ORIGWIDTH" val="99"/>
  <p:tag name="PICTUREFILESIZE" val="5648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def\argmax{\mathop{\rm arg\,max}}&#10;\begin{document}&#10;\[&#10;\textcolor{Black}{f_{DOT}(s,\mbox{NORTH}) = 0.5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620"/>
  <p:tag name="BOXHEIGHT" val="374"/>
  <p:tag name="BOXFONT" val="10"/>
  <p:tag name="BOXWRAP" val="False"/>
  <p:tag name="WORKAROUNDTRANSPARENCYBUG" val="False"/>
  <p:tag name="ALLOWFONTSUBSTITUTION" val="False"/>
  <p:tag name="BITMAPFORMAT" val="png16m"/>
  <p:tag name="ORIGWIDTH" val="236"/>
  <p:tag name="PICTUREFILESIZE" val="16778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def\argmax{\mathop{\rm arg\,max}}&#10;\begin{document}&#10;\[&#10;\textcolor{Black}{f_{GST}(s,\mbox{NORTH}) = 1.0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620"/>
  <p:tag name="BOXHEIGHT" val="374"/>
  <p:tag name="BOXFONT" val="10"/>
  <p:tag name="BOXWRAP" val="False"/>
  <p:tag name="WORKAROUNDTRANSPARENCYBUG" val="False"/>
  <p:tag name="ALLOWFONTSUBSTITUTION" val="False"/>
  <p:tag name="BITMAPFORMAT" val="png16m"/>
  <p:tag name="ORIGWIDTH" val="232"/>
  <p:tag name="PICTUREFILESIZE" val="16444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r + \gamma \max_{a'} Q(s',a') = -500 + 0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01"/>
  <p:tag name="PICTUREFILESIZE" val="26289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def\argmax{\mathop{\rm arg\,max}}&#10;\begin{document}&#10;\[&#10;\textcolor{Blue}{Q(s,a) = 4.0 f_{DOT}(s,a) - 1.0 f_{GST}(s,a) 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620"/>
  <p:tag name="BOXHEIGHT" val="374"/>
  <p:tag name="BOXFONT" val="10"/>
  <p:tag name="BOXWRAP" val="False"/>
  <p:tag name="WORKAROUNDTRANSPARENCYBUG" val="False"/>
  <p:tag name="ALLOWFONTSUBSTITUTION" val="False"/>
  <p:tag name="BITMAPFORMAT" val="png16m"/>
  <p:tag name="ORIGWIDTH" val="381"/>
  <p:tag name="PICTUREFILESIZE" val="28067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\mbox{difference}  = -501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179"/>
  <p:tag name="PICTUREFILESIZE" val="1061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w_{DOT} \leftarrow 4.0 + \alpha \left[ -501 \right] 0.5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267"/>
  <p:tag name="PICTUREFILESIZE" val="16964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w_{GST} \leftarrow -1.0 + \alpha \left[ -501 \right] 1.0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280"/>
  <p:tag name="PICTUREFILESIZE" val="17088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def\argmax{\mathop{\rm arg\,max}}&#10;\begin{document}&#10;\[&#10;\textcolor{Blue}{Q(s,a) = 3.0 f_{DOT}(s,a) - 3.0 f_{GST}(s,a) 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620"/>
  <p:tag name="BOXHEIGHT" val="374"/>
  <p:tag name="BOXFONT" val="10"/>
  <p:tag name="BOXWRAP" val="False"/>
  <p:tag name="WORKAROUNDTRANSPARENCYBUG" val="False"/>
  <p:tag name="ALLOWFONTSUBSTITUTION" val="False"/>
  <p:tag name="BITMAPFORMAT" val="png16m"/>
  <p:tag name="ORIGWIDTH" val="381"/>
  <p:tag name="PICTUREFILESIZE" val="2924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ue}{V^*(s) = \max_a Q^*(s,a)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205"/>
  <p:tag name="PICTUREFILESIZE" val="19269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a = \mbox{NORTH}  template TPT1  env TPENV1  fore 0  back 16777215  eqnno 1"/>
  <p:tag name="FILENAME" val="TP_tmp"/>
  <p:tag name="ORIGWIDTH" val="55"/>
  <p:tag name="PICTUREFILESIZE" val="2985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r = -500  template TPT1  env TPENV1  fore 0  back 16777215  eqnno 1"/>
  <p:tag name="FILENAME" val="TP_tmp"/>
  <p:tag name="ORIGWIDTH" val="42"/>
  <p:tag name="PICTUREFILESIZE" val="2146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Q(s,\mbox{NORTH}) = +1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201"/>
  <p:tag name="PICTUREFILESIZE" val="12854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Q(s',\cdot) = 0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108"/>
  <p:tag name="PICTUREFILESIZE" val="9124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s'  template TPT1  env TPENV1  fore 0  back 16777215  eqnno 1"/>
  <p:tag name="FILENAME" val="TP_tmp"/>
  <p:tag name="ORIGWIDTH" val="7"/>
  <p:tag name="PICTUREFILESIZE" val="1050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s  template TPT1  env TPENV1  fore 0  back 16777215  eqnno 1"/>
  <p:tag name="FILENAME" val="TP_tmp"/>
  <p:tag name="ORIGWIDTH" val="4"/>
  <p:tag name="PICTUREFILESIZE" val="692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f_1(x)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50"/>
  <p:tag name="PICTUREFILESIZE" val="3167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\hat{y}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2"/>
  <p:tag name="PICTUREFILESIZE" val="1146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begin{eqnarray*}&#10;\hat{y}_i=w_0 + w_1 f_{1}(x) + w_2 f_{2}(x)&#10;\end{eqnarray*}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85"/>
  <p:tag name="PICTUREFILESIZE" val="14025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\hat{y}=w_0+w_1 f_1(x)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74"/>
  <p:tag name="PICTUREFILESIZE" val="820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ue}{V^*(s) = \max_a Q^*(s,a)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205"/>
  <p:tag name="PICTUREFILESIZE" val="19269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hat{y}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12"/>
  <p:tag name="PICTUREFILESIZE" val="1140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y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11"/>
  <p:tag name="PICTUREFILESIZE" val="934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f_1(x)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50"/>
  <p:tag name="PICTUREFILESIZE" val="3160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{color}&#10;\begin{document}&#10;\color{blue}&#10;\begin{eqnarray*}&#10;= \sum_i\left(y_i - \sum_k w_k f_k(x_i)\right)^2&#10;\end{eqnarray*}&#10;\end{document}&#10;"/>
  <p:tag name="FILENAME" val="txp_fig"/>
  <p:tag name="FORMAT" val="png256"/>
  <p:tag name="RES" val="1200"/>
  <p:tag name="BLEND" val="0"/>
  <p:tag name="TRANSPARENT" val="0"/>
  <p:tag name="TBUG" val="0"/>
  <p:tag name="ALLOWFS" val="0"/>
  <p:tag name="ORIGWIDTH" val="246"/>
  <p:tag name="PICTUREFILESIZE" val="31356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{color}&#10;\begin{document}&#10;\color{blue}&#10;\begin{eqnarray*}&#10;\mbox{total error} = \sum_i\left(y_i - \hat{y_i}\right)^2&#10;\end{eqnarray*}&#10;\end{document}&#10;"/>
  <p:tag name="FILENAME" val="txp_fig"/>
  <p:tag name="FORMAT" val="png256"/>
  <p:tag name="RES" val="1200"/>
  <p:tag name="BLEND" val="0"/>
  <p:tag name="TRANSPARENT" val="0"/>
  <p:tag name="TBUG" val="0"/>
  <p:tag name="ALLOWFS" val="0"/>
  <p:tag name="ORIGWIDTH" val="251"/>
  <p:tag name="PICTUREFILESIZE" val="21453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{color}&#10;\begin{document}&#10;\color{blue}&#10;\begin{eqnarray*}&#10; \mbox{error}(w) = \frac{1}{2}\left(y - \sum_k w_k f_k(x)  \right)^2&#10;\end{eqnarray*}&#10;\end{document}&#10;"/>
  <p:tag name="FILENAME" val="txp_fig"/>
  <p:tag name="FORMAT" val="png256"/>
  <p:tag name="RES" val="1200"/>
  <p:tag name="BLEND" val="0"/>
  <p:tag name="TRANSPARENT" val="0"/>
  <p:tag name="TBUG" val="0"/>
  <p:tag name="ALLOWFS" val="0"/>
  <p:tag name="ORIGWIDTH" val="313"/>
  <p:tag name="PICTUREFILESIZE" val="37547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{color}&#10;\begin{document}&#10;\color{blue}&#10;\begin{eqnarray*}&#10;\frac{\partial \mbox{~error}(w)}{\partial w_m} = - \left(y - \sum_k  w_k f_k(x)\right) f_m(x)&#10;\end{eqnarray*}&#10;\end{document}&#10;"/>
  <p:tag name="FILENAME" val="txp_fig"/>
  <p:tag name="FORMAT" val="png256"/>
  <p:tag name="RES" val="1200"/>
  <p:tag name="BLEND" val="0"/>
  <p:tag name="TRANSPARENT" val="0"/>
  <p:tag name="TBUG" val="0"/>
  <p:tag name="ALLOWFS" val="0"/>
  <p:tag name="ORIGWIDTH" val="387"/>
  <p:tag name="PICTUREFILESIZE" val="46951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{color}&#10;\begin{document}&#10;\color{blue}&#10;\begin{eqnarray*}&#10;w_m \leftarrow w_m + \alpha \left(y - \sum_k w_k f_k(x)  \right) f_m(x)&#10;\end{eqnarray*}&#10;\end{document}&#10;"/>
  <p:tag name="FILENAME" val="txp_fig"/>
  <p:tag name="FORMAT" val="png256"/>
  <p:tag name="RES" val="1200"/>
  <p:tag name="BLEND" val="0"/>
  <p:tag name="TRANSPARENT" val="0"/>
  <p:tag name="TBUG" val="0"/>
  <p:tag name="ALLOWFS" val="0"/>
  <p:tag name="ORIGWIDTH" val="372"/>
  <p:tag name="PICTUREFILESIZE" val="39801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ue}{w_m \leftarrow w_m + \alpha \left[ \textcolor{OliveGreen}{r + \gamma \max_a Q(s',a')} - \textcolor{BrickRed}{Q(s,a)} \right] f_m(s, a)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503"/>
  <p:tag name="PICTUREFILESIZE" val="4531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OliveGreen}{Q^*(s,a) = \sum_{s'} T(s,a,s') \left[ R(s,a,s') + \gamma V^*(s') \right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31"/>
  <p:tag name="PICTUREFILESIZE" val="4323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def\argmax{\mathop{\rm arg\,max}}&#10;\begin{document}&#10;\[&#10;\textcolor{Blue}{Q(s,a)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620"/>
  <p:tag name="BOXHEIGHT" val="374"/>
  <p:tag name="BOXFONT" val="10"/>
  <p:tag name="BOXWRAP" val="False"/>
  <p:tag name="WORKAROUNDTRANSPARENCYBUG" val="False"/>
  <p:tag name="ALLOWFONTSUBSTITUTION" val="False"/>
  <p:tag name="BITMAPFORMAT" val="png16m"/>
  <p:tag name="ORIGWIDTH" val="64"/>
  <p:tag name="PICTUREFILESIZE" val="729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ue}{Q(s,a) \leftarrow (1-\alpha) Q(s,a) + (\alpha) \left[ sample\right] 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MAGNIFICATION" val="1183"/>
  <p:tag name="ORIGWIDTH" val="379"/>
  <p:tag name="PICTUREFILESIZE" val="2768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def\argmax{\mathop{\rm arg\,max}}&#10;\begin{document}&#10;\[&#10;\textcolor{Blue}{sample = R(s,a,s') + \gamma \max_{a'}Q(s',a')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620"/>
  <p:tag name="BOXHEIGHT" val="374"/>
  <p:tag name="BOXFONT" val="10"/>
  <p:tag name="BOXWRAP" val="False"/>
  <p:tag name="WORKAROUNDTRANSPARENCYBUG" val="False"/>
  <p:tag name="ALLOWFONTSUBSTITUTION" val="False"/>
  <p:tag name="BITMAPFORMAT" val="png16m"/>
  <p:tag name="ORIGWIDTH" val="351"/>
  <p:tag name="PICTUREFILESIZE" val="3352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Q_{k+1}(s,a) \leftarrow \sum_{s'} T(s,a,s') \,\left[ R(s, a, s') + \gamma\, \max_{a'} Q_k(s',a')\right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544"/>
  <p:tag name="PICTUREFILESIZE" val="5674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Calibri Light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13737</TotalTime>
  <Words>1600</Words>
  <Application>Microsoft Office PowerPoint</Application>
  <PresentationFormat>On-screen Show (4:3)</PresentationFormat>
  <Paragraphs>369</Paragraphs>
  <Slides>37</Slides>
  <Notes>12</Notes>
  <HiddenSlides>0</HiddenSlides>
  <MMClips>8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6" baseType="lpstr">
      <vt:lpstr>ＭＳ Ｐゴシック</vt:lpstr>
      <vt:lpstr>Arial</vt:lpstr>
      <vt:lpstr>Calibri</vt:lpstr>
      <vt:lpstr>Calibri Light</vt:lpstr>
      <vt:lpstr>Helvetica</vt:lpstr>
      <vt:lpstr>Symbol</vt:lpstr>
      <vt:lpstr>Wingdings</vt:lpstr>
      <vt:lpstr>Office Theme</vt:lpstr>
      <vt:lpstr>Photo Editor Photo</vt:lpstr>
      <vt:lpstr>Artificial Intelligence </vt:lpstr>
      <vt:lpstr>Course Topics</vt:lpstr>
      <vt:lpstr>Markov Decision Processes</vt:lpstr>
      <vt:lpstr>Value Iteration</vt:lpstr>
      <vt:lpstr>Snapshot of Demo – Gridworld V Values</vt:lpstr>
      <vt:lpstr>The Story So Far: MDPs and RL</vt:lpstr>
      <vt:lpstr>Reinforcement Learning</vt:lpstr>
      <vt:lpstr>The Story So Far: MDPs and RL</vt:lpstr>
      <vt:lpstr>Outline</vt:lpstr>
      <vt:lpstr>Active Reinforcement Learning</vt:lpstr>
      <vt:lpstr>Q-Learning</vt:lpstr>
      <vt:lpstr>Q-Learning Properties</vt:lpstr>
      <vt:lpstr>Exploration vs. Exploitation</vt:lpstr>
      <vt:lpstr>Examples</vt:lpstr>
      <vt:lpstr>How to Explore?</vt:lpstr>
      <vt:lpstr>Video of Demo Q-learning – Epsilon-Greedy – Crawler </vt:lpstr>
      <vt:lpstr>Video of Demo Q-Learning Auto Cliff Grid</vt:lpstr>
      <vt:lpstr>Demo</vt:lpstr>
      <vt:lpstr>Exploration Functions</vt:lpstr>
      <vt:lpstr>Video of Demo Q-learning – Exploration Function – Crawler </vt:lpstr>
      <vt:lpstr>Approximate Q-Learning</vt:lpstr>
      <vt:lpstr>Generalizing Across States</vt:lpstr>
      <vt:lpstr>Example: Pacman</vt:lpstr>
      <vt:lpstr>Demo Q-Learning Pacman – Tiny – Watch All</vt:lpstr>
      <vt:lpstr>Demo Q-Learning Pacman – Tiny – Silent Train</vt:lpstr>
      <vt:lpstr>Demo: Q-learning – Pacman – Tricky – Watch all</vt:lpstr>
      <vt:lpstr>Feature-Based Representations</vt:lpstr>
      <vt:lpstr>Linear Value Functions</vt:lpstr>
      <vt:lpstr>Approximate Q-Learning</vt:lpstr>
      <vt:lpstr>Example: Q-Pacman</vt:lpstr>
      <vt:lpstr>Demo Approximate Q-Learning -- Pacman</vt:lpstr>
      <vt:lpstr>Q-Learning and Least Squares</vt:lpstr>
      <vt:lpstr>Linear Approximation: Regression*</vt:lpstr>
      <vt:lpstr>Optimization: Least Squares*</vt:lpstr>
      <vt:lpstr>Minimizing Error*</vt:lpstr>
      <vt:lpstr>Overfitting: Why Limiting Capacity Can Help*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Shallow Discourse Parsing</dc:title>
  <dc:creator>yqsong</dc:creator>
  <cp:lastModifiedBy>yqsong</cp:lastModifiedBy>
  <cp:revision>190</cp:revision>
  <dcterms:created xsi:type="dcterms:W3CDTF">2006-08-16T00:00:00Z</dcterms:created>
  <dcterms:modified xsi:type="dcterms:W3CDTF">2017-10-17T08:35:25Z</dcterms:modified>
</cp:coreProperties>
</file>