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0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373" r:id="rId2"/>
    <p:sldId id="326" r:id="rId3"/>
    <p:sldId id="451" r:id="rId4"/>
    <p:sldId id="452" r:id="rId5"/>
    <p:sldId id="453" r:id="rId6"/>
    <p:sldId id="270" r:id="rId7"/>
    <p:sldId id="340" r:id="rId8"/>
    <p:sldId id="442" r:id="rId9"/>
    <p:sldId id="445" r:id="rId10"/>
    <p:sldId id="374" r:id="rId11"/>
    <p:sldId id="375" r:id="rId12"/>
    <p:sldId id="384" r:id="rId13"/>
    <p:sldId id="376" r:id="rId14"/>
    <p:sldId id="414" r:id="rId15"/>
    <p:sldId id="385" r:id="rId16"/>
    <p:sldId id="446" r:id="rId17"/>
    <p:sldId id="386" r:id="rId18"/>
    <p:sldId id="387" r:id="rId19"/>
    <p:sldId id="388" r:id="rId20"/>
    <p:sldId id="389" r:id="rId21"/>
    <p:sldId id="447" r:id="rId22"/>
    <p:sldId id="390" r:id="rId23"/>
    <p:sldId id="391" r:id="rId24"/>
    <p:sldId id="392" r:id="rId25"/>
    <p:sldId id="393" r:id="rId26"/>
    <p:sldId id="394" r:id="rId27"/>
    <p:sldId id="395" r:id="rId28"/>
    <p:sldId id="448" r:id="rId29"/>
    <p:sldId id="396" r:id="rId30"/>
    <p:sldId id="397" r:id="rId31"/>
    <p:sldId id="449" r:id="rId32"/>
    <p:sldId id="398" r:id="rId33"/>
    <p:sldId id="399" r:id="rId34"/>
    <p:sldId id="401" r:id="rId35"/>
    <p:sldId id="450" r:id="rId36"/>
    <p:sldId id="404" r:id="rId37"/>
    <p:sldId id="405" r:id="rId38"/>
    <p:sldId id="444" r:id="rId39"/>
    <p:sldId id="406" r:id="rId40"/>
    <p:sldId id="407" r:id="rId41"/>
    <p:sldId id="412" r:id="rId42"/>
    <p:sldId id="408" r:id="rId43"/>
    <p:sldId id="409" r:id="rId44"/>
    <p:sldId id="417" r:id="rId45"/>
    <p:sldId id="313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845" autoAdjust="0"/>
  </p:normalViewPr>
  <p:slideViewPr>
    <p:cSldViewPr>
      <p:cViewPr varScale="1">
        <p:scale>
          <a:sx n="86" d="100"/>
          <a:sy n="86" d="100"/>
        </p:scale>
        <p:origin x="816" y="53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3154" y="-7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9F9785-B714-4355-9128-4C9AFF94E816}" type="datetimeFigureOut">
              <a:rPr lang="en-US" smtClean="0"/>
              <a:pPr/>
              <a:t>10/12/2017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CD5C7-AD7F-4FAA-B7B9-A09C6EEE6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757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1413" y="685800"/>
            <a:ext cx="4575175" cy="34305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44083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dirty="0" smtClean="0"/>
              <a:t>Please retain proper</a:t>
            </a:r>
            <a:r>
              <a:rPr lang="en-US" baseline="0" dirty="0" smtClean="0"/>
              <a:t> attribution, including the reference to </a:t>
            </a:r>
            <a:r>
              <a:rPr lang="en-US" baseline="0" dirty="0" err="1" smtClean="0"/>
              <a:t>ai.berkeley.edu</a:t>
            </a:r>
            <a:r>
              <a:rPr lang="en-US" baseline="0" dirty="0" smtClean="0"/>
              <a:t>.  Thanks!</a:t>
            </a:r>
            <a:endParaRPr lang="en-US" sz="1100" dirty="0" smtClean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543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demo doesn’t show</a:t>
            </a:r>
            <a:r>
              <a:rPr lang="en-US" baseline="0" dirty="0" smtClean="0"/>
              <a:t> anything in action, it just shows the V and Q values.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446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CD5C7-AD7F-4FAA-B7B9-A09C6EEE6F73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1413" y="685800"/>
            <a:ext cx="4575175" cy="3430588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44AFB6-BBB0-4A1F-B30B-98094C83B369}" type="slidenum">
              <a:rPr lang="en-US" smtClean="0"/>
              <a:pPr/>
              <a:t>44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33759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[cut demo of moving around in grid world program]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552C0BAA-F2C0-47C6-A20B-733CA31DCFFD}" type="slidenum">
              <a:rPr lang="en-US"/>
              <a:pPr defTabSz="988101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8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In search problems: did not talk about actions, but about successor functions --- now the information inside the successor function is unpacked into actions, transitions and reward</a:t>
            </a:r>
          </a:p>
          <a:p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Write out S, A, example entry in T, entry in R</a:t>
            </a:r>
          </a:p>
          <a:p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Reward function different from the book : R(</a:t>
            </a:r>
            <a:r>
              <a:rPr lang="en-US" dirty="0" err="1" smtClean="0">
                <a:ea typeface="ＭＳ Ｐゴシック" pitchFamily="34" charset="-128"/>
              </a:rPr>
              <a:t>s,a,s</a:t>
            </a:r>
            <a:r>
              <a:rPr lang="ja-JP" altLang="en-US" dirty="0" smtClean="0">
                <a:ea typeface="ＭＳ Ｐゴシック" pitchFamily="34" charset="-128"/>
              </a:rPr>
              <a:t>’</a:t>
            </a:r>
            <a:r>
              <a:rPr lang="en-US" altLang="ja-JP" dirty="0" smtClean="0">
                <a:ea typeface="ＭＳ Ｐゴシック" pitchFamily="34" charset="-128"/>
              </a:rPr>
              <a:t>)</a:t>
            </a:r>
          </a:p>
          <a:p>
            <a:r>
              <a:rPr lang="en-US" dirty="0" smtClean="0">
                <a:ea typeface="ＭＳ Ｐゴシック" pitchFamily="34" charset="-128"/>
              </a:rPr>
              <a:t>In book simpler for equations, but not useful for the projects.</a:t>
            </a:r>
          </a:p>
          <a:p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Need to modify </a:t>
            </a:r>
            <a:r>
              <a:rPr lang="en-US" dirty="0" err="1" smtClean="0">
                <a:ea typeface="ＭＳ Ｐゴシック" pitchFamily="34" charset="-128"/>
              </a:rPr>
              <a:t>expectimax</a:t>
            </a:r>
            <a:r>
              <a:rPr lang="en-US" dirty="0" smtClean="0">
                <a:ea typeface="ＭＳ Ｐゴシック" pitchFamily="34" charset="-128"/>
              </a:rPr>
              <a:t> a tiny little bit to account for rewards along the way, but that</a:t>
            </a:r>
            <a:r>
              <a:rPr lang="en-US" altLang="en-US" dirty="0" smtClean="0">
                <a:ea typeface="ＭＳ Ｐゴシック" pitchFamily="34" charset="-128"/>
              </a:rPr>
              <a:t>’</a:t>
            </a:r>
            <a:r>
              <a:rPr lang="en-US" dirty="0" smtClean="0">
                <a:ea typeface="ＭＳ Ｐゴシック" pitchFamily="34" charset="-128"/>
              </a:rPr>
              <a:t>s something you should be able to do, and so you can already solve MDP</a:t>
            </a:r>
            <a:r>
              <a:rPr lang="en-US" altLang="en-US" dirty="0" smtClean="0">
                <a:ea typeface="ＭＳ Ｐゴシック" pitchFamily="34" charset="-128"/>
              </a:rPr>
              <a:t>’</a:t>
            </a:r>
            <a:r>
              <a:rPr lang="en-US" dirty="0" smtClean="0">
                <a:ea typeface="ＭＳ Ｐゴシック" pitchFamily="34" charset="-128"/>
              </a:rPr>
              <a:t>s  (not in most efficient way)</a:t>
            </a: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69A4D5-BA7F-4965-9F32-D31D11C0DA97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167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Dan has a DEMO for this.</a:t>
            </a: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1600E29C-1E14-41D6-ACAF-300C17152C85}" type="slidenum">
              <a:rPr lang="en-US"/>
              <a:pPr defTabSz="988101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559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In MDP chance node represents uncertainty about what might happen based on (s,a)  [as opposed to being a random adversary]</a:t>
            </a:r>
          </a:p>
          <a:p>
            <a:endParaRPr lang="en-US" smtClean="0">
              <a:ea typeface="ＭＳ Ｐゴシック" pitchFamily="34" charset="-128"/>
            </a:endParaRPr>
          </a:p>
          <a:p>
            <a:r>
              <a:rPr lang="en-US" smtClean="0">
                <a:ea typeface="ＭＳ Ｐゴシック" pitchFamily="34" charset="-128"/>
              </a:rPr>
              <a:t>Q-state (s,a) is when you were in a state and took an action </a:t>
            </a: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381D20B8-C290-4C94-8C7F-0277B9D2F6EE}" type="slidenum">
              <a:rPr lang="en-US"/>
              <a:pPr defTabSz="988101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355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Discuss computational complexity: S * A * S   times number of iterations</a:t>
            </a:r>
          </a:p>
          <a:p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Note: updates not in place [if in place, it means something else and not even clear what it means]</a:t>
            </a: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AD2D01F0-63A4-49FC-8DAB-288B21321D7F}" type="slidenum">
              <a:rPr lang="en-US"/>
              <a:pPr defTabSz="988101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06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demo doesn’t show</a:t>
            </a:r>
            <a:r>
              <a:rPr lang="en-US" baseline="0" dirty="0" smtClean="0"/>
              <a:t> anything in action, it just shows the V and Q values.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281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1413" y="685800"/>
            <a:ext cx="4575175" cy="3430588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Show robot-soccer learning to walk videos (UT Austin): </a:t>
            </a:r>
          </a:p>
          <a:p>
            <a:endParaRPr lang="en-US" smtClean="0">
              <a:ea typeface="ＭＳ Ｐゴシック" pitchFamily="34" charset="-128"/>
            </a:endParaRPr>
          </a:p>
          <a:p>
            <a:r>
              <a:rPr lang="en-US" smtClean="0">
                <a:ea typeface="ＭＳ Ｐゴシック" pitchFamily="34" charset="-128"/>
              </a:rPr>
              <a:t>? Show snake robot:</a:t>
            </a:r>
          </a:p>
          <a:p>
            <a:endParaRPr lang="en-US" smtClean="0">
              <a:ea typeface="ＭＳ Ｐゴシック" pitchFamily="34" charset="-128"/>
            </a:endParaRPr>
          </a:p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0BDA5-4DBB-452F-A4B9-087719DC60F0}" type="slidenum">
              <a:rPr lang="en-US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1413" y="685800"/>
            <a:ext cx="4575175" cy="3430588"/>
          </a:xfrm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6515-21B3-482A-97EB-9B372625D8FD}" type="datetime1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5B013-9A5B-4FBA-81CB-04881B5D3BE6}" type="datetime1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286A7-047A-4082-A2A3-08A13B90C4FF}" type="datetime1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839200" cy="5715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E8FE0-F673-4A4F-9043-470D45E56B65}" type="datetime1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06F15-02B7-4EA1-B635-CEC69FD8C010}" type="datetime1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90600"/>
            <a:ext cx="44196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990600"/>
            <a:ext cx="45720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95F09-E6F9-4E14-B8C5-AC2E549D4A38}" type="datetime1">
              <a:rPr lang="en-US" smtClean="0"/>
              <a:t>10/12/2017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0059E-7FD6-4D31-BD48-75DFD0A21F62}" type="datetime1">
              <a:rPr lang="en-US" smtClean="0"/>
              <a:t>10/12/2017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7E793-FA65-4DF0-A0AA-AE91A07C5071}" type="datetime1">
              <a:rPr lang="en-US" smtClean="0"/>
              <a:t>10/12/2017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76604-18A0-4483-9B81-61B896D7B383}" type="datetime1">
              <a:rPr lang="en-US" smtClean="0"/>
              <a:t>10/12/2017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20CEB-02B8-456A-B770-C2730EE88C41}" type="datetime1">
              <a:rPr lang="en-US" smtClean="0"/>
              <a:t>10/12/2017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62C2-5425-4373-BAE3-D400D392651B}" type="datetime1">
              <a:rPr lang="en-US" smtClean="0"/>
              <a:t>10/12/2017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685800"/>
            <a:ext cx="8839200" cy="5867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629400"/>
            <a:ext cx="213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CC627-10E2-4432-A0D7-BCD139887A17}" type="datetime1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629400"/>
            <a:ext cx="2895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629400"/>
            <a:ext cx="213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hyperlink" Target="https://github.com/kuz/DeepMind-Atari-Deep-Q-Learner" TargetMode="External"/><Relationship Id="rId5" Type="http://schemas.openxmlformats.org/officeDocument/2006/relationships/hyperlink" Target="http://www.nature.com/nature/journal/v518/n7540/pdf/nature14236.pdf#videos" TargetMode="External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Xaic_k80uM&amp;feature=youtu.be" TargetMode="External"/><Relationship Id="rId2" Type="http://schemas.openxmlformats.org/officeDocument/2006/relationships/hyperlink" Target="https://people.eecs.berkeley.edu/~svlevine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wm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8.png"/><Relationship Id="rId3" Type="http://schemas.openxmlformats.org/officeDocument/2006/relationships/tags" Target="../tags/tag17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4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image" Target="../media/image43.png"/><Relationship Id="rId5" Type="http://schemas.openxmlformats.org/officeDocument/2006/relationships/tags" Target="../tags/tag19.xml"/><Relationship Id="rId10" Type="http://schemas.openxmlformats.org/officeDocument/2006/relationships/image" Target="../media/image42.png"/><Relationship Id="rId4" Type="http://schemas.openxmlformats.org/officeDocument/2006/relationships/tags" Target="../tags/tag18.xml"/><Relationship Id="rId9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image" Target="../media/image48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7" Type="http://schemas.openxmlformats.org/officeDocument/2006/relationships/image" Target="../media/image13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51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0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13" Type="http://schemas.openxmlformats.org/officeDocument/2006/relationships/image" Target="../media/image55.png"/><Relationship Id="rId18" Type="http://schemas.openxmlformats.org/officeDocument/2006/relationships/image" Target="../media/image48.png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12" Type="http://schemas.openxmlformats.org/officeDocument/2006/relationships/image" Target="../media/image54.png"/><Relationship Id="rId17" Type="http://schemas.openxmlformats.org/officeDocument/2006/relationships/image" Target="../media/image46.png"/><Relationship Id="rId2" Type="http://schemas.openxmlformats.org/officeDocument/2006/relationships/tags" Target="../tags/tag30.xml"/><Relationship Id="rId16" Type="http://schemas.openxmlformats.org/officeDocument/2006/relationships/image" Target="../media/image52.png"/><Relationship Id="rId1" Type="http://schemas.openxmlformats.org/officeDocument/2006/relationships/vmlDrawing" Target="../drawings/vmlDrawing1.vml"/><Relationship Id="rId6" Type="http://schemas.openxmlformats.org/officeDocument/2006/relationships/tags" Target="../tags/tag34.xml"/><Relationship Id="rId11" Type="http://schemas.openxmlformats.org/officeDocument/2006/relationships/image" Target="../media/image53.png"/><Relationship Id="rId5" Type="http://schemas.openxmlformats.org/officeDocument/2006/relationships/tags" Target="../tags/tag33.xml"/><Relationship Id="rId15" Type="http://schemas.openxmlformats.org/officeDocument/2006/relationships/oleObject" Target="../embeddings/oleObject1.bin"/><Relationship Id="rId10" Type="http://schemas.openxmlformats.org/officeDocument/2006/relationships/notesSlide" Target="../notesSlides/notesSlide11.xml"/><Relationship Id="rId19" Type="http://schemas.openxmlformats.org/officeDocument/2006/relationships/image" Target="../media/image47.png"/><Relationship Id="rId4" Type="http://schemas.openxmlformats.org/officeDocument/2006/relationships/tags" Target="../tags/tag32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image" Target="../media/image15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2292" y="1524001"/>
            <a:ext cx="6763940" cy="4142645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152401"/>
            <a:ext cx="9144000" cy="1470025"/>
          </a:xfrm>
        </p:spPr>
        <p:txBody>
          <a:bodyPr/>
          <a:lstStyle/>
          <a:p>
            <a:r>
              <a:rPr lang="en-US" dirty="0" smtClean="0"/>
              <a:t>Artificial Intelligence</a:t>
            </a:r>
            <a:br>
              <a:rPr lang="en-US" dirty="0" smtClean="0"/>
            </a:br>
            <a:endParaRPr lang="en-US" sz="3600" dirty="0" smtClean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990600"/>
            <a:ext cx="9144000" cy="1524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Reinforcement Learning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143000" y="6248403"/>
            <a:ext cx="440055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Reinforcement Learning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89195" y="1596699"/>
            <a:ext cx="5911756" cy="4422740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U-Turn Arrow 11"/>
          <p:cNvSpPr/>
          <p:nvPr/>
        </p:nvSpPr>
        <p:spPr>
          <a:xfrm rot="16200000">
            <a:off x="1838325" y="2047875"/>
            <a:ext cx="2209800" cy="1314450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9283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+mj-lt"/>
              <a:cs typeface="Calibri"/>
            </a:endParaRPr>
          </a:p>
        </p:txBody>
      </p:sp>
      <p:sp>
        <p:nvSpPr>
          <p:cNvPr id="11" name="U-Turn Arrow 10"/>
          <p:cNvSpPr/>
          <p:nvPr/>
        </p:nvSpPr>
        <p:spPr>
          <a:xfrm rot="5400000">
            <a:off x="4429125" y="2200275"/>
            <a:ext cx="2209800" cy="1314450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6429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+mj-lt"/>
              <a:cs typeface="Calibri"/>
            </a:endParaRPr>
          </a:p>
        </p:txBody>
      </p:sp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>
                <a:ea typeface="ＭＳ Ｐゴシック" pitchFamily="34" charset="-128"/>
              </a:rPr>
              <a:t>Reinforcement Learning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4419600"/>
            <a:ext cx="7391400" cy="2057401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sz="2800" dirty="0" smtClean="0">
                <a:latin typeface="+mj-lt"/>
                <a:ea typeface="ＭＳ Ｐゴシック" pitchFamily="34" charset="-128"/>
                <a:cs typeface="Calibri"/>
              </a:rPr>
              <a:t>Basic idea: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+mj-lt"/>
                <a:ea typeface="ＭＳ Ｐゴシック" pitchFamily="34" charset="-128"/>
                <a:cs typeface="Calibri"/>
              </a:rPr>
              <a:t>Receive feedback in the form of </a:t>
            </a:r>
            <a:r>
              <a:rPr lang="en-US" sz="2400" dirty="0" smtClean="0">
                <a:solidFill>
                  <a:srgbClr val="CC0000"/>
                </a:solidFill>
                <a:latin typeface="+mj-lt"/>
                <a:ea typeface="ＭＳ Ｐゴシック" pitchFamily="34" charset="-128"/>
                <a:cs typeface="Calibri"/>
              </a:rPr>
              <a:t>rewards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+mj-lt"/>
                <a:ea typeface="ＭＳ Ｐゴシック" pitchFamily="34" charset="-128"/>
                <a:cs typeface="Calibri"/>
              </a:rPr>
              <a:t>Agent’</a:t>
            </a:r>
            <a:r>
              <a:rPr lang="en-US" altLang="ja-JP" sz="2400" dirty="0" smtClean="0">
                <a:latin typeface="+mj-lt"/>
                <a:ea typeface="ＭＳ Ｐゴシック" pitchFamily="34" charset="-128"/>
                <a:cs typeface="Calibri"/>
              </a:rPr>
              <a:t>s utility is defined by the reward function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+mj-lt"/>
                <a:ea typeface="ＭＳ Ｐゴシック" pitchFamily="34" charset="-128"/>
                <a:cs typeface="Calibri"/>
              </a:rPr>
              <a:t>Must (learn to) act so as to </a:t>
            </a:r>
            <a:r>
              <a:rPr lang="en-US" sz="2400" dirty="0" smtClean="0">
                <a:solidFill>
                  <a:srgbClr val="CC0000"/>
                </a:solidFill>
                <a:latin typeface="+mj-lt"/>
                <a:ea typeface="ＭＳ Ｐゴシック" pitchFamily="34" charset="-128"/>
                <a:cs typeface="Calibri"/>
              </a:rPr>
              <a:t>maximize expected rewards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+mj-lt"/>
                <a:ea typeface="ＭＳ Ｐゴシック" pitchFamily="34" charset="-128"/>
                <a:cs typeface="Calibri"/>
              </a:rPr>
              <a:t>All learning is based on observed samples of outcomes!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200400" y="3200400"/>
            <a:ext cx="2152650" cy="1143000"/>
          </a:xfrm>
          <a:prstGeom prst="roundRect">
            <a:avLst>
              <a:gd name="adj" fmla="val 40599"/>
            </a:avLst>
          </a:prstGeom>
          <a:solidFill>
            <a:srgbClr val="B5E3C8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smtClean="0">
                <a:solidFill>
                  <a:schemeClr val="tx1"/>
                </a:solidFill>
                <a:latin typeface="+mj-lt"/>
                <a:cs typeface="Calibri"/>
              </a:rPr>
              <a:t>Environment</a:t>
            </a:r>
            <a:endParaRPr lang="en-US" sz="2500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sp>
        <p:nvSpPr>
          <p:cNvPr id="10" name="Trapezoid 9"/>
          <p:cNvSpPr/>
          <p:nvPr/>
        </p:nvSpPr>
        <p:spPr>
          <a:xfrm>
            <a:off x="3200400" y="1371600"/>
            <a:ext cx="2000250" cy="1066800"/>
          </a:xfrm>
          <a:prstGeom prst="trapezoid">
            <a:avLst>
              <a:gd name="adj" fmla="val 58183"/>
            </a:avLst>
          </a:prstGeom>
          <a:solidFill>
            <a:srgbClr val="CCEC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600" dirty="0" smtClean="0">
              <a:solidFill>
                <a:schemeClr val="tx1"/>
              </a:solidFill>
              <a:latin typeface="+mj-lt"/>
              <a:cs typeface="Calibri"/>
            </a:endParaRPr>
          </a:p>
          <a:p>
            <a:pPr algn="ctr"/>
            <a:r>
              <a:rPr lang="en-US" sz="2600" dirty="0" smtClean="0">
                <a:solidFill>
                  <a:schemeClr val="tx1"/>
                </a:solidFill>
                <a:latin typeface="+mj-lt"/>
                <a:cs typeface="Calibri"/>
              </a:rPr>
              <a:t>Agent</a:t>
            </a:r>
            <a:endParaRPr lang="en-US" sz="2600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48400" y="2590800"/>
            <a:ext cx="1200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j-lt"/>
                <a:cs typeface="Calibri"/>
              </a:rPr>
              <a:t>Actions: a</a:t>
            </a:r>
            <a:endParaRPr lang="en-US" sz="2000" dirty="0">
              <a:latin typeface="+mj-lt"/>
              <a:cs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43000" y="2438400"/>
            <a:ext cx="1200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j-lt"/>
                <a:cs typeface="Calibri"/>
              </a:rPr>
              <a:t>State: s</a:t>
            </a:r>
          </a:p>
          <a:p>
            <a:pPr algn="ctr"/>
            <a:r>
              <a:rPr lang="en-US" sz="2000" dirty="0" smtClean="0">
                <a:solidFill>
                  <a:srgbClr val="C00000"/>
                </a:solidFill>
                <a:latin typeface="+mj-lt"/>
                <a:cs typeface="Calibri"/>
              </a:rPr>
              <a:t>Reward: r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>
                <a:latin typeface="+mn-lt"/>
                <a:ea typeface="ＭＳ Ｐゴシック" pitchFamily="34" charset="-128"/>
                <a:cs typeface="Calibri"/>
              </a:rPr>
              <a:t>Reinforcement Learning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271844"/>
            <a:ext cx="8286750" cy="4525963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>
                <a:ea typeface="ＭＳ Ｐゴシック" pitchFamily="34" charset="-128"/>
                <a:cs typeface="Calibri"/>
              </a:rPr>
              <a:t>Still assume a Markov decision process (MDP):</a:t>
            </a:r>
          </a:p>
          <a:p>
            <a:pPr lvl="1"/>
            <a:r>
              <a:rPr lang="en-US" sz="2400" dirty="0" smtClean="0">
                <a:ea typeface="ＭＳ Ｐゴシック" pitchFamily="34" charset="-128"/>
                <a:cs typeface="Calibri"/>
              </a:rPr>
              <a:t>A </a:t>
            </a:r>
            <a:r>
              <a:rPr lang="en-US" sz="2400" dirty="0" smtClean="0">
                <a:solidFill>
                  <a:srgbClr val="CC0000"/>
                </a:solidFill>
                <a:ea typeface="ＭＳ Ｐゴシック" pitchFamily="34" charset="-128"/>
                <a:cs typeface="Calibri"/>
              </a:rPr>
              <a:t>set of states s </a:t>
            </a:r>
            <a:r>
              <a:rPr lang="en-US" sz="2400" dirty="0" smtClean="0">
                <a:solidFill>
                  <a:srgbClr val="CC0000"/>
                </a:solidFill>
                <a:ea typeface="ＭＳ Ｐゴシック" pitchFamily="34" charset="-128"/>
                <a:cs typeface="Calibri"/>
                <a:sym typeface="Symbol" pitchFamily="18" charset="2"/>
              </a:rPr>
              <a:t> </a:t>
            </a:r>
            <a:r>
              <a:rPr lang="en-US" sz="2400" dirty="0" smtClean="0">
                <a:solidFill>
                  <a:srgbClr val="CC0000"/>
                </a:solidFill>
                <a:ea typeface="ＭＳ Ｐゴシック" pitchFamily="34" charset="-128"/>
                <a:cs typeface="Calibri"/>
              </a:rPr>
              <a:t>S</a:t>
            </a:r>
          </a:p>
          <a:p>
            <a:pPr lvl="1"/>
            <a:r>
              <a:rPr lang="en-US" sz="2400" dirty="0" smtClean="0">
                <a:ea typeface="ＭＳ Ｐゴシック" pitchFamily="34" charset="-128"/>
                <a:cs typeface="Calibri"/>
              </a:rPr>
              <a:t>A </a:t>
            </a:r>
            <a:r>
              <a:rPr lang="en-US" sz="2400" dirty="0" smtClean="0">
                <a:solidFill>
                  <a:srgbClr val="CC0000"/>
                </a:solidFill>
                <a:ea typeface="ＭＳ Ｐゴシック" pitchFamily="34" charset="-128"/>
                <a:cs typeface="Calibri"/>
              </a:rPr>
              <a:t>set of actions (per state) A</a:t>
            </a:r>
          </a:p>
          <a:p>
            <a:pPr lvl="1"/>
            <a:r>
              <a:rPr lang="en-US" sz="2400" dirty="0" smtClean="0">
                <a:ea typeface="ＭＳ Ｐゴシック" pitchFamily="34" charset="-128"/>
                <a:cs typeface="Calibri"/>
              </a:rPr>
              <a:t>A </a:t>
            </a:r>
            <a:r>
              <a:rPr lang="en-US" sz="2400" dirty="0" smtClean="0">
                <a:solidFill>
                  <a:srgbClr val="CC0000"/>
                </a:solidFill>
                <a:ea typeface="ＭＳ Ｐゴシック" pitchFamily="34" charset="-128"/>
                <a:cs typeface="Calibri"/>
              </a:rPr>
              <a:t>model T(</a:t>
            </a:r>
            <a:r>
              <a:rPr lang="en-US" sz="2400" dirty="0" err="1" smtClean="0">
                <a:solidFill>
                  <a:srgbClr val="CC0000"/>
                </a:solidFill>
                <a:ea typeface="ＭＳ Ｐゴシック" pitchFamily="34" charset="-128"/>
                <a:cs typeface="Calibri"/>
              </a:rPr>
              <a:t>s,a,s</a:t>
            </a:r>
            <a:r>
              <a:rPr lang="en-US" altLang="ja-JP" sz="2400" dirty="0" smtClean="0">
                <a:solidFill>
                  <a:srgbClr val="CC0000"/>
                </a:solidFill>
                <a:ea typeface="ＭＳ Ｐゴシック" pitchFamily="34" charset="-128"/>
                <a:cs typeface="Calibri"/>
              </a:rPr>
              <a:t>’)</a:t>
            </a:r>
            <a:endParaRPr lang="en-US" altLang="ja-JP" sz="2400" dirty="0" smtClean="0">
              <a:ea typeface="ＭＳ Ｐゴシック" pitchFamily="34" charset="-128"/>
              <a:cs typeface="Calibri"/>
            </a:endParaRPr>
          </a:p>
          <a:p>
            <a:pPr lvl="1"/>
            <a:r>
              <a:rPr lang="en-US" sz="2400" dirty="0" smtClean="0">
                <a:ea typeface="ＭＳ Ｐゴシック" pitchFamily="34" charset="-128"/>
                <a:cs typeface="Calibri"/>
              </a:rPr>
              <a:t>A </a:t>
            </a:r>
            <a:r>
              <a:rPr lang="en-US" sz="2400" dirty="0" smtClean="0">
                <a:solidFill>
                  <a:srgbClr val="CC0000"/>
                </a:solidFill>
                <a:ea typeface="ＭＳ Ｐゴシック" pitchFamily="34" charset="-128"/>
                <a:cs typeface="Calibri"/>
              </a:rPr>
              <a:t>reward function R(</a:t>
            </a:r>
            <a:r>
              <a:rPr lang="en-US" sz="2400" dirty="0" err="1" smtClean="0">
                <a:solidFill>
                  <a:srgbClr val="CC0000"/>
                </a:solidFill>
                <a:ea typeface="ＭＳ Ｐゴシック" pitchFamily="34" charset="-128"/>
                <a:cs typeface="Calibri"/>
              </a:rPr>
              <a:t>s,a,s</a:t>
            </a:r>
            <a:r>
              <a:rPr lang="en-US" altLang="ja-JP" sz="2400" dirty="0" smtClean="0">
                <a:solidFill>
                  <a:srgbClr val="CC0000"/>
                </a:solidFill>
                <a:ea typeface="ＭＳ Ｐゴシック" pitchFamily="34" charset="-128"/>
                <a:cs typeface="Calibri"/>
              </a:rPr>
              <a:t>’)</a:t>
            </a:r>
            <a:endParaRPr lang="en-US" altLang="ja-JP" sz="2400" dirty="0" smtClean="0">
              <a:ea typeface="ＭＳ Ｐゴシック" pitchFamily="34" charset="-128"/>
              <a:cs typeface="Calibri"/>
            </a:endParaRPr>
          </a:p>
          <a:p>
            <a:r>
              <a:rPr lang="en-US" sz="2800" dirty="0" smtClean="0">
                <a:ea typeface="ＭＳ Ｐゴシック" pitchFamily="34" charset="-128"/>
                <a:cs typeface="Calibri"/>
              </a:rPr>
              <a:t>Still looking for a policy </a:t>
            </a:r>
            <a:r>
              <a:rPr lang="en-US" sz="2800" dirty="0" smtClean="0">
                <a:solidFill>
                  <a:srgbClr val="CC0000"/>
                </a:solidFill>
                <a:ea typeface="ＭＳ Ｐゴシック" pitchFamily="34" charset="-128"/>
                <a:cs typeface="Calibri"/>
                <a:sym typeface="Symbol" pitchFamily="18" charset="2"/>
              </a:rPr>
              <a:t>(s)</a:t>
            </a:r>
          </a:p>
          <a:p>
            <a:pPr lvl="1"/>
            <a:endParaRPr lang="en-US" sz="2000" dirty="0" smtClean="0">
              <a:ea typeface="ＭＳ Ｐゴシック" pitchFamily="34" charset="-128"/>
              <a:cs typeface="Calibri"/>
              <a:sym typeface="Symbol" pitchFamily="18" charset="2"/>
            </a:endParaRPr>
          </a:p>
          <a:p>
            <a:r>
              <a:rPr lang="en-US" sz="2800" dirty="0" smtClean="0">
                <a:ea typeface="ＭＳ Ｐゴシック" pitchFamily="34" charset="-128"/>
                <a:cs typeface="Calibri"/>
                <a:sym typeface="Symbol" pitchFamily="18" charset="2"/>
              </a:rPr>
              <a:t>New twist: </a:t>
            </a:r>
            <a:r>
              <a:rPr lang="en-US" sz="2800" dirty="0" smtClean="0">
                <a:solidFill>
                  <a:srgbClr val="CC0000"/>
                </a:solidFill>
                <a:ea typeface="ＭＳ Ｐゴシック" pitchFamily="34" charset="-128"/>
                <a:cs typeface="Calibri"/>
                <a:sym typeface="Symbol" pitchFamily="18" charset="2"/>
              </a:rPr>
              <a:t>don</a:t>
            </a:r>
            <a:r>
              <a:rPr lang="en-US" altLang="ja-JP" sz="2800" dirty="0" smtClean="0">
                <a:solidFill>
                  <a:srgbClr val="CC0000"/>
                </a:solidFill>
                <a:ea typeface="ＭＳ Ｐゴシック" pitchFamily="34" charset="-128"/>
                <a:cs typeface="Calibri"/>
                <a:sym typeface="Symbol" pitchFamily="18" charset="2"/>
              </a:rPr>
              <a:t>’t know T or R</a:t>
            </a:r>
          </a:p>
          <a:p>
            <a:pPr lvl="1"/>
            <a:r>
              <a:rPr lang="en-US" sz="2400" dirty="0" smtClean="0">
                <a:ea typeface="ＭＳ Ｐゴシック" pitchFamily="34" charset="-128"/>
                <a:cs typeface="Calibri"/>
                <a:sym typeface="Symbol" pitchFamily="18" charset="2"/>
              </a:rPr>
              <a:t>I.e. we don’</a:t>
            </a:r>
            <a:r>
              <a:rPr lang="en-US" altLang="ja-JP" sz="2400" dirty="0" smtClean="0">
                <a:ea typeface="ＭＳ Ｐゴシック" pitchFamily="34" charset="-128"/>
                <a:cs typeface="Calibri"/>
                <a:sym typeface="Symbol" pitchFamily="18" charset="2"/>
              </a:rPr>
              <a:t>t know which states are good or what the actions do</a:t>
            </a:r>
          </a:p>
          <a:p>
            <a:pPr lvl="1"/>
            <a:r>
              <a:rPr lang="en-US" sz="2400" dirty="0" smtClean="0">
                <a:ea typeface="ＭＳ Ｐゴシック" pitchFamily="34" charset="-128"/>
                <a:cs typeface="Calibri"/>
                <a:sym typeface="Symbol" pitchFamily="18" charset="2"/>
              </a:rPr>
              <a:t>Must actually try actions and states out to learn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3000" y="2133600"/>
            <a:ext cx="4078214" cy="1982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5"/>
          <p:cNvGrpSpPr/>
          <p:nvPr/>
        </p:nvGrpSpPr>
        <p:grpSpPr>
          <a:xfrm>
            <a:off x="4838699" y="1934626"/>
            <a:ext cx="3886200" cy="2446215"/>
            <a:chOff x="5920155" y="2133600"/>
            <a:chExt cx="5181600" cy="2446215"/>
          </a:xfrm>
        </p:grpSpPr>
        <p:sp>
          <p:nvSpPr>
            <p:cNvPr id="5" name="Rectangle 4"/>
            <p:cNvSpPr/>
            <p:nvPr/>
          </p:nvSpPr>
          <p:spPr>
            <a:xfrm>
              <a:off x="5920155" y="2971800"/>
              <a:ext cx="816708" cy="129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605955" y="4046415"/>
              <a:ext cx="16764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Calibri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224955" y="3733800"/>
              <a:ext cx="685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139354" y="2286000"/>
              <a:ext cx="1547445" cy="990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653955" y="2209800"/>
              <a:ext cx="1447800" cy="1066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001000" y="2133600"/>
              <a:ext cx="1828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Calibri"/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 rot="10800000">
              <a:off x="8458200" y="2743200"/>
              <a:ext cx="304800" cy="2286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Calibri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748955" y="3429000"/>
              <a:ext cx="1654908" cy="838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Calibri"/>
              </a:endParaRPr>
            </a:p>
          </p:txBody>
        </p:sp>
      </p:grp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ea typeface="ＭＳ Ｐゴシック" pitchFamily="34" charset="-128"/>
              </a:rPr>
              <a:t>Example: Learning to </a:t>
            </a:r>
            <a:r>
              <a:rPr lang="en-US" altLang="zh-CN" dirty="0" smtClean="0">
                <a:ea typeface="ＭＳ Ｐゴシック" pitchFamily="34" charset="-128"/>
              </a:rPr>
              <a:t>Play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19464" name="TextBox 12"/>
          <p:cNvSpPr txBox="1">
            <a:spLocks noChangeArrowheads="1"/>
          </p:cNvSpPr>
          <p:nvPr/>
        </p:nvSpPr>
        <p:spPr bwMode="auto">
          <a:xfrm>
            <a:off x="0" y="6181189"/>
            <a:ext cx="79235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itchFamily="34" charset="0"/>
                <a:hlinkClick r:id="rId5"/>
              </a:rPr>
              <a:t>http://www.nature.com/nature/journal/v518/n7540/pdf/nature14236.pdf#videos</a:t>
            </a:r>
            <a:endParaRPr lang="en-US" dirty="0" smtClean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  <a:hlinkClick r:id="rId6"/>
              </a:rPr>
              <a:t>https://</a:t>
            </a:r>
            <a:r>
              <a:rPr lang="en-US" dirty="0" smtClean="0">
                <a:latin typeface="Calibri" pitchFamily="34" charset="0"/>
                <a:hlinkClick r:id="rId6"/>
              </a:rPr>
              <a:t>github.com/kuz/DeepMind-Atari-Deep-Q-Learner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" name="nature14236-sv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More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https://people.eecs.berkeley.edu/~svlevine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www.youtube.com/watch?v=cXaic_k80uM&amp;feature=youtu.be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Offline (MDPs) vs. Online (RL)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94383" y="2667000"/>
            <a:ext cx="3406316" cy="2362200"/>
          </a:xfrm>
          <a:prstGeom prst="rect">
            <a:avLst/>
          </a:prstGeom>
          <a:noFill/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500" y="1448180"/>
            <a:ext cx="3577607" cy="358064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234457" y="5358826"/>
            <a:ext cx="228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+mj-lt"/>
              </a:rPr>
              <a:t>Offline Solution</a:t>
            </a:r>
            <a:endParaRPr lang="en-US" sz="32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00700" y="5358826"/>
            <a:ext cx="228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+mj-lt"/>
              </a:rPr>
              <a:t>Online Learning</a:t>
            </a:r>
            <a:endParaRPr lang="en-US" sz="3200" dirty="0">
              <a:latin typeface="+mj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Model-based learning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Learn </a:t>
            </a:r>
            <a:r>
              <a:rPr lang="en-US" dirty="0">
                <a:solidFill>
                  <a:srgbClr val="FF0000"/>
                </a:solidFill>
              </a:rPr>
              <a:t>T(</a:t>
            </a:r>
            <a:r>
              <a:rPr lang="en-US" dirty="0" err="1">
                <a:solidFill>
                  <a:srgbClr val="FF0000"/>
                </a:solidFill>
              </a:rPr>
              <a:t>s,a,s</a:t>
            </a:r>
            <a:r>
              <a:rPr lang="en-US" dirty="0" smtClean="0">
                <a:solidFill>
                  <a:srgbClr val="FF0000"/>
                </a:solidFill>
              </a:rPr>
              <a:t>’) and R(</a:t>
            </a:r>
            <a:r>
              <a:rPr lang="en-US" dirty="0" err="1" smtClean="0">
                <a:solidFill>
                  <a:srgbClr val="FF0000"/>
                </a:solidFill>
              </a:rPr>
              <a:t>s,a,s</a:t>
            </a:r>
            <a:r>
              <a:rPr lang="en-US" dirty="0">
                <a:solidFill>
                  <a:srgbClr val="FF0000"/>
                </a:solidFill>
              </a:rPr>
              <a:t>’)</a:t>
            </a:r>
          </a:p>
          <a:p>
            <a:pPr lvl="1"/>
            <a:endParaRPr lang="en-US" dirty="0"/>
          </a:p>
          <a:p>
            <a:r>
              <a:rPr lang="en-US" dirty="0" smtClean="0"/>
              <a:t>Model-</a:t>
            </a:r>
            <a:r>
              <a:rPr lang="en-US" altLang="zh-CN" dirty="0" smtClean="0"/>
              <a:t>free learning</a:t>
            </a:r>
          </a:p>
          <a:p>
            <a:pPr lvl="1"/>
            <a:r>
              <a:rPr lang="en-US" dirty="0"/>
              <a:t>Passive Reinforcement </a:t>
            </a:r>
            <a:r>
              <a:rPr lang="en-US" dirty="0" smtClean="0"/>
              <a:t>Learning</a:t>
            </a:r>
          </a:p>
          <a:p>
            <a:pPr lvl="2"/>
            <a:r>
              <a:rPr lang="en-US" dirty="0" smtClean="0"/>
              <a:t>Direct evaluation</a:t>
            </a:r>
          </a:p>
          <a:p>
            <a:pPr lvl="2"/>
            <a:r>
              <a:rPr lang="en-US" dirty="0" smtClean="0"/>
              <a:t>Sample based policy evaluation</a:t>
            </a:r>
          </a:p>
          <a:p>
            <a:pPr lvl="2"/>
            <a:r>
              <a:rPr lang="en-US" dirty="0"/>
              <a:t>Temporal Difference </a:t>
            </a:r>
            <a:r>
              <a:rPr lang="en-US" dirty="0" smtClean="0"/>
              <a:t>Learning</a:t>
            </a:r>
          </a:p>
          <a:p>
            <a:pPr lvl="1"/>
            <a:r>
              <a:rPr lang="en-US" dirty="0" smtClean="0"/>
              <a:t>Active </a:t>
            </a:r>
            <a:r>
              <a:rPr lang="en-US" dirty="0"/>
              <a:t>Reinforcement </a:t>
            </a:r>
            <a:r>
              <a:rPr lang="en-US" dirty="0" smtClean="0"/>
              <a:t>Learning</a:t>
            </a:r>
          </a:p>
          <a:p>
            <a:pPr lvl="2"/>
            <a:r>
              <a:rPr lang="en-US" dirty="0" smtClean="0"/>
              <a:t>Q-learning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05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Model-Based Learning</a:t>
            </a:r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8246" y="1600200"/>
            <a:ext cx="7245413" cy="426720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315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Model-Based Learning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600" dirty="0" smtClean="0"/>
              <a:t>Model-Based Idea:</a:t>
            </a:r>
          </a:p>
          <a:p>
            <a:pPr lvl="1">
              <a:lnSpc>
                <a:spcPct val="80000"/>
              </a:lnSpc>
            </a:pPr>
            <a:r>
              <a:rPr lang="en-US" sz="2200" dirty="0" smtClean="0"/>
              <a:t>Learn an approximate model based on experiences</a:t>
            </a:r>
          </a:p>
          <a:p>
            <a:pPr lvl="1">
              <a:lnSpc>
                <a:spcPct val="80000"/>
              </a:lnSpc>
            </a:pPr>
            <a:r>
              <a:rPr lang="en-US" sz="2200" dirty="0" smtClean="0"/>
              <a:t>Solve for values as if the learned model were correct</a:t>
            </a:r>
          </a:p>
          <a:p>
            <a:pPr lvl="1"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sz="2600" dirty="0" smtClean="0"/>
              <a:t>Step 1: Learn empirical MDP model</a:t>
            </a:r>
          </a:p>
          <a:p>
            <a:pPr lvl="1">
              <a:lnSpc>
                <a:spcPct val="80000"/>
              </a:lnSpc>
            </a:pPr>
            <a:r>
              <a:rPr lang="en-US" sz="2200" dirty="0" smtClean="0"/>
              <a:t>Count outcomes s’ for each s, a</a:t>
            </a:r>
          </a:p>
          <a:p>
            <a:pPr lvl="1">
              <a:lnSpc>
                <a:spcPct val="80000"/>
              </a:lnSpc>
            </a:pPr>
            <a:r>
              <a:rPr lang="en-US" sz="2200" dirty="0" smtClean="0"/>
              <a:t>Normalize to give an estimate of</a:t>
            </a:r>
            <a:endParaRPr lang="en-US" sz="2200" b="1" dirty="0" smtClean="0"/>
          </a:p>
          <a:p>
            <a:pPr lvl="1">
              <a:lnSpc>
                <a:spcPct val="80000"/>
              </a:lnSpc>
            </a:pPr>
            <a:r>
              <a:rPr lang="en-US" sz="2200" dirty="0" smtClean="0"/>
              <a:t>Discover each </a:t>
            </a:r>
            <a:r>
              <a:rPr lang="en-US" sz="2200" b="1" dirty="0" smtClean="0"/>
              <a:t>                      </a:t>
            </a:r>
            <a:r>
              <a:rPr lang="en-US" sz="2200" dirty="0" smtClean="0"/>
              <a:t>when we experience (s, a, s’)</a:t>
            </a:r>
          </a:p>
          <a:p>
            <a:pPr>
              <a:lnSpc>
                <a:spcPct val="80000"/>
              </a:lnSpc>
            </a:pPr>
            <a:endParaRPr lang="en-US" sz="2800" dirty="0" smtClean="0"/>
          </a:p>
          <a:p>
            <a:pPr>
              <a:lnSpc>
                <a:spcPct val="80000"/>
              </a:lnSpc>
            </a:pPr>
            <a:r>
              <a:rPr lang="en-US" sz="2600" dirty="0" smtClean="0"/>
              <a:t>Step 2: Solve the learned MDP</a:t>
            </a:r>
          </a:p>
          <a:p>
            <a:pPr lvl="1">
              <a:lnSpc>
                <a:spcPct val="80000"/>
              </a:lnSpc>
            </a:pPr>
            <a:r>
              <a:rPr lang="en-US" sz="2200" dirty="0" smtClean="0"/>
              <a:t>For example, use value iteration, as before</a:t>
            </a:r>
          </a:p>
        </p:txBody>
      </p:sp>
      <p:pic>
        <p:nvPicPr>
          <p:cNvPr id="40" name="Picture 3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724400" y="2971800"/>
            <a:ext cx="1156137" cy="3048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2667000" y="3352800"/>
            <a:ext cx="1143000" cy="304869"/>
          </a:xfrm>
          <a:prstGeom prst="rect">
            <a:avLst/>
          </a:prstGeom>
          <a:noFill/>
          <a:ln/>
          <a:effectLst/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76851" y="4114800"/>
            <a:ext cx="1867149" cy="1447402"/>
          </a:xfrm>
          <a:prstGeom prst="rect">
            <a:avLst/>
          </a:prstGeom>
          <a:noFill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2992" y="1752600"/>
            <a:ext cx="2031008" cy="1447800"/>
          </a:xfrm>
          <a:prstGeom prst="rect">
            <a:avLst/>
          </a:prstGeom>
          <a:noFill/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1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+mn-lt"/>
                <a:cs typeface="Calibri"/>
              </a:rPr>
              <a:t>Example: Model-Based Learning</a:t>
            </a:r>
            <a:endParaRPr lang="en-US" sz="3200" dirty="0">
              <a:latin typeface="+mn-lt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625" y="1337679"/>
            <a:ext cx="16573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cs typeface="Calibri"/>
              </a:rPr>
              <a:t>Input Policy </a:t>
            </a:r>
            <a:r>
              <a:rPr lang="en-US" sz="3200" b="1" dirty="0" smtClean="0">
                <a:solidFill>
                  <a:srgbClr val="FF0000"/>
                </a:solidFill>
                <a:cs typeface="Calibri"/>
                <a:sym typeface="Symbol" pitchFamily="18" charset="2"/>
              </a:rPr>
              <a:t></a:t>
            </a:r>
            <a:r>
              <a:rPr lang="en-US" sz="2000" b="1" dirty="0" smtClean="0">
                <a:solidFill>
                  <a:srgbClr val="FF0000"/>
                </a:solidFill>
                <a:cs typeface="Calibri"/>
              </a:rPr>
              <a:t> </a:t>
            </a:r>
            <a:endParaRPr lang="en-US" sz="2000" b="1" dirty="0">
              <a:solidFill>
                <a:srgbClr val="FF0000"/>
              </a:solidFill>
              <a:cs typeface="Calibri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342900" y="5421868"/>
            <a:ext cx="1828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 smtClean="0">
                <a:cs typeface="Calibri"/>
                <a:sym typeface="Symbol" pitchFamily="18" charset="2"/>
              </a:rPr>
              <a:t>Assume: </a:t>
            </a:r>
            <a:r>
              <a:rPr lang="en-US" sz="2000" dirty="0" smtClean="0">
                <a:cs typeface="Calibri"/>
                <a:sym typeface="Symbol" pitchFamily="18" charset="2"/>
              </a:rPr>
              <a:t> </a:t>
            </a:r>
            <a:r>
              <a:rPr lang="en-US" sz="2000" dirty="0">
                <a:cs typeface="Calibri"/>
                <a:sym typeface="Symbol" pitchFamily="18" charset="2"/>
              </a:rPr>
              <a:t>= </a:t>
            </a:r>
            <a:r>
              <a:rPr lang="en-US" sz="2000" dirty="0" smtClean="0">
                <a:cs typeface="Calibri"/>
                <a:sym typeface="Symbol" pitchFamily="18" charset="2"/>
              </a:rPr>
              <a:t>1</a:t>
            </a:r>
            <a:endParaRPr lang="en-US" sz="2000" dirty="0"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00350" y="1371600"/>
            <a:ext cx="3371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/>
                </a:solidFill>
                <a:cs typeface="Calibri"/>
              </a:rPr>
              <a:t>Observed Episodes (Training)</a:t>
            </a:r>
            <a:endParaRPr lang="en-US" sz="1400" dirty="0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43700" y="1371600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/>
                </a:solidFill>
                <a:cs typeface="Calibri"/>
              </a:rPr>
              <a:t>Learned Model</a:t>
            </a:r>
            <a:endParaRPr lang="en-US" sz="1400" dirty="0">
              <a:solidFill>
                <a:schemeClr val="accent2"/>
              </a:solidFill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362599"/>
              </p:ext>
            </p:extLst>
          </p:nvPr>
        </p:nvGraphicFramePr>
        <p:xfrm>
          <a:off x="285750" y="2514601"/>
          <a:ext cx="200025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6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62617" marR="62617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62617" marR="62617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62617" marR="62617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62617" marR="62617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62617" marR="62617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2617" marR="62617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62617" marR="62617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2617" marR="62617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62617" marR="62617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1727688" y="3478824"/>
            <a:ext cx="4572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55076" y="2640624"/>
            <a:ext cx="4572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770161" y="3715583"/>
            <a:ext cx="228600" cy="147802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411999" y="3715584"/>
            <a:ext cx="228600" cy="147802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206744" y="4222532"/>
            <a:ext cx="17145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46508" y="2567353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cs typeface="Calibri"/>
              </a:rPr>
              <a:t>B, east, C, -1</a:t>
            </a:r>
          </a:p>
          <a:p>
            <a:r>
              <a:rPr lang="en-US" dirty="0" smtClean="0">
                <a:cs typeface="Calibri"/>
              </a:rPr>
              <a:t>C, east, D, -1</a:t>
            </a:r>
          </a:p>
          <a:p>
            <a:r>
              <a:rPr lang="en-US" dirty="0" smtClean="0">
                <a:cs typeface="Calibri"/>
              </a:rPr>
              <a:t>D, exit,  x, +10</a:t>
            </a:r>
            <a:endParaRPr lang="en-US" dirty="0">
              <a:cs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789608" y="2567353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cs typeface="Calibri"/>
              </a:rPr>
              <a:t>B, east, C, -1</a:t>
            </a:r>
          </a:p>
          <a:p>
            <a:r>
              <a:rPr lang="en-US" dirty="0" smtClean="0">
                <a:cs typeface="Calibri"/>
              </a:rPr>
              <a:t>C, east, D, -1</a:t>
            </a:r>
          </a:p>
          <a:p>
            <a:r>
              <a:rPr lang="en-US" dirty="0" smtClean="0">
                <a:cs typeface="Calibri"/>
              </a:rPr>
              <a:t>D, exit,  x, +10</a:t>
            </a:r>
            <a:endParaRPr lang="en-US" dirty="0">
              <a:cs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56638" y="4699312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cs typeface="Calibri"/>
              </a:rPr>
              <a:t>E, north, C, -1</a:t>
            </a:r>
          </a:p>
          <a:p>
            <a:r>
              <a:rPr lang="en-US" dirty="0" smtClean="0">
                <a:cs typeface="Calibri"/>
              </a:rPr>
              <a:t>C, east,   A, -1</a:t>
            </a:r>
          </a:p>
          <a:p>
            <a:r>
              <a:rPr lang="en-US" dirty="0" smtClean="0">
                <a:cs typeface="Calibri"/>
              </a:rPr>
              <a:t>A, exit,    x, -10</a:t>
            </a:r>
            <a:endParaRPr lang="en-US" dirty="0">
              <a:cs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914650" y="1981200"/>
            <a:ext cx="1257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cs typeface="Calibri"/>
              </a:rPr>
              <a:t>Episode 1</a:t>
            </a:r>
            <a:endParaRPr lang="en-US" sz="2000" dirty="0">
              <a:cs typeface="Calibri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686050" y="2514600"/>
            <a:ext cx="17145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857750" y="1981200"/>
            <a:ext cx="1257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cs typeface="Calibri"/>
              </a:rPr>
              <a:t>Episode 2</a:t>
            </a:r>
            <a:endParaRPr lang="en-US" sz="2000" dirty="0">
              <a:cs typeface="Calibri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4629150" y="2514600"/>
            <a:ext cx="17145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914650" y="4114800"/>
            <a:ext cx="1257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cs typeface="Calibri"/>
              </a:rPr>
              <a:t>Episode 3</a:t>
            </a:r>
            <a:endParaRPr lang="en-US" sz="2000" dirty="0">
              <a:cs typeface="Calibri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2686050" y="4648200"/>
            <a:ext cx="17145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857750" y="4114800"/>
            <a:ext cx="1257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cs typeface="Calibri"/>
              </a:rPr>
              <a:t>Episode 4</a:t>
            </a:r>
            <a:endParaRPr lang="en-US" sz="2000" dirty="0">
              <a:cs typeface="Calibri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4629150" y="4648200"/>
            <a:ext cx="17145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800350" y="4698025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cs typeface="Calibri"/>
              </a:rPr>
              <a:t>E, north, C, -1</a:t>
            </a:r>
          </a:p>
          <a:p>
            <a:r>
              <a:rPr lang="en-US" dirty="0" smtClean="0">
                <a:cs typeface="Calibri"/>
              </a:rPr>
              <a:t>C, east,   D, -1</a:t>
            </a:r>
          </a:p>
          <a:p>
            <a:r>
              <a:rPr lang="en-US" dirty="0" smtClean="0">
                <a:cs typeface="Calibri"/>
              </a:rPr>
              <a:t>D, exit,    x, +10</a:t>
            </a:r>
            <a:endParaRPr lang="en-US" dirty="0">
              <a:cs typeface="Calibri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858000" y="2133600"/>
            <a:ext cx="19050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cs typeface="Calibri"/>
              </a:rPr>
              <a:t>T(</a:t>
            </a:r>
            <a:r>
              <a:rPr lang="en-US" sz="2400" dirty="0" err="1" smtClean="0">
                <a:solidFill>
                  <a:schemeClr val="bg1"/>
                </a:solidFill>
                <a:cs typeface="Calibri"/>
              </a:rPr>
              <a:t>s,a,s</a:t>
            </a:r>
            <a:r>
              <a:rPr lang="en-US" sz="2400" dirty="0" smtClean="0">
                <a:solidFill>
                  <a:schemeClr val="bg1"/>
                </a:solidFill>
                <a:cs typeface="Calibri"/>
              </a:rPr>
              <a:t>’).</a:t>
            </a:r>
          </a:p>
          <a:p>
            <a:pPr algn="ctr"/>
            <a:endParaRPr lang="en-US" sz="300" dirty="0" smtClean="0">
              <a:cs typeface="Calibri"/>
            </a:endParaRPr>
          </a:p>
          <a:p>
            <a:r>
              <a:rPr lang="en-US" sz="1600" dirty="0" smtClean="0">
                <a:cs typeface="Calibri"/>
              </a:rPr>
              <a:t>T(B, east, C) = 1.00</a:t>
            </a:r>
          </a:p>
          <a:p>
            <a:r>
              <a:rPr lang="en-US" sz="1600" dirty="0" smtClean="0">
                <a:cs typeface="Calibri"/>
              </a:rPr>
              <a:t>T(C, east, D) = 0.75</a:t>
            </a:r>
          </a:p>
          <a:p>
            <a:r>
              <a:rPr lang="en-US" sz="1600" dirty="0" smtClean="0">
                <a:cs typeface="Calibri"/>
              </a:rPr>
              <a:t>T(C, east, A) = 0.25</a:t>
            </a:r>
          </a:p>
          <a:p>
            <a:pPr algn="ctr"/>
            <a:r>
              <a:rPr lang="en-US" sz="1600" dirty="0" smtClean="0">
                <a:cs typeface="Calibri"/>
              </a:rPr>
              <a:t>…</a:t>
            </a:r>
          </a:p>
          <a:p>
            <a:endParaRPr lang="en-US" sz="1600" dirty="0" smtClean="0">
              <a:cs typeface="Calibri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cs typeface="Calibri"/>
              </a:rPr>
              <a:t>R(</a:t>
            </a:r>
            <a:r>
              <a:rPr lang="en-US" sz="2400" dirty="0" err="1" smtClean="0">
                <a:solidFill>
                  <a:schemeClr val="bg1"/>
                </a:solidFill>
                <a:cs typeface="Calibri"/>
              </a:rPr>
              <a:t>s,a,s</a:t>
            </a:r>
            <a:r>
              <a:rPr lang="en-US" sz="2400" dirty="0" smtClean="0">
                <a:solidFill>
                  <a:schemeClr val="bg1"/>
                </a:solidFill>
                <a:cs typeface="Calibri"/>
              </a:rPr>
              <a:t>’).</a:t>
            </a:r>
          </a:p>
          <a:p>
            <a:pPr algn="ctr"/>
            <a:endParaRPr lang="en-US" sz="300" dirty="0" smtClean="0">
              <a:cs typeface="Calibri"/>
            </a:endParaRPr>
          </a:p>
          <a:p>
            <a:endParaRPr lang="en-US" sz="1600" dirty="0" smtClean="0">
              <a:cs typeface="Calibri"/>
            </a:endParaRPr>
          </a:p>
          <a:p>
            <a:endParaRPr lang="en-US" sz="1600" dirty="0" smtClean="0">
              <a:cs typeface="Calibri"/>
            </a:endParaRPr>
          </a:p>
          <a:p>
            <a:r>
              <a:rPr lang="en-US" sz="1600" dirty="0" smtClean="0">
                <a:cs typeface="Calibri"/>
              </a:rPr>
              <a:t>R(B, east, C) = -1</a:t>
            </a:r>
          </a:p>
          <a:p>
            <a:r>
              <a:rPr lang="en-US" sz="1600" dirty="0" smtClean="0">
                <a:cs typeface="Calibri"/>
              </a:rPr>
              <a:t>R(C, east, D) = -1</a:t>
            </a:r>
          </a:p>
          <a:p>
            <a:r>
              <a:rPr lang="en-US" sz="1600" dirty="0" smtClean="0">
                <a:cs typeface="Calibri"/>
              </a:rPr>
              <a:t>R(D, exit, x) = +10</a:t>
            </a:r>
          </a:p>
          <a:p>
            <a:pPr algn="ctr"/>
            <a:r>
              <a:rPr lang="en-US" sz="1600" dirty="0" smtClean="0">
                <a:cs typeface="Calibri"/>
              </a:rPr>
              <a:t>…</a:t>
            </a:r>
            <a:endParaRPr lang="en-US" sz="1600" dirty="0">
              <a:cs typeface="Calibri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858000" y="2514600"/>
            <a:ext cx="18288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cs typeface="Calibri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6858000" y="4648200"/>
            <a:ext cx="18288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cs typeface="Calibri"/>
            </a:endParaRPr>
          </a:p>
        </p:txBody>
      </p:sp>
      <p:pic>
        <p:nvPicPr>
          <p:cNvPr id="41" name="Picture 4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7073412" y="2057400"/>
            <a:ext cx="1368405" cy="3810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7086600" y="4191000"/>
            <a:ext cx="1352550" cy="381000"/>
          </a:xfrm>
          <a:prstGeom prst="rect">
            <a:avLst/>
          </a:prstGeom>
          <a:noFill/>
          <a:ln/>
          <a:effectLst/>
        </p:spPr>
      </p:pic>
      <p:sp>
        <p:nvSpPr>
          <p:cNvPr id="43" name="Slide Number Placeholder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63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  <p:bldP spid="38" grpId="0"/>
      <p:bldP spid="39" grpId="0" animBg="1"/>
      <p:bldP spid="4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Course Topics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A05A8-D087-49F8-A68B-53BB47A7E6B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016" y="2133600"/>
            <a:ext cx="893298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2555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smtClean="0"/>
              <a:t>Example: Expected Age</a:t>
            </a:r>
          </a:p>
        </p:txBody>
      </p:sp>
      <p:sp>
        <p:nvSpPr>
          <p:cNvPr id="12292" name="TextBox 10"/>
          <p:cNvSpPr txBox="1">
            <a:spLocks noChangeArrowheads="1"/>
          </p:cNvSpPr>
          <p:nvPr/>
        </p:nvSpPr>
        <p:spPr bwMode="auto">
          <a:xfrm>
            <a:off x="1952625" y="1049327"/>
            <a:ext cx="54292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Goal: Compute expected age of </a:t>
            </a:r>
            <a:r>
              <a:rPr lang="en-US" sz="2400" dirty="0" smtClean="0">
                <a:latin typeface="+mj-lt"/>
              </a:rPr>
              <a:t>students</a:t>
            </a:r>
            <a:endParaRPr lang="en-US" sz="2400" dirty="0">
              <a:latin typeface="+mj-lt"/>
            </a:endParaRPr>
          </a:p>
        </p:txBody>
      </p:sp>
      <p:grpSp>
        <p:nvGrpSpPr>
          <p:cNvPr id="2" name="Group 19"/>
          <p:cNvGrpSpPr/>
          <p:nvPr/>
        </p:nvGrpSpPr>
        <p:grpSpPr>
          <a:xfrm>
            <a:off x="1200150" y="1828800"/>
            <a:ext cx="6686550" cy="1219200"/>
            <a:chOff x="1828800" y="1828800"/>
            <a:chExt cx="8534400" cy="1219200"/>
          </a:xfrm>
          <a:solidFill>
            <a:srgbClr val="B5E3C8"/>
          </a:solidFill>
        </p:grpSpPr>
        <p:sp>
          <p:nvSpPr>
            <p:cNvPr id="12" name="Rounded Rectangle 11"/>
            <p:cNvSpPr/>
            <p:nvPr/>
          </p:nvSpPr>
          <p:spPr>
            <a:xfrm>
              <a:off x="1828800" y="1828800"/>
              <a:ext cx="8534400" cy="1219200"/>
            </a:xfrm>
            <a:prstGeom prst="round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latin typeface="+mj-lt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1828800" y="2209800"/>
              <a:ext cx="85344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ounded Rectangle 21"/>
          <p:cNvSpPr/>
          <p:nvPr/>
        </p:nvSpPr>
        <p:spPr>
          <a:xfrm>
            <a:off x="1200150" y="3886200"/>
            <a:ext cx="3143250" cy="2438400"/>
          </a:xfrm>
          <a:prstGeom prst="round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latin typeface="+mj-lt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371600" y="3897313"/>
            <a:ext cx="2743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latin typeface="+mj-lt"/>
              </a:rPr>
              <a:t>Unknown P(A): “Model Based”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1200150" y="4267200"/>
            <a:ext cx="31432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4743450" y="3886200"/>
            <a:ext cx="3143250" cy="2438400"/>
          </a:xfrm>
          <a:prstGeom prst="round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latin typeface="+mj-lt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4914900" y="3897313"/>
            <a:ext cx="2743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latin typeface="+mj-lt"/>
              </a:rPr>
              <a:t>Unknown P(A): “Model Free”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743450" y="4267200"/>
            <a:ext cx="31432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200150" y="3244826"/>
            <a:ext cx="66865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Without P(A), instead collect samples [a</a:t>
            </a:r>
            <a:r>
              <a:rPr lang="en-US" sz="2400" baseline="-25000" dirty="0">
                <a:latin typeface="+mj-lt"/>
              </a:rPr>
              <a:t>1</a:t>
            </a:r>
            <a:r>
              <a:rPr lang="en-US" sz="2400" dirty="0">
                <a:latin typeface="+mj-lt"/>
              </a:rPr>
              <a:t>, a</a:t>
            </a:r>
            <a:r>
              <a:rPr lang="en-US" sz="2400" baseline="-25000" dirty="0">
                <a:latin typeface="+mj-lt"/>
              </a:rPr>
              <a:t>2</a:t>
            </a:r>
            <a:r>
              <a:rPr lang="en-US" sz="2400" dirty="0">
                <a:latin typeface="+mj-lt"/>
              </a:rPr>
              <a:t>, … </a:t>
            </a:r>
            <a:r>
              <a:rPr lang="en-US" sz="2400" dirty="0" err="1">
                <a:latin typeface="+mj-lt"/>
              </a:rPr>
              <a:t>a</a:t>
            </a:r>
            <a:r>
              <a:rPr lang="en-US" sz="2400" baseline="-25000" dirty="0" err="1">
                <a:latin typeface="+mj-lt"/>
              </a:rPr>
              <a:t>N</a:t>
            </a:r>
            <a:r>
              <a:rPr lang="en-US" sz="2400" dirty="0">
                <a:latin typeface="+mj-lt"/>
              </a:rPr>
              <a:t>]</a:t>
            </a:r>
          </a:p>
        </p:txBody>
      </p:sp>
      <p:sp>
        <p:nvSpPr>
          <p:cNvPr id="12294" name="TextBox 12"/>
          <p:cNvSpPr txBox="1">
            <a:spLocks noChangeArrowheads="1"/>
          </p:cNvSpPr>
          <p:nvPr/>
        </p:nvSpPr>
        <p:spPr bwMode="auto">
          <a:xfrm>
            <a:off x="4000500" y="1828800"/>
            <a:ext cx="13335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Known P(A)</a:t>
            </a:r>
          </a:p>
        </p:txBody>
      </p:sp>
      <p:sp>
        <p:nvSpPr>
          <p:cNvPr id="25" name="Rectangular Callout 24"/>
          <p:cNvSpPr/>
          <p:nvPr/>
        </p:nvSpPr>
        <p:spPr>
          <a:xfrm>
            <a:off x="7486650" y="4343400"/>
            <a:ext cx="1485900" cy="1905000"/>
          </a:xfrm>
          <a:prstGeom prst="wedgeRectCallout">
            <a:avLst>
              <a:gd name="adj1" fmla="val -73260"/>
              <a:gd name="adj2" fmla="val -14027"/>
            </a:avLst>
          </a:prstGeom>
          <a:solidFill>
            <a:srgbClr val="B5E3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+mj-lt"/>
              </a:rPr>
              <a:t>Why does this work?  Because samples appear with the right frequencies.</a:t>
            </a:r>
            <a:endParaRPr lang="en-US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Rectangular Callout 25"/>
          <p:cNvSpPr/>
          <p:nvPr/>
        </p:nvSpPr>
        <p:spPr>
          <a:xfrm>
            <a:off x="114300" y="4343400"/>
            <a:ext cx="1485900" cy="1905000"/>
          </a:xfrm>
          <a:prstGeom prst="wedgeRectCallout">
            <a:avLst>
              <a:gd name="adj1" fmla="val 68494"/>
              <a:gd name="adj2" fmla="val -29621"/>
            </a:avLst>
          </a:prstGeom>
          <a:solidFill>
            <a:srgbClr val="B5E3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+mj-lt"/>
              </a:rPr>
              <a:t>Why does this work?  Because eventually you learn the right model.</a:t>
            </a:r>
            <a:endParaRPr lang="en-US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2611431" y="2273483"/>
                <a:ext cx="4111638" cy="7468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=0.35∗20+….</m:t>
                          </m:r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1431" y="2273483"/>
                <a:ext cx="4111638" cy="74687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2163192" y="4532442"/>
                <a:ext cx="1675395" cy="5387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 smtClean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𝑛𝑢𝑚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) </m:t>
                        </m:r>
                      </m:num>
                      <m:den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192" y="4532442"/>
                <a:ext cx="1675395" cy="538737"/>
              </a:xfrm>
              <a:prstGeom prst="rect">
                <a:avLst/>
              </a:prstGeom>
              <a:blipFill>
                <a:blip r:embed="rId3"/>
                <a:stretch>
                  <a:fillRect t="-1136" b="-193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/>
              <p:cNvSpPr txBox="1"/>
              <p:nvPr/>
            </p:nvSpPr>
            <p:spPr>
              <a:xfrm>
                <a:off x="1852220" y="5250888"/>
                <a:ext cx="2148280" cy="7468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  <m:sup/>
                        <m:e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2220" y="5250888"/>
                <a:ext cx="2148280" cy="74687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/>
              <p:cNvSpPr txBox="1"/>
              <p:nvPr/>
            </p:nvSpPr>
            <p:spPr>
              <a:xfrm>
                <a:off x="5429250" y="4926642"/>
                <a:ext cx="1671932" cy="7468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sz="20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50" y="4926642"/>
                <a:ext cx="1671932" cy="74687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92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32" grpId="0" animBg="1"/>
      <p:bldP spid="33" grpId="0"/>
      <p:bldP spid="37" grpId="0"/>
      <p:bldP spid="12294" grpId="0"/>
      <p:bldP spid="25" grpId="0" animBg="1"/>
      <p:bldP spid="26" grpId="0" animBg="1"/>
      <p:bldP spid="3" grpId="0"/>
      <p:bldP spid="4" grpId="0"/>
      <p:bldP spid="28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Model-based learning</a:t>
            </a:r>
          </a:p>
          <a:p>
            <a:pPr lvl="1"/>
            <a:r>
              <a:rPr lang="en-US" dirty="0" smtClean="0"/>
              <a:t>Learn </a:t>
            </a:r>
            <a:r>
              <a:rPr lang="en-US" dirty="0"/>
              <a:t>T(</a:t>
            </a:r>
            <a:r>
              <a:rPr lang="en-US" dirty="0" err="1"/>
              <a:t>s,a,s</a:t>
            </a:r>
            <a:r>
              <a:rPr lang="en-US" dirty="0" smtClean="0"/>
              <a:t>’) and R(</a:t>
            </a:r>
            <a:r>
              <a:rPr lang="en-US" dirty="0" err="1" smtClean="0"/>
              <a:t>s,a,s</a:t>
            </a:r>
            <a:r>
              <a:rPr lang="en-US" dirty="0"/>
              <a:t>’)</a:t>
            </a:r>
          </a:p>
          <a:p>
            <a:pPr lvl="1"/>
            <a:endParaRPr lang="en-US" dirty="0"/>
          </a:p>
          <a:p>
            <a:r>
              <a:rPr lang="en-US" dirty="0" smtClean="0"/>
              <a:t>Model-</a:t>
            </a:r>
            <a:r>
              <a:rPr lang="en-US" altLang="zh-CN" dirty="0" smtClean="0"/>
              <a:t>free learning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Passive Reinforcement </a:t>
            </a:r>
            <a:r>
              <a:rPr lang="en-US" dirty="0" smtClean="0">
                <a:solidFill>
                  <a:srgbClr val="FF0000"/>
                </a:solidFill>
              </a:rPr>
              <a:t>Learning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Direct evaluation</a:t>
            </a:r>
          </a:p>
          <a:p>
            <a:pPr lvl="2"/>
            <a:r>
              <a:rPr lang="en-US" dirty="0" smtClean="0"/>
              <a:t>Sample based policy evaluation</a:t>
            </a:r>
          </a:p>
          <a:p>
            <a:pPr lvl="2"/>
            <a:r>
              <a:rPr lang="en-US" dirty="0"/>
              <a:t>Temporal Difference </a:t>
            </a:r>
            <a:r>
              <a:rPr lang="en-US" dirty="0" smtClean="0"/>
              <a:t>Learning</a:t>
            </a:r>
          </a:p>
          <a:p>
            <a:pPr lvl="1"/>
            <a:r>
              <a:rPr lang="en-US" dirty="0" smtClean="0"/>
              <a:t>Active </a:t>
            </a:r>
            <a:r>
              <a:rPr lang="en-US" dirty="0"/>
              <a:t>Reinforcement </a:t>
            </a:r>
            <a:r>
              <a:rPr lang="en-US" dirty="0" smtClean="0"/>
              <a:t>Learning</a:t>
            </a:r>
          </a:p>
          <a:p>
            <a:pPr lvl="2"/>
            <a:r>
              <a:rPr lang="en-US" dirty="0" smtClean="0"/>
              <a:t>Q-learning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Model-Free Learning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71750" y="1448201"/>
            <a:ext cx="4110038" cy="5028171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Passive Reinforcement Learning</a:t>
            </a:r>
            <a:endParaRPr lang="en-US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3100" y="1156714"/>
            <a:ext cx="5372100" cy="5319787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Passive Reinforcement Learning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1450" y="1371600"/>
            <a:ext cx="8572500" cy="4525962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Simplified task: </a:t>
            </a:r>
            <a:r>
              <a:rPr lang="en-US" sz="2800" dirty="0" smtClean="0">
                <a:solidFill>
                  <a:srgbClr val="FF0000"/>
                </a:solidFill>
              </a:rPr>
              <a:t>policy evaluation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Input: </a:t>
            </a:r>
            <a:r>
              <a:rPr lang="en-US" sz="2400" dirty="0" smtClean="0">
                <a:solidFill>
                  <a:srgbClr val="00B0F0"/>
                </a:solidFill>
              </a:rPr>
              <a:t>a fixed policy </a:t>
            </a:r>
            <a:r>
              <a:rPr lang="en-US" sz="2400" dirty="0" smtClean="0">
                <a:solidFill>
                  <a:srgbClr val="00B0F0"/>
                </a:solidFill>
                <a:sym typeface="Symbol" pitchFamily="18" charset="2"/>
              </a:rPr>
              <a:t>(s)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You don’t know the transitions T(</a:t>
            </a:r>
            <a:r>
              <a:rPr lang="en-US" sz="2400" dirty="0" err="1" smtClean="0"/>
              <a:t>s,a,s</a:t>
            </a:r>
            <a:r>
              <a:rPr lang="en-US" sz="2400" dirty="0" smtClean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You don’t know the rewards R(</a:t>
            </a:r>
            <a:r>
              <a:rPr lang="en-US" sz="2400" dirty="0" err="1" smtClean="0"/>
              <a:t>s,a,s</a:t>
            </a:r>
            <a:r>
              <a:rPr lang="en-US" sz="2400" dirty="0" smtClean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solidFill>
                  <a:srgbClr val="FF0000"/>
                </a:solidFill>
              </a:rPr>
              <a:t>Goal: learn the state values</a:t>
            </a:r>
          </a:p>
          <a:p>
            <a:pPr lvl="1"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In this case: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Learner is “along for the ride”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No choice about what actions to take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Just </a:t>
            </a:r>
            <a:r>
              <a:rPr lang="en-US" sz="2400" dirty="0" smtClean="0">
                <a:solidFill>
                  <a:srgbClr val="FF0000"/>
                </a:solidFill>
              </a:rPr>
              <a:t>execute the policy </a:t>
            </a:r>
            <a:r>
              <a:rPr lang="en-US" sz="2400" dirty="0" smtClean="0"/>
              <a:t>and learn from experience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This is NOT offline planning!  You actually take actions in the world.</a:t>
            </a:r>
          </a:p>
          <a:p>
            <a:pPr lvl="1">
              <a:lnSpc>
                <a:spcPct val="90000"/>
              </a:lnSpc>
            </a:pPr>
            <a:endParaRPr lang="en-US" sz="2400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5000" y="1676400"/>
            <a:ext cx="3225857" cy="2514600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Direct 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97001"/>
            <a:ext cx="5581650" cy="4729164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Goal: Compute values for each state under </a:t>
            </a:r>
            <a:r>
              <a:rPr lang="en-US" sz="2800" dirty="0" smtClean="0">
                <a:sym typeface="Symbol" pitchFamily="18" charset="2"/>
              </a:rPr>
              <a:t></a:t>
            </a:r>
          </a:p>
          <a:p>
            <a:pPr lvl="2"/>
            <a:endParaRPr lang="en-US" sz="2000" dirty="0" smtClean="0"/>
          </a:p>
          <a:p>
            <a:r>
              <a:rPr lang="en-US" sz="2800" dirty="0" smtClean="0"/>
              <a:t>Idea: Average together observed sample values</a:t>
            </a:r>
          </a:p>
          <a:p>
            <a:pPr lvl="1"/>
            <a:r>
              <a:rPr lang="en-US" sz="2400" dirty="0" smtClean="0"/>
              <a:t>Act according to </a:t>
            </a:r>
            <a:r>
              <a:rPr lang="en-US" sz="2400" dirty="0" smtClean="0">
                <a:sym typeface="Symbol" pitchFamily="18" charset="2"/>
              </a:rPr>
              <a:t></a:t>
            </a:r>
          </a:p>
          <a:p>
            <a:pPr lvl="1"/>
            <a:r>
              <a:rPr lang="en-US" sz="2400" dirty="0" smtClean="0"/>
              <a:t>Every time you visit a state, write down what</a:t>
            </a:r>
            <a:r>
              <a:rPr lang="en-US" sz="2400" dirty="0" smtClean="0">
                <a:solidFill>
                  <a:srgbClr val="FF0000"/>
                </a:solidFill>
              </a:rPr>
              <a:t> the sum of discounted rewards turned out to be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Average those samples</a:t>
            </a:r>
          </a:p>
          <a:p>
            <a:pPr lvl="2"/>
            <a:endParaRPr lang="en-US" sz="2000" dirty="0" smtClean="0"/>
          </a:p>
          <a:p>
            <a:r>
              <a:rPr lang="en-US" sz="2800" dirty="0" smtClean="0"/>
              <a:t>This is called direct evaluation</a:t>
            </a:r>
            <a:endParaRPr lang="en-US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37910" y="1447800"/>
            <a:ext cx="2263140" cy="335280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+mn-lt"/>
                <a:cs typeface="Calibri"/>
              </a:rPr>
              <a:t>Example: Direct Evaluation</a:t>
            </a:r>
            <a:endParaRPr lang="en-US" sz="3200" dirty="0">
              <a:latin typeface="+mn-lt"/>
              <a:cs typeface="Calibri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342900" y="5421868"/>
            <a:ext cx="1828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 smtClean="0">
                <a:cs typeface="Calibri"/>
                <a:sym typeface="Symbol" pitchFamily="18" charset="2"/>
              </a:rPr>
              <a:t>Assume: </a:t>
            </a:r>
            <a:r>
              <a:rPr lang="en-US" sz="2000" dirty="0" smtClean="0">
                <a:cs typeface="Calibri"/>
                <a:sym typeface="Symbol" pitchFamily="18" charset="2"/>
              </a:rPr>
              <a:t> </a:t>
            </a:r>
            <a:r>
              <a:rPr lang="en-US" sz="2000" dirty="0">
                <a:cs typeface="Calibri"/>
                <a:sym typeface="Symbol" pitchFamily="18" charset="2"/>
              </a:rPr>
              <a:t>= </a:t>
            </a:r>
            <a:r>
              <a:rPr lang="en-US" sz="2000" dirty="0" smtClean="0">
                <a:cs typeface="Calibri"/>
                <a:sym typeface="Symbol" pitchFamily="18" charset="2"/>
              </a:rPr>
              <a:t>1</a:t>
            </a:r>
            <a:endParaRPr lang="en-US" sz="2000" dirty="0"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00350" y="1371600"/>
            <a:ext cx="3371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/>
                </a:solidFill>
                <a:cs typeface="Calibri"/>
              </a:rPr>
              <a:t>Observed Episodes (Training)</a:t>
            </a:r>
            <a:endParaRPr lang="en-US" sz="1400" dirty="0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43700" y="1371600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/>
                </a:solidFill>
                <a:cs typeface="Calibri"/>
              </a:rPr>
              <a:t>Output Values</a:t>
            </a:r>
            <a:endParaRPr lang="en-US" sz="1400" dirty="0">
              <a:solidFill>
                <a:schemeClr val="accent2"/>
              </a:solidFill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504188"/>
              </p:ext>
            </p:extLst>
          </p:nvPr>
        </p:nvGraphicFramePr>
        <p:xfrm>
          <a:off x="285750" y="2514601"/>
          <a:ext cx="200025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6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62617" marR="62617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62617" marR="62617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62617" marR="62617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62617" marR="62617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62617" marR="62617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2617" marR="62617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62617" marR="62617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2617" marR="62617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62617" marR="62617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1727688" y="3478824"/>
            <a:ext cx="4572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55076" y="2640624"/>
            <a:ext cx="4572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770161" y="3715583"/>
            <a:ext cx="228600" cy="147802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411999" y="3715584"/>
            <a:ext cx="228600" cy="147802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206744" y="4222532"/>
            <a:ext cx="17145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46508" y="2567353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cs typeface="Calibri"/>
              </a:rPr>
              <a:t>B, east, C, -1</a:t>
            </a:r>
          </a:p>
          <a:p>
            <a:r>
              <a:rPr lang="en-US" dirty="0" smtClean="0">
                <a:cs typeface="Calibri"/>
              </a:rPr>
              <a:t>C, east, D, -1</a:t>
            </a:r>
          </a:p>
          <a:p>
            <a:r>
              <a:rPr lang="en-US" dirty="0" smtClean="0">
                <a:cs typeface="Calibri"/>
              </a:rPr>
              <a:t>D, exit,  x, +10</a:t>
            </a:r>
            <a:endParaRPr lang="en-US" dirty="0">
              <a:cs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789608" y="2567353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cs typeface="Calibri"/>
              </a:rPr>
              <a:t>B, east, C, -1</a:t>
            </a:r>
          </a:p>
          <a:p>
            <a:r>
              <a:rPr lang="en-US" dirty="0" smtClean="0">
                <a:cs typeface="Calibri"/>
              </a:rPr>
              <a:t>C, east, D, -1</a:t>
            </a:r>
          </a:p>
          <a:p>
            <a:r>
              <a:rPr lang="en-US" dirty="0" smtClean="0">
                <a:cs typeface="Calibri"/>
              </a:rPr>
              <a:t>D, exit,  x, +10</a:t>
            </a:r>
            <a:endParaRPr lang="en-US" dirty="0">
              <a:cs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56638" y="4699312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cs typeface="Calibri"/>
              </a:rPr>
              <a:t>E, north, C, -1</a:t>
            </a:r>
          </a:p>
          <a:p>
            <a:r>
              <a:rPr lang="en-US" dirty="0" smtClean="0">
                <a:cs typeface="Calibri"/>
              </a:rPr>
              <a:t>C, east,   A, -1</a:t>
            </a:r>
          </a:p>
          <a:p>
            <a:r>
              <a:rPr lang="en-US" dirty="0" smtClean="0">
                <a:cs typeface="Calibri"/>
              </a:rPr>
              <a:t>A, exit,    x, -10</a:t>
            </a:r>
            <a:endParaRPr lang="en-US" dirty="0">
              <a:cs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914650" y="1981200"/>
            <a:ext cx="1257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cs typeface="Calibri"/>
              </a:rPr>
              <a:t>Episode 1</a:t>
            </a:r>
            <a:endParaRPr lang="en-US" sz="2000" dirty="0">
              <a:cs typeface="Calibri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686050" y="2514600"/>
            <a:ext cx="17145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857750" y="1981200"/>
            <a:ext cx="1257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cs typeface="Calibri"/>
              </a:rPr>
              <a:t>Episode 2</a:t>
            </a:r>
            <a:endParaRPr lang="en-US" sz="2000" dirty="0">
              <a:cs typeface="Calibri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4629150" y="2514600"/>
            <a:ext cx="17145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914650" y="4114800"/>
            <a:ext cx="1257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cs typeface="Calibri"/>
              </a:rPr>
              <a:t>Episode 3</a:t>
            </a:r>
            <a:endParaRPr lang="en-US" sz="2000" dirty="0">
              <a:cs typeface="Calibri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2686050" y="4648200"/>
            <a:ext cx="17145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857750" y="4114800"/>
            <a:ext cx="1257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cs typeface="Calibri"/>
              </a:rPr>
              <a:t>Episode 4</a:t>
            </a:r>
            <a:endParaRPr lang="en-US" sz="2000" dirty="0">
              <a:cs typeface="Calibri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4629150" y="4648200"/>
            <a:ext cx="17145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800350" y="4698025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cs typeface="Calibri"/>
              </a:rPr>
              <a:t>E, north, C, -1</a:t>
            </a:r>
          </a:p>
          <a:p>
            <a:r>
              <a:rPr lang="en-US" dirty="0" smtClean="0">
                <a:cs typeface="Calibri"/>
              </a:rPr>
              <a:t>C, east,   D, -1</a:t>
            </a:r>
          </a:p>
          <a:p>
            <a:r>
              <a:rPr lang="en-US" dirty="0" smtClean="0">
                <a:cs typeface="Calibri"/>
              </a:rPr>
              <a:t>D, exit,    x, +10</a:t>
            </a:r>
            <a:endParaRPr lang="en-US" dirty="0">
              <a:cs typeface="Calibri"/>
            </a:endParaRPr>
          </a:p>
        </p:txBody>
      </p:sp>
      <p:graphicFrame>
        <p:nvGraphicFramePr>
          <p:cNvPr id="56" name="Table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7377239"/>
              </p:ext>
            </p:extLst>
          </p:nvPr>
        </p:nvGraphicFramePr>
        <p:xfrm>
          <a:off x="6800850" y="2485888"/>
          <a:ext cx="200025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6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62617" marR="62617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62617" marR="62617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62617" marR="62617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62617" marR="62617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62617" marR="62617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2617" marR="62617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62617" marR="62617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2617" marR="62617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62617" marR="62617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7" name="TextBox 56"/>
          <p:cNvSpPr txBox="1"/>
          <p:nvPr/>
        </p:nvSpPr>
        <p:spPr>
          <a:xfrm>
            <a:off x="6858000" y="3324087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cs typeface="Calibri"/>
              </a:rPr>
              <a:t>+8</a:t>
            </a:r>
            <a:endParaRPr lang="en-US" sz="2000" dirty="0">
              <a:cs typeface="Calibri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513026" y="3324087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cs typeface="Calibri"/>
              </a:rPr>
              <a:t>+4</a:t>
            </a:r>
            <a:endParaRPr lang="en-US" sz="2000" dirty="0">
              <a:cs typeface="Calibri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8172450" y="3324087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cs typeface="Calibri"/>
              </a:rPr>
              <a:t>+10</a:t>
            </a:r>
            <a:endParaRPr lang="en-US" sz="2000" dirty="0">
              <a:cs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543800" y="2485887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cs typeface="Calibri"/>
              </a:rPr>
              <a:t>-10</a:t>
            </a:r>
            <a:endParaRPr lang="en-US" sz="2000" dirty="0">
              <a:cs typeface="Calibri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543800" y="4172467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cs typeface="Calibri"/>
              </a:rPr>
              <a:t>-2</a:t>
            </a:r>
            <a:endParaRPr lang="en-US" sz="2000" dirty="0">
              <a:cs typeface="Calibri"/>
            </a:endParaRPr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2299188" y="6194767"/>
            <a:ext cx="3371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cs typeface="Calibri"/>
              </a:rPr>
              <a:t>Model Free!</a:t>
            </a:r>
            <a:endParaRPr lang="en-US" sz="2000" dirty="0">
              <a:solidFill>
                <a:srgbClr val="FF0000"/>
              </a:solidFill>
              <a:cs typeface="Calibri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28625" y="1337679"/>
            <a:ext cx="16573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cs typeface="Calibri"/>
              </a:rPr>
              <a:t>Input Policy </a:t>
            </a:r>
            <a:r>
              <a:rPr lang="en-US" sz="3200" b="1" dirty="0" smtClean="0">
                <a:solidFill>
                  <a:srgbClr val="FF0000"/>
                </a:solidFill>
                <a:cs typeface="Calibri"/>
                <a:sym typeface="Symbol" pitchFamily="18" charset="2"/>
              </a:rPr>
              <a:t></a:t>
            </a:r>
            <a:r>
              <a:rPr lang="en-US" sz="2000" b="1" dirty="0" smtClean="0">
                <a:solidFill>
                  <a:srgbClr val="FF0000"/>
                </a:solidFill>
                <a:cs typeface="Calibri"/>
              </a:rPr>
              <a:t> </a:t>
            </a:r>
            <a:endParaRPr lang="en-US" sz="2000" b="1" dirty="0">
              <a:solidFill>
                <a:srgbClr val="FF0000"/>
              </a:solidFill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  <p:bldP spid="57" grpId="0"/>
      <p:bldP spid="58" grpId="0"/>
      <p:bldP spid="59" grpId="0"/>
      <p:bldP spid="60" grpId="0"/>
      <p:bldP spid="61" grpId="0"/>
      <p:bldP spid="3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  <a:cs typeface="Calibri"/>
              </a:rPr>
              <a:t>Problems with Direct Evaluation</a:t>
            </a:r>
            <a:endParaRPr lang="en-US" dirty="0">
              <a:latin typeface="+mn-lt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97001"/>
            <a:ext cx="5410200" cy="4729164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>
                <a:cs typeface="Calibri"/>
              </a:rPr>
              <a:t>What’s good about direct evaluation?</a:t>
            </a:r>
          </a:p>
          <a:p>
            <a:pPr lvl="1"/>
            <a:r>
              <a:rPr lang="en-US" sz="2400" dirty="0" smtClean="0">
                <a:cs typeface="Calibri"/>
              </a:rPr>
              <a:t>It’s easy to understand</a:t>
            </a:r>
          </a:p>
          <a:p>
            <a:pPr lvl="1"/>
            <a:r>
              <a:rPr lang="en-US" sz="2400" dirty="0" smtClean="0">
                <a:cs typeface="Calibri"/>
              </a:rPr>
              <a:t>It doesn’t require any </a:t>
            </a:r>
            <a:r>
              <a:rPr lang="en-US" sz="2400" dirty="0" smtClean="0">
                <a:solidFill>
                  <a:srgbClr val="FF0000"/>
                </a:solidFill>
                <a:cs typeface="Calibri"/>
              </a:rPr>
              <a:t>knowledge of T, R</a:t>
            </a:r>
          </a:p>
          <a:p>
            <a:pPr lvl="1"/>
            <a:r>
              <a:rPr lang="en-US" sz="2400" dirty="0" smtClean="0">
                <a:cs typeface="Calibri"/>
              </a:rPr>
              <a:t>It eventually computes the correct average values, using just sample transitions</a:t>
            </a:r>
          </a:p>
          <a:p>
            <a:pPr lvl="1"/>
            <a:endParaRPr lang="en-US" sz="2400" dirty="0" smtClean="0">
              <a:cs typeface="Calibri"/>
            </a:endParaRPr>
          </a:p>
          <a:p>
            <a:r>
              <a:rPr lang="en-US" sz="2800" dirty="0" smtClean="0">
                <a:cs typeface="Calibri"/>
              </a:rPr>
              <a:t>What bad about it?</a:t>
            </a:r>
          </a:p>
          <a:p>
            <a:pPr lvl="1"/>
            <a:r>
              <a:rPr lang="en-US" sz="2400" dirty="0" smtClean="0">
                <a:cs typeface="Calibri"/>
              </a:rPr>
              <a:t>It wastes information about state connections</a:t>
            </a:r>
          </a:p>
          <a:p>
            <a:pPr lvl="1"/>
            <a:r>
              <a:rPr lang="en-US" sz="2400" dirty="0" smtClean="0">
                <a:cs typeface="Calibri"/>
              </a:rPr>
              <a:t>Each state must be learned separately</a:t>
            </a:r>
          </a:p>
          <a:p>
            <a:pPr lvl="1"/>
            <a:r>
              <a:rPr lang="en-US" sz="2400" dirty="0" smtClean="0">
                <a:cs typeface="Calibri"/>
              </a:rPr>
              <a:t>So, it takes a long time to learn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24600" y="1371600"/>
            <a:ext cx="2457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2"/>
                </a:solidFill>
                <a:cs typeface="Calibri"/>
              </a:rPr>
              <a:t>Output Values</a:t>
            </a:r>
            <a:endParaRPr lang="en-US" dirty="0">
              <a:solidFill>
                <a:schemeClr val="accent2"/>
              </a:solidFill>
              <a:cs typeface="Calibri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9132367"/>
              </p:ext>
            </p:extLst>
          </p:nvPr>
        </p:nvGraphicFramePr>
        <p:xfrm>
          <a:off x="6515100" y="2133601"/>
          <a:ext cx="200025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6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62617" marR="62617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62617" marR="62617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62617" marR="62617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B</a:t>
                      </a:r>
                    </a:p>
                  </a:txBody>
                  <a:tcPr marL="62617" marR="62617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62617" marR="62617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D</a:t>
                      </a:r>
                      <a:endParaRPr kumimoji="0" lang="en-US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2617" marR="62617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62617" marR="62617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E</a:t>
                      </a:r>
                      <a:endParaRPr kumimoji="0" lang="en-US" sz="3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2617" marR="62617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62617" marR="62617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572250" y="297180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cs typeface="Calibri"/>
              </a:rPr>
              <a:t>+8</a:t>
            </a:r>
            <a:endParaRPr lang="en-US" sz="2400" dirty="0">
              <a:cs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27276" y="297180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cs typeface="Calibri"/>
              </a:rPr>
              <a:t>+4</a:t>
            </a:r>
            <a:endParaRPr lang="en-US" sz="2400" dirty="0"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29550" y="297180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cs typeface="Calibri"/>
              </a:rPr>
              <a:t>+10</a:t>
            </a:r>
            <a:endParaRPr lang="en-US" sz="2400" dirty="0">
              <a:cs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00900" y="213360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cs typeface="Calibri"/>
              </a:rPr>
              <a:t>-10</a:t>
            </a:r>
            <a:endParaRPr lang="en-US" sz="2400" dirty="0"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58050" y="382018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cs typeface="Calibri"/>
              </a:rPr>
              <a:t>-2</a:t>
            </a:r>
            <a:endParaRPr lang="en-US" sz="2400" dirty="0"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91200" y="4876801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chemeClr val="accent2"/>
                </a:solidFill>
                <a:cs typeface="Calibri"/>
              </a:rPr>
              <a:t>If B and E both go to C under this policy, how can their values be different?</a:t>
            </a:r>
          </a:p>
          <a:p>
            <a:pPr algn="ctr"/>
            <a:r>
              <a:rPr lang="en-US" altLang="zh-CN" sz="2000" i="1" dirty="0" smtClean="0">
                <a:solidFill>
                  <a:schemeClr val="accent2"/>
                </a:solidFill>
                <a:cs typeface="Calibri"/>
              </a:rPr>
              <a:t>--Does not re-use C’s value!</a:t>
            </a:r>
            <a:endParaRPr lang="en-US" sz="2000" i="1" dirty="0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884502" y="3024555"/>
            <a:ext cx="593480" cy="76493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cs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225079" y="2189286"/>
            <a:ext cx="580293" cy="73855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cs typeface="Calibri"/>
            </a:endParaRPr>
          </a:p>
        </p:txBody>
      </p:sp>
      <p:sp>
        <p:nvSpPr>
          <p:cNvPr id="21" name="Isosceles Triangle 20"/>
          <p:cNvSpPr/>
          <p:nvPr/>
        </p:nvSpPr>
        <p:spPr>
          <a:xfrm rot="5400000">
            <a:off x="7039341" y="3387602"/>
            <a:ext cx="228600" cy="41764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7680080" y="3386505"/>
            <a:ext cx="228600" cy="43961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>
            <a:off x="7422906" y="3841533"/>
            <a:ext cx="171450" cy="62253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cs typeface="Calibri"/>
            </a:endParaRP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Model-based learning</a:t>
            </a:r>
          </a:p>
          <a:p>
            <a:pPr lvl="1"/>
            <a:r>
              <a:rPr lang="en-US" dirty="0" smtClean="0"/>
              <a:t>Learn </a:t>
            </a:r>
            <a:r>
              <a:rPr lang="en-US" dirty="0"/>
              <a:t>T(</a:t>
            </a:r>
            <a:r>
              <a:rPr lang="en-US" dirty="0" err="1"/>
              <a:t>s,a,s</a:t>
            </a:r>
            <a:r>
              <a:rPr lang="en-US" dirty="0" smtClean="0"/>
              <a:t>’) and R(</a:t>
            </a:r>
            <a:r>
              <a:rPr lang="en-US" dirty="0" err="1" smtClean="0"/>
              <a:t>s,a,s</a:t>
            </a:r>
            <a:r>
              <a:rPr lang="en-US" dirty="0"/>
              <a:t>’)</a:t>
            </a:r>
          </a:p>
          <a:p>
            <a:pPr lvl="1"/>
            <a:endParaRPr lang="en-US" dirty="0"/>
          </a:p>
          <a:p>
            <a:r>
              <a:rPr lang="en-US" dirty="0" smtClean="0"/>
              <a:t>Model-</a:t>
            </a:r>
            <a:r>
              <a:rPr lang="en-US" altLang="zh-CN" dirty="0" smtClean="0"/>
              <a:t>free learning</a:t>
            </a:r>
          </a:p>
          <a:p>
            <a:pPr lvl="1"/>
            <a:r>
              <a:rPr lang="en-US" dirty="0"/>
              <a:t>Passive Reinforcement </a:t>
            </a:r>
            <a:r>
              <a:rPr lang="en-US" dirty="0" smtClean="0"/>
              <a:t>Learning</a:t>
            </a:r>
          </a:p>
          <a:p>
            <a:pPr lvl="2"/>
            <a:r>
              <a:rPr lang="en-US" dirty="0" smtClean="0"/>
              <a:t>Direct evaluation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Sample based policy evaluation</a:t>
            </a:r>
          </a:p>
          <a:p>
            <a:pPr lvl="2"/>
            <a:r>
              <a:rPr lang="en-US" dirty="0"/>
              <a:t>Temporal Difference </a:t>
            </a:r>
            <a:r>
              <a:rPr lang="en-US" dirty="0" smtClean="0"/>
              <a:t>Learning</a:t>
            </a:r>
          </a:p>
          <a:p>
            <a:pPr lvl="1"/>
            <a:r>
              <a:rPr lang="en-US" dirty="0" smtClean="0"/>
              <a:t>Active </a:t>
            </a:r>
            <a:r>
              <a:rPr lang="en-US" dirty="0"/>
              <a:t>Reinforcement </a:t>
            </a:r>
            <a:r>
              <a:rPr lang="en-US" dirty="0" smtClean="0"/>
              <a:t>Learning</a:t>
            </a:r>
          </a:p>
          <a:p>
            <a:pPr lvl="2"/>
            <a:r>
              <a:rPr lang="en-US" dirty="0" smtClean="0"/>
              <a:t>Q-learning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2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>
                <a:cs typeface="Calibri"/>
              </a:rPr>
              <a:t>Why Not Use Policy Evaluation?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-30480" y="860588"/>
            <a:ext cx="7250102" cy="576881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en-US" sz="2800" dirty="0" smtClean="0">
                <a:latin typeface="+mj-lt"/>
                <a:cs typeface="Calibri"/>
              </a:rPr>
              <a:t>Simplified Bellman updates calculate V for a fixed policy:</a:t>
            </a:r>
          </a:p>
          <a:p>
            <a:pPr lvl="1">
              <a:lnSpc>
                <a:spcPct val="80000"/>
              </a:lnSpc>
            </a:pPr>
            <a:r>
              <a:rPr lang="en-US" sz="2600" dirty="0" smtClean="0">
                <a:latin typeface="+mj-lt"/>
                <a:cs typeface="Calibri"/>
              </a:rPr>
              <a:t>Each round, replace V with a </a:t>
            </a:r>
            <a:r>
              <a:rPr lang="en-US" sz="2600" dirty="0" smtClean="0">
                <a:solidFill>
                  <a:srgbClr val="00B0F0"/>
                </a:solidFill>
                <a:latin typeface="+mj-lt"/>
                <a:cs typeface="Calibri"/>
              </a:rPr>
              <a:t>one-step-look-ahead</a:t>
            </a:r>
            <a:r>
              <a:rPr lang="en-US" sz="2600" dirty="0" smtClean="0">
                <a:latin typeface="+mj-lt"/>
                <a:cs typeface="Calibri"/>
              </a:rPr>
              <a:t> layer over V</a:t>
            </a:r>
          </a:p>
          <a:p>
            <a:pPr lvl="1">
              <a:lnSpc>
                <a:spcPct val="80000"/>
              </a:lnSpc>
            </a:pPr>
            <a:endParaRPr lang="en-US" sz="2400" dirty="0" smtClean="0">
              <a:latin typeface="+mj-lt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 smtClean="0">
              <a:latin typeface="+mj-lt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 smtClean="0">
              <a:latin typeface="+mj-lt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 smtClean="0">
              <a:latin typeface="+mj-lt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 smtClean="0">
              <a:latin typeface="+mj-lt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 smtClean="0">
              <a:latin typeface="+mj-lt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600" dirty="0" smtClean="0">
                <a:latin typeface="+mj-lt"/>
                <a:cs typeface="Calibri"/>
              </a:rPr>
              <a:t>This approach fully exploited the connections between the states</a:t>
            </a:r>
          </a:p>
          <a:p>
            <a:pPr lvl="1">
              <a:lnSpc>
                <a:spcPct val="80000"/>
              </a:lnSpc>
            </a:pPr>
            <a:r>
              <a:rPr lang="en-US" sz="2600" dirty="0" smtClean="0">
                <a:latin typeface="+mj-lt"/>
                <a:cs typeface="Calibri"/>
              </a:rPr>
              <a:t>Unfortunately, we need </a:t>
            </a:r>
            <a:r>
              <a:rPr lang="en-US" sz="2600" dirty="0" smtClean="0">
                <a:solidFill>
                  <a:srgbClr val="FF0000"/>
                </a:solidFill>
                <a:latin typeface="+mj-lt"/>
                <a:cs typeface="Calibri"/>
              </a:rPr>
              <a:t>T</a:t>
            </a:r>
            <a:r>
              <a:rPr lang="en-US" sz="2600" dirty="0" smtClean="0">
                <a:latin typeface="+mj-lt"/>
                <a:cs typeface="Calibri"/>
              </a:rPr>
              <a:t> </a:t>
            </a:r>
            <a:r>
              <a:rPr lang="en-US" sz="2600" dirty="0" smtClean="0">
                <a:solidFill>
                  <a:srgbClr val="FF0000"/>
                </a:solidFill>
                <a:latin typeface="+mj-lt"/>
                <a:cs typeface="Calibri"/>
              </a:rPr>
              <a:t>and</a:t>
            </a:r>
            <a:r>
              <a:rPr lang="en-US" sz="2600" dirty="0" smtClean="0">
                <a:latin typeface="+mj-lt"/>
                <a:cs typeface="Calibri"/>
              </a:rPr>
              <a:t> </a:t>
            </a:r>
            <a:r>
              <a:rPr lang="en-US" sz="2600" dirty="0" smtClean="0">
                <a:solidFill>
                  <a:srgbClr val="FF0000"/>
                </a:solidFill>
                <a:latin typeface="+mj-lt"/>
                <a:cs typeface="Calibri"/>
              </a:rPr>
              <a:t>R</a:t>
            </a:r>
            <a:r>
              <a:rPr lang="en-US" sz="2600" dirty="0" smtClean="0">
                <a:latin typeface="+mj-lt"/>
                <a:cs typeface="Calibri"/>
              </a:rPr>
              <a:t> to do it!</a:t>
            </a:r>
          </a:p>
          <a:p>
            <a:pPr lvl="1">
              <a:lnSpc>
                <a:spcPct val="80000"/>
              </a:lnSpc>
            </a:pPr>
            <a:endParaRPr lang="en-US" sz="2400" dirty="0" smtClean="0">
              <a:latin typeface="+mj-lt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 smtClean="0">
                <a:latin typeface="+mj-lt"/>
                <a:cs typeface="Calibri"/>
              </a:rPr>
              <a:t>Key question: how can we do this update to V without knowing T and R?</a:t>
            </a:r>
          </a:p>
          <a:p>
            <a:pPr lvl="1">
              <a:lnSpc>
                <a:spcPct val="80000"/>
              </a:lnSpc>
            </a:pPr>
            <a:r>
              <a:rPr lang="en-US" sz="2600" dirty="0" smtClean="0">
                <a:latin typeface="+mj-lt"/>
                <a:cs typeface="Calibri"/>
              </a:rPr>
              <a:t>In other words, how to we take a weighted average without knowing the weights?</a:t>
            </a:r>
            <a:endParaRPr lang="en-US" sz="3000" dirty="0" smtClean="0">
              <a:latin typeface="+mj-lt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 smtClean="0">
              <a:latin typeface="+mj-lt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 smtClean="0">
              <a:latin typeface="+mj-lt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 smtClean="0">
              <a:latin typeface="+mj-lt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 smtClean="0">
              <a:latin typeface="+mj-lt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 smtClean="0">
              <a:latin typeface="+mj-lt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 smtClean="0">
              <a:latin typeface="+mj-lt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 smtClean="0">
              <a:latin typeface="+mj-lt"/>
              <a:cs typeface="Calibri"/>
            </a:endParaRPr>
          </a:p>
        </p:txBody>
      </p:sp>
      <p:pic>
        <p:nvPicPr>
          <p:cNvPr id="38" name="Picture 3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83629" y="2901268"/>
            <a:ext cx="6396048" cy="584131"/>
          </a:xfrm>
          <a:prstGeom prst="rect">
            <a:avLst/>
          </a:prstGeom>
          <a:noFill/>
          <a:ln/>
          <a:effectLst/>
        </p:spPr>
      </p:pic>
      <p:pic>
        <p:nvPicPr>
          <p:cNvPr id="36" name="Picture 3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483628" y="2354687"/>
            <a:ext cx="1268972" cy="292969"/>
          </a:xfrm>
          <a:prstGeom prst="rect">
            <a:avLst/>
          </a:prstGeom>
          <a:noFill/>
          <a:ln/>
          <a:effectLst/>
        </p:spPr>
      </p:pic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6981496" y="1752600"/>
            <a:ext cx="2162832" cy="2754586"/>
            <a:chOff x="2336" y="1401"/>
            <a:chExt cx="1317" cy="1258"/>
          </a:xfrm>
        </p:grpSpPr>
        <p:sp>
          <p:nvSpPr>
            <p:cNvPr id="22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+mj-lt"/>
                <a:cs typeface="Calibri"/>
              </a:endParaRPr>
            </a:p>
          </p:txBody>
        </p:sp>
        <p:sp>
          <p:nvSpPr>
            <p:cNvPr id="23" name="Line 9"/>
            <p:cNvSpPr>
              <a:spLocks noChangeShapeType="1"/>
            </p:cNvSpPr>
            <p:nvPr/>
          </p:nvSpPr>
          <p:spPr bwMode="auto">
            <a:xfrm flipH="1">
              <a:off x="2916" y="1617"/>
              <a:ext cx="232" cy="36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+mj-lt"/>
                <a:cs typeface="Calibri"/>
              </a:endParaRPr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+mj-lt"/>
                <a:cs typeface="Calibri"/>
              </a:endParaRPr>
            </a:p>
          </p:txBody>
        </p:sp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2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+mj-lt"/>
                  <a:cs typeface="Calibri"/>
                </a:endParaRPr>
              </a:p>
            </p:txBody>
          </p:sp>
          <p:sp>
            <p:nvSpPr>
              <p:cNvPr id="33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+mj-lt"/>
                  <a:cs typeface="Calibri"/>
                </a:endParaRPr>
              </a:p>
            </p:txBody>
          </p:sp>
          <p:sp>
            <p:nvSpPr>
              <p:cNvPr id="34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+mj-lt"/>
                  <a:cs typeface="Calibri"/>
                </a:endParaRPr>
              </a:p>
            </p:txBody>
          </p:sp>
          <p:sp>
            <p:nvSpPr>
              <p:cNvPr id="35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+mj-lt"/>
                  <a:cs typeface="Calibri"/>
                </a:endParaRPr>
              </a:p>
            </p:txBody>
          </p:sp>
        </p:grpSp>
        <p:sp>
          <p:nvSpPr>
            <p:cNvPr id="26" name="Text Box 17"/>
            <p:cNvSpPr txBox="1">
              <a:spLocks noChangeArrowheads="1"/>
            </p:cNvSpPr>
            <p:nvPr/>
          </p:nvSpPr>
          <p:spPr bwMode="auto">
            <a:xfrm>
              <a:off x="3096" y="1680"/>
              <a:ext cx="557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solidFill>
                    <a:srgbClr val="C00000"/>
                  </a:solidFill>
                  <a:latin typeface="+mj-lt"/>
                  <a:cs typeface="Calibri"/>
                  <a:sym typeface="Symbol" pitchFamily="18" charset="2"/>
                </a:rPr>
                <a:t>(s</a:t>
              </a:r>
              <a:r>
                <a:rPr lang="en-US" sz="2400" dirty="0" smtClean="0">
                  <a:solidFill>
                    <a:srgbClr val="C00000"/>
                  </a:solidFill>
                  <a:latin typeface="+mj-lt"/>
                  <a:cs typeface="Calibri"/>
                </a:rPr>
                <a:t>)</a:t>
              </a:r>
              <a:endParaRPr lang="en-US" sz="2400" dirty="0">
                <a:solidFill>
                  <a:srgbClr val="C00000"/>
                </a:solidFill>
                <a:latin typeface="+mj-lt"/>
                <a:cs typeface="Calibri"/>
              </a:endParaRPr>
            </a:p>
          </p:txBody>
        </p:sp>
        <p:sp>
          <p:nvSpPr>
            <p:cNvPr id="27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+mj-lt"/>
                  <a:cs typeface="Calibri"/>
                </a:rPr>
                <a:t>s</a:t>
              </a:r>
            </a:p>
          </p:txBody>
        </p:sp>
        <p:sp>
          <p:nvSpPr>
            <p:cNvPr id="28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+mj-lt"/>
                  <a:cs typeface="Calibri"/>
                </a:rPr>
                <a:t>s, </a:t>
              </a:r>
              <a:r>
                <a:rPr lang="en-US" sz="2400" dirty="0" smtClean="0">
                  <a:solidFill>
                    <a:srgbClr val="008000"/>
                  </a:solidFill>
                  <a:latin typeface="+mj-lt"/>
                  <a:cs typeface="Calibri"/>
                  <a:sym typeface="Symbol" pitchFamily="18" charset="2"/>
                </a:rPr>
                <a:t>(s</a:t>
              </a:r>
              <a:r>
                <a:rPr lang="en-US" sz="2400" dirty="0" smtClean="0">
                  <a:solidFill>
                    <a:srgbClr val="008000"/>
                  </a:solidFill>
                  <a:latin typeface="+mj-lt"/>
                  <a:cs typeface="Calibri"/>
                </a:rPr>
                <a:t>)</a:t>
              </a:r>
              <a:endParaRPr lang="en-US" sz="2400" dirty="0">
                <a:solidFill>
                  <a:srgbClr val="008000"/>
                </a:solidFill>
                <a:latin typeface="+mj-lt"/>
                <a:cs typeface="Calibri"/>
              </a:endParaRPr>
            </a:p>
          </p:txBody>
        </p:sp>
        <p:sp>
          <p:nvSpPr>
            <p:cNvPr id="29" name="Text Box 20"/>
            <p:cNvSpPr txBox="1">
              <a:spLocks noChangeArrowheads="1"/>
            </p:cNvSpPr>
            <p:nvPr/>
          </p:nvSpPr>
          <p:spPr bwMode="auto">
            <a:xfrm>
              <a:off x="2336" y="2229"/>
              <a:ext cx="78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+mj-lt"/>
                  <a:cs typeface="Calibri"/>
                </a:rPr>
                <a:t>s,</a:t>
              </a:r>
              <a:r>
                <a:rPr lang="en-US" sz="2400" dirty="0" smtClean="0">
                  <a:latin typeface="+mj-lt"/>
                  <a:cs typeface="Calibri"/>
                  <a:sym typeface="Symbol" pitchFamily="18" charset="2"/>
                </a:rPr>
                <a:t> (s</a:t>
              </a:r>
              <a:r>
                <a:rPr lang="en-US" sz="2400" dirty="0" smtClean="0">
                  <a:latin typeface="+mj-lt"/>
                  <a:cs typeface="Calibri"/>
                </a:rPr>
                <a:t>),s</a:t>
              </a:r>
              <a:r>
                <a:rPr lang="ja-JP" altLang="en-US" sz="2400" dirty="0" smtClean="0">
                  <a:latin typeface="+mj-lt"/>
                  <a:cs typeface="Calibri"/>
                </a:rPr>
                <a:t>’</a:t>
              </a:r>
              <a:endParaRPr lang="en-US" sz="2400" dirty="0">
                <a:latin typeface="+mj-lt"/>
                <a:cs typeface="Calibri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+mj-lt"/>
                <a:cs typeface="Calibri"/>
              </a:endParaRPr>
            </a:p>
          </p:txBody>
        </p:sp>
        <p:sp>
          <p:nvSpPr>
            <p:cNvPr id="31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+mj-lt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+mj-lt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+mj-lt"/>
                <a:cs typeface="Calibri"/>
              </a:endParaRPr>
            </a:p>
          </p:txBody>
        </p:sp>
      </p:grp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ea typeface="ＭＳ Ｐゴシック" pitchFamily="34" charset="-128"/>
              </a:rPr>
              <a:t>Example: Grid World</a:t>
            </a:r>
          </a:p>
        </p:txBody>
      </p:sp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3051" y="1885951"/>
            <a:ext cx="3371850" cy="2613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3"/>
          <p:cNvSpPr txBox="1">
            <a:spLocks noChangeArrowheads="1"/>
          </p:cNvSpPr>
          <p:nvPr/>
        </p:nvSpPr>
        <p:spPr bwMode="auto">
          <a:xfrm>
            <a:off x="171450" y="685800"/>
            <a:ext cx="4900152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175" indent="-257175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accent2"/>
                </a:solidFill>
              </a:rPr>
              <a:t>A maze-like problem</a:t>
            </a:r>
          </a:p>
          <a:p>
            <a:pPr marL="600075" lvl="1" indent="-257175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dirty="0"/>
              <a:t>The agent lives in a grid</a:t>
            </a:r>
          </a:p>
          <a:p>
            <a:pPr marL="600075" lvl="1" indent="-257175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dirty="0"/>
              <a:t>Walls block the agent’</a:t>
            </a:r>
            <a:r>
              <a:rPr lang="en-US" altLang="ja-JP" dirty="0"/>
              <a:t>s path</a:t>
            </a:r>
          </a:p>
          <a:p>
            <a:pPr marL="600075" lvl="1" indent="-257175" eaLnBrk="0" hangingPunct="0">
              <a:spcBef>
                <a:spcPct val="20000"/>
              </a:spcBef>
              <a:buFont typeface="Wingdings" pitchFamily="2" charset="2"/>
              <a:buChar char="§"/>
            </a:pPr>
            <a:endParaRPr lang="en-US" altLang="ja-JP" sz="800" dirty="0"/>
          </a:p>
          <a:p>
            <a:pPr marL="257175" indent="-257175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accent2"/>
                </a:solidFill>
              </a:rPr>
              <a:t>Noisy movement: </a:t>
            </a:r>
            <a:r>
              <a:rPr lang="en-US" altLang="ja-JP" sz="2000" dirty="0">
                <a:solidFill>
                  <a:schemeClr val="accent2"/>
                </a:solidFill>
              </a:rPr>
              <a:t>actions do not always go as planned</a:t>
            </a:r>
          </a:p>
          <a:p>
            <a:pPr marL="600075" lvl="1" indent="-257175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/>
              <a:t>80% of the time, the action North takes the agent North </a:t>
            </a:r>
            <a:br>
              <a:rPr lang="en-US" dirty="0"/>
            </a:br>
            <a:r>
              <a:rPr lang="en-US" dirty="0"/>
              <a:t>(if there is no wall there)</a:t>
            </a:r>
          </a:p>
          <a:p>
            <a:pPr marL="600075" lvl="1" indent="-257175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/>
              <a:t>10% of the time, North takes the agent West; 10% East</a:t>
            </a:r>
          </a:p>
          <a:p>
            <a:pPr marL="600075" lvl="1" indent="-257175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/>
              <a:t>If there is a wall in the direction the agent would have been taken, the agent stays put</a:t>
            </a:r>
          </a:p>
          <a:p>
            <a:pPr marL="600075" lvl="1" indent="-257175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sz="800" dirty="0"/>
          </a:p>
          <a:p>
            <a:pPr marL="257175" indent="-257175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accent2"/>
                </a:solidFill>
              </a:rPr>
              <a:t>The agent receives rewards each time step</a:t>
            </a:r>
          </a:p>
          <a:p>
            <a:pPr marL="600075" lvl="1" indent="-257175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dirty="0"/>
              <a:t>Small </a:t>
            </a:r>
            <a:r>
              <a:rPr lang="en-US" altLang="ja-JP" dirty="0"/>
              <a:t>“living” reward each step (can be negative)</a:t>
            </a:r>
          </a:p>
          <a:p>
            <a:pPr marL="600075" lvl="1" indent="-257175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dirty="0"/>
              <a:t>Big rewards come at the end (good or bad)</a:t>
            </a:r>
          </a:p>
          <a:p>
            <a:pPr marL="600075" lvl="1" indent="-257175" eaLnBrk="0" hangingPunct="0">
              <a:spcBef>
                <a:spcPct val="20000"/>
              </a:spcBef>
              <a:buFont typeface="Wingdings" pitchFamily="2" charset="2"/>
              <a:buChar char="§"/>
            </a:pPr>
            <a:endParaRPr lang="en-US" sz="800" dirty="0"/>
          </a:p>
          <a:p>
            <a:pPr marL="257175" indent="-257175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accent2"/>
                </a:solidFill>
              </a:rPr>
              <a:t>Goal: maximize sum of </a:t>
            </a:r>
            <a:r>
              <a:rPr lang="en-US" sz="2000" dirty="0" smtClean="0">
                <a:solidFill>
                  <a:schemeClr val="accent2"/>
                </a:solidFill>
              </a:rPr>
              <a:t>rewards </a:t>
            </a:r>
            <a:r>
              <a:rPr lang="en-US" altLang="zh-CN" sz="2000" dirty="0" smtClean="0">
                <a:solidFill>
                  <a:schemeClr val="accent2"/>
                </a:solidFill>
              </a:rPr>
              <a:t>-- Utilities</a:t>
            </a:r>
            <a:endParaRPr lang="en-US" sz="2000" dirty="0">
              <a:solidFill>
                <a:schemeClr val="accent2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57352" y="1887225"/>
            <a:ext cx="3329449" cy="2397751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58100" y="3779662"/>
            <a:ext cx="342900" cy="18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0851" y="3771900"/>
            <a:ext cx="382214" cy="164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58050" y="3028950"/>
            <a:ext cx="324992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Users\Dan\Dropbox\Office\CS 188\Ketrina Art\MDPs\AgentTopDow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03566" y="3543300"/>
            <a:ext cx="611684" cy="57150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23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9144000" cy="1012061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+mn-lt"/>
                <a:cs typeface="Calibri"/>
              </a:rPr>
              <a:t>Sample-Based Policy Evaluation?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342900" y="1295400"/>
            <a:ext cx="8572500" cy="5791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 smtClean="0">
                <a:cs typeface="Calibri"/>
              </a:rPr>
              <a:t>We want to improve our estimate of V by computing these averages:</a:t>
            </a:r>
          </a:p>
          <a:p>
            <a:pPr>
              <a:lnSpc>
                <a:spcPct val="80000"/>
              </a:lnSpc>
            </a:pPr>
            <a:endParaRPr lang="en-US" sz="2800" dirty="0" smtClean="0"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 smtClean="0"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 smtClean="0">
                <a:cs typeface="Calibri"/>
              </a:rPr>
              <a:t>Idea: Take samples of outcomes s’ (by doing the action!) and average</a:t>
            </a:r>
          </a:p>
          <a:p>
            <a:pPr>
              <a:lnSpc>
                <a:spcPct val="80000"/>
              </a:lnSpc>
            </a:pPr>
            <a:endParaRPr lang="en-US" dirty="0" smtClean="0"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 smtClean="0"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 smtClean="0"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 smtClean="0"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 smtClean="0"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 smtClean="0"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 smtClean="0"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 smtClean="0">
              <a:cs typeface="Calibri"/>
            </a:endParaRPr>
          </a:p>
        </p:txBody>
      </p:sp>
      <p:sp>
        <p:nvSpPr>
          <p:cNvPr id="14341" name="AutoShape 7"/>
          <p:cNvSpPr>
            <a:spLocks noChangeArrowheads="1"/>
          </p:cNvSpPr>
          <p:nvPr/>
        </p:nvSpPr>
        <p:spPr bwMode="auto">
          <a:xfrm>
            <a:off x="7427119" y="3390900"/>
            <a:ext cx="184547" cy="19685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cs typeface="Calibri"/>
            </a:endParaRPr>
          </a:p>
        </p:txBody>
      </p:sp>
      <p:sp>
        <p:nvSpPr>
          <p:cNvPr id="14342" name="Line 11"/>
          <p:cNvSpPr>
            <a:spLocks noChangeShapeType="1"/>
          </p:cNvSpPr>
          <p:nvPr/>
        </p:nvSpPr>
        <p:spPr bwMode="auto">
          <a:xfrm flipH="1">
            <a:off x="7243763" y="3595689"/>
            <a:ext cx="276225" cy="573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14343" name="Oval 13"/>
          <p:cNvSpPr>
            <a:spLocks noChangeArrowheads="1"/>
          </p:cNvSpPr>
          <p:nvPr/>
        </p:nvSpPr>
        <p:spPr bwMode="auto">
          <a:xfrm>
            <a:off x="7181850" y="4168775"/>
            <a:ext cx="153591" cy="204788"/>
          </a:xfrm>
          <a:prstGeom prst="ellipse">
            <a:avLst/>
          </a:prstGeom>
          <a:solidFill>
            <a:srgbClr val="B5E3C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cs typeface="Calibri"/>
            </a:endParaRPr>
          </a:p>
        </p:txBody>
      </p:sp>
      <p:sp>
        <p:nvSpPr>
          <p:cNvPr id="14344" name="Line 17"/>
          <p:cNvSpPr>
            <a:spLocks noChangeShapeType="1"/>
          </p:cNvSpPr>
          <p:nvPr/>
        </p:nvSpPr>
        <p:spPr bwMode="auto">
          <a:xfrm flipH="1">
            <a:off x="7015163" y="4373564"/>
            <a:ext cx="230981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14345" name="Text Box 19"/>
          <p:cNvSpPr txBox="1">
            <a:spLocks noChangeArrowheads="1"/>
          </p:cNvSpPr>
          <p:nvPr/>
        </p:nvSpPr>
        <p:spPr bwMode="auto">
          <a:xfrm>
            <a:off x="7372350" y="3695701"/>
            <a:ext cx="571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cs typeface="Calibri"/>
                <a:sym typeface="Symbol" pitchFamily="18" charset="2"/>
              </a:rPr>
              <a:t>(s)</a:t>
            </a:r>
            <a:endParaRPr lang="en-US" dirty="0">
              <a:cs typeface="Calibri"/>
            </a:endParaRPr>
          </a:p>
        </p:txBody>
      </p:sp>
      <p:sp>
        <p:nvSpPr>
          <p:cNvPr id="14346" name="Text Box 20"/>
          <p:cNvSpPr txBox="1">
            <a:spLocks noChangeArrowheads="1"/>
          </p:cNvSpPr>
          <p:nvPr/>
        </p:nvSpPr>
        <p:spPr bwMode="auto">
          <a:xfrm>
            <a:off x="7600950" y="3252788"/>
            <a:ext cx="153591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cs typeface="Calibri"/>
              </a:rPr>
              <a:t>s</a:t>
            </a:r>
          </a:p>
        </p:txBody>
      </p:sp>
      <p:sp>
        <p:nvSpPr>
          <p:cNvPr id="14347" name="Text Box 21"/>
          <p:cNvSpPr txBox="1">
            <a:spLocks noChangeArrowheads="1"/>
          </p:cNvSpPr>
          <p:nvPr/>
        </p:nvSpPr>
        <p:spPr bwMode="auto">
          <a:xfrm>
            <a:off x="7315200" y="4076701"/>
            <a:ext cx="1066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cs typeface="Calibri"/>
              </a:rPr>
              <a:t>s, </a:t>
            </a:r>
            <a:r>
              <a:rPr lang="en-US" dirty="0">
                <a:solidFill>
                  <a:srgbClr val="008000"/>
                </a:solidFill>
                <a:cs typeface="Calibri"/>
                <a:sym typeface="Symbol" pitchFamily="18" charset="2"/>
              </a:rPr>
              <a:t>(s)</a:t>
            </a:r>
          </a:p>
        </p:txBody>
      </p:sp>
      <p:pic>
        <p:nvPicPr>
          <p:cNvPr id="60" name="Picture 5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849961" y="5863410"/>
            <a:ext cx="3280405" cy="765990"/>
          </a:xfrm>
          <a:prstGeom prst="rect">
            <a:avLst/>
          </a:prstGeom>
          <a:noFill/>
          <a:ln/>
          <a:effectLst/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7246144" y="4373564"/>
            <a:ext cx="640556" cy="910669"/>
            <a:chOff x="7223125" y="3529013"/>
            <a:chExt cx="854075" cy="910669"/>
          </a:xfrm>
        </p:grpSpPr>
        <p:sp>
          <p:nvSpPr>
            <p:cNvPr id="14373" name="Line 18"/>
            <p:cNvSpPr>
              <a:spLocks noChangeShapeType="1"/>
            </p:cNvSpPr>
            <p:nvPr/>
          </p:nvSpPr>
          <p:spPr bwMode="auto">
            <a:xfrm>
              <a:off x="7223125" y="3529013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cs typeface="Calibri"/>
              </a:endParaRPr>
            </a:p>
          </p:txBody>
        </p:sp>
        <p:sp>
          <p:nvSpPr>
            <p:cNvPr id="14374" name="AutoShape 23"/>
            <p:cNvSpPr>
              <a:spLocks noChangeArrowheads="1"/>
            </p:cNvSpPr>
            <p:nvPr/>
          </p:nvSpPr>
          <p:spPr bwMode="auto">
            <a:xfrm>
              <a:off x="7383463" y="4151313"/>
              <a:ext cx="244475" cy="195262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cs typeface="Calibri"/>
              </a:endParaRPr>
            </a:p>
          </p:txBody>
        </p:sp>
        <p:sp>
          <p:nvSpPr>
            <p:cNvPr id="14375" name="Text Box 24"/>
            <p:cNvSpPr txBox="1">
              <a:spLocks noChangeArrowheads="1"/>
            </p:cNvSpPr>
            <p:nvPr/>
          </p:nvSpPr>
          <p:spPr bwMode="auto">
            <a:xfrm>
              <a:off x="7518400" y="4070350"/>
              <a:ext cx="5588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 smtClean="0">
                  <a:solidFill>
                    <a:srgbClr val="3333FF"/>
                  </a:solidFill>
                  <a:cs typeface="Calibri"/>
                </a:rPr>
                <a:t>s</a:t>
              </a:r>
              <a:r>
                <a:rPr lang="en-US" baseline="-25000" dirty="0" smtClean="0">
                  <a:solidFill>
                    <a:srgbClr val="3333FF"/>
                  </a:solidFill>
                  <a:cs typeface="Calibri"/>
                </a:rPr>
                <a:t>1</a:t>
              </a:r>
              <a:r>
                <a:rPr lang="en-US" dirty="0" smtClean="0">
                  <a:solidFill>
                    <a:srgbClr val="3333FF"/>
                  </a:solidFill>
                  <a:cs typeface="Calibri"/>
                </a:rPr>
                <a:t>'</a:t>
              </a:r>
              <a:endParaRPr lang="en-US" dirty="0">
                <a:solidFill>
                  <a:srgbClr val="3333FF"/>
                </a:solidFill>
                <a:cs typeface="Calibri"/>
              </a:endParaRPr>
            </a:p>
          </p:txBody>
        </p:sp>
      </p:grpSp>
      <p:pic>
        <p:nvPicPr>
          <p:cNvPr id="56" name="Picture 5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859596" y="3973969"/>
            <a:ext cx="4861315" cy="375602"/>
          </a:xfrm>
          <a:prstGeom prst="rect">
            <a:avLst/>
          </a:prstGeom>
          <a:noFill/>
          <a:ln/>
          <a:effectLst/>
        </p:spPr>
      </p:pic>
      <p:pic>
        <p:nvPicPr>
          <p:cNvPr id="57" name="Picture 5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849961" y="4528007"/>
            <a:ext cx="4860083" cy="375507"/>
          </a:xfrm>
          <a:prstGeom prst="rect">
            <a:avLst/>
          </a:prstGeom>
          <a:noFill/>
          <a:ln/>
          <a:effectLst/>
        </p:spPr>
      </p:pic>
      <p:pic>
        <p:nvPicPr>
          <p:cNvPr id="61" name="Picture 60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861318" y="5269369"/>
            <a:ext cx="4859965" cy="375498"/>
          </a:xfrm>
          <a:prstGeom prst="rect">
            <a:avLst/>
          </a:prstGeom>
          <a:noFill/>
          <a:ln/>
          <a:effectLst/>
        </p:spPr>
      </p:pic>
      <p:pic>
        <p:nvPicPr>
          <p:cNvPr id="52" name="Picture 51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1043704" y="5056644"/>
            <a:ext cx="313876" cy="60336"/>
          </a:xfrm>
          <a:prstGeom prst="rect">
            <a:avLst/>
          </a:prstGeom>
          <a:noFill/>
          <a:ln/>
          <a:effectLst/>
        </p:spPr>
      </p:pic>
      <p:pic>
        <p:nvPicPr>
          <p:cNvPr id="55" name="Picture 54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1295400" y="2170066"/>
            <a:ext cx="6900404" cy="645897"/>
          </a:xfrm>
          <a:prstGeom prst="rect">
            <a:avLst/>
          </a:prstGeom>
          <a:noFill/>
          <a:ln/>
          <a:effectLst/>
        </p:spPr>
      </p:pic>
      <p:sp>
        <p:nvSpPr>
          <p:cNvPr id="14355" name="Line 17"/>
          <p:cNvSpPr>
            <a:spLocks noChangeShapeType="1"/>
          </p:cNvSpPr>
          <p:nvPr/>
        </p:nvSpPr>
        <p:spPr bwMode="auto">
          <a:xfrm flipH="1">
            <a:off x="6457951" y="4206876"/>
            <a:ext cx="230981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2" name="Line 18"/>
          <p:cNvSpPr>
            <a:spLocks noChangeShapeType="1"/>
          </p:cNvSpPr>
          <p:nvPr/>
        </p:nvSpPr>
        <p:spPr bwMode="auto">
          <a:xfrm flipH="1">
            <a:off x="6911578" y="4395788"/>
            <a:ext cx="346472" cy="615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3" name="AutoShape 23"/>
          <p:cNvSpPr>
            <a:spLocks noChangeArrowheads="1"/>
          </p:cNvSpPr>
          <p:nvPr/>
        </p:nvSpPr>
        <p:spPr bwMode="auto">
          <a:xfrm>
            <a:off x="6809185" y="5021263"/>
            <a:ext cx="183356" cy="195262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cs typeface="Calibri"/>
            </a:endParaRPr>
          </a:p>
        </p:txBody>
      </p:sp>
      <p:sp>
        <p:nvSpPr>
          <p:cNvPr id="44" name="Text Box 24"/>
          <p:cNvSpPr txBox="1">
            <a:spLocks noChangeArrowheads="1"/>
          </p:cNvSpPr>
          <p:nvPr/>
        </p:nvSpPr>
        <p:spPr bwMode="auto">
          <a:xfrm>
            <a:off x="6858001" y="4940300"/>
            <a:ext cx="4714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 smtClean="0">
                <a:solidFill>
                  <a:srgbClr val="3333FF"/>
                </a:solidFill>
                <a:cs typeface="Calibri"/>
              </a:rPr>
              <a:t>s</a:t>
            </a:r>
            <a:r>
              <a:rPr lang="en-US" baseline="-25000" dirty="0" smtClean="0">
                <a:solidFill>
                  <a:srgbClr val="3333FF"/>
                </a:solidFill>
                <a:cs typeface="Calibri"/>
              </a:rPr>
              <a:t>2</a:t>
            </a:r>
            <a:r>
              <a:rPr lang="en-US" dirty="0" smtClean="0">
                <a:solidFill>
                  <a:srgbClr val="3333FF"/>
                </a:solidFill>
                <a:cs typeface="Calibri"/>
              </a:rPr>
              <a:t>'</a:t>
            </a:r>
            <a:endParaRPr lang="en-US" dirty="0">
              <a:solidFill>
                <a:srgbClr val="3333FF"/>
              </a:solidFill>
              <a:cs typeface="Calibri"/>
            </a:endParaRPr>
          </a:p>
        </p:txBody>
      </p:sp>
      <p:sp>
        <p:nvSpPr>
          <p:cNvPr id="14359" name="Line 17"/>
          <p:cNvSpPr>
            <a:spLocks noChangeShapeType="1"/>
          </p:cNvSpPr>
          <p:nvPr/>
        </p:nvSpPr>
        <p:spPr bwMode="auto">
          <a:xfrm flipH="1">
            <a:off x="7586663" y="4395789"/>
            <a:ext cx="230981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6" name="Line 18"/>
          <p:cNvSpPr>
            <a:spLocks noChangeShapeType="1"/>
          </p:cNvSpPr>
          <p:nvPr/>
        </p:nvSpPr>
        <p:spPr bwMode="auto">
          <a:xfrm>
            <a:off x="7258050" y="4395789"/>
            <a:ext cx="782241" cy="612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7" name="AutoShape 23"/>
          <p:cNvSpPr>
            <a:spLocks noChangeArrowheads="1"/>
          </p:cNvSpPr>
          <p:nvPr/>
        </p:nvSpPr>
        <p:spPr bwMode="auto">
          <a:xfrm>
            <a:off x="7937898" y="5018088"/>
            <a:ext cx="183356" cy="195262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cs typeface="Calibri"/>
            </a:endParaRPr>
          </a:p>
        </p:txBody>
      </p:sp>
      <p:sp>
        <p:nvSpPr>
          <p:cNvPr id="48" name="Text Box 24"/>
          <p:cNvSpPr txBox="1">
            <a:spLocks noChangeArrowheads="1"/>
          </p:cNvSpPr>
          <p:nvPr/>
        </p:nvSpPr>
        <p:spPr bwMode="auto">
          <a:xfrm>
            <a:off x="8064103" y="4937125"/>
            <a:ext cx="6226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 smtClean="0">
                <a:solidFill>
                  <a:srgbClr val="3333FF"/>
                </a:solidFill>
                <a:cs typeface="Calibri"/>
              </a:rPr>
              <a:t>s</a:t>
            </a:r>
            <a:r>
              <a:rPr lang="en-US" baseline="-25000" dirty="0" smtClean="0">
                <a:solidFill>
                  <a:srgbClr val="3333FF"/>
                </a:solidFill>
                <a:cs typeface="Calibri"/>
              </a:rPr>
              <a:t>3</a:t>
            </a:r>
            <a:r>
              <a:rPr lang="en-US" dirty="0" smtClean="0">
                <a:solidFill>
                  <a:srgbClr val="3333FF"/>
                </a:solidFill>
                <a:cs typeface="Calibri"/>
              </a:rPr>
              <a:t>'</a:t>
            </a:r>
            <a:endParaRPr lang="en-US" dirty="0">
              <a:solidFill>
                <a:srgbClr val="3333FF"/>
              </a:solidFill>
              <a:cs typeface="Calibri"/>
            </a:endParaRPr>
          </a:p>
        </p:txBody>
      </p: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6599634" y="4425951"/>
            <a:ext cx="1325167" cy="820181"/>
            <a:chOff x="6172204" y="2978150"/>
            <a:chExt cx="1766892" cy="820181"/>
          </a:xfrm>
        </p:grpSpPr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6210300" y="2978150"/>
              <a:ext cx="1677988" cy="612775"/>
              <a:chOff x="1536" y="2400"/>
              <a:chExt cx="1584" cy="624"/>
            </a:xfrm>
          </p:grpSpPr>
          <p:sp>
            <p:nvSpPr>
              <p:cNvPr id="14369" name="Line 15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cs typeface="Calibri"/>
                </a:endParaRPr>
              </a:p>
            </p:txBody>
          </p:sp>
          <p:sp>
            <p:nvSpPr>
              <p:cNvPr id="1437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cs typeface="Calibri"/>
                </a:endParaRPr>
              </a:p>
            </p:txBody>
          </p:sp>
          <p:sp>
            <p:nvSpPr>
              <p:cNvPr id="14371" name="Line 17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cs typeface="Calibri"/>
                </a:endParaRPr>
              </a:p>
            </p:txBody>
          </p:sp>
          <p:sp>
            <p:nvSpPr>
              <p:cNvPr id="14372" name="Line 18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cs typeface="Calibri"/>
                </a:endParaRPr>
              </a:p>
            </p:txBody>
          </p:sp>
        </p:grpSp>
        <p:sp>
          <p:nvSpPr>
            <p:cNvPr id="14366" name="Text Box 22"/>
            <p:cNvSpPr txBox="1">
              <a:spLocks noChangeArrowheads="1"/>
            </p:cNvSpPr>
            <p:nvPr/>
          </p:nvSpPr>
          <p:spPr bwMode="auto">
            <a:xfrm>
              <a:off x="6172204" y="3135313"/>
              <a:ext cx="1360489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cs typeface="Calibri"/>
                </a:rPr>
                <a:t>s,</a:t>
              </a:r>
              <a:r>
                <a:rPr lang="en-US" dirty="0">
                  <a:cs typeface="Calibri"/>
                  <a:sym typeface="Symbol" pitchFamily="18" charset="2"/>
                </a:rPr>
                <a:t> (s)</a:t>
              </a:r>
              <a:r>
                <a:rPr lang="en-US" dirty="0">
                  <a:cs typeface="Calibri"/>
                </a:rPr>
                <a:t>,s’</a:t>
              </a:r>
            </a:p>
          </p:txBody>
        </p:sp>
        <p:sp>
          <p:nvSpPr>
            <p:cNvPr id="14367" name="AutoShape 23"/>
            <p:cNvSpPr>
              <a:spLocks noChangeArrowheads="1"/>
            </p:cNvSpPr>
            <p:nvPr/>
          </p:nvSpPr>
          <p:spPr bwMode="auto">
            <a:xfrm>
              <a:off x="7192963" y="3567112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cs typeface="Calibri"/>
              </a:endParaRPr>
            </a:p>
          </p:txBody>
        </p:sp>
        <p:sp>
          <p:nvSpPr>
            <p:cNvPr id="14368" name="Text Box 24"/>
            <p:cNvSpPr txBox="1">
              <a:spLocks noChangeArrowheads="1"/>
            </p:cNvSpPr>
            <p:nvPr/>
          </p:nvSpPr>
          <p:spPr bwMode="auto">
            <a:xfrm>
              <a:off x="7227895" y="3428999"/>
              <a:ext cx="7112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 smtClean="0">
                  <a:solidFill>
                    <a:srgbClr val="3333FF"/>
                  </a:solidFill>
                  <a:cs typeface="Calibri"/>
                </a:rPr>
                <a:t>s'</a:t>
              </a:r>
              <a:endParaRPr lang="en-US" dirty="0">
                <a:solidFill>
                  <a:srgbClr val="3333FF"/>
                </a:solidFill>
                <a:cs typeface="Calibri"/>
              </a:endParaRPr>
            </a:p>
          </p:txBody>
        </p:sp>
      </p:grp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5574502" y="5730405"/>
            <a:ext cx="3581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cs typeface="Calibri"/>
              </a:rPr>
              <a:t>Almost!  </a:t>
            </a:r>
            <a:r>
              <a:rPr lang="en-US" altLang="zh-CN" sz="2000" i="1" dirty="0" smtClean="0">
                <a:cs typeface="Calibri"/>
              </a:rPr>
              <a:t>Still not online learning.</a:t>
            </a:r>
            <a:endParaRPr lang="en-US" sz="2000" i="1" dirty="0" smtClean="0">
              <a:cs typeface="Calibri"/>
            </a:endParaRPr>
          </a:p>
          <a:p>
            <a:pPr algn="ctr"/>
            <a:r>
              <a:rPr lang="en-US" sz="2000" i="1" dirty="0" smtClean="0">
                <a:cs typeface="Calibri"/>
              </a:rPr>
              <a:t>We </a:t>
            </a:r>
            <a:r>
              <a:rPr lang="en-US" sz="2000" i="1" dirty="0">
                <a:cs typeface="Calibri"/>
              </a:rPr>
              <a:t>can’t rewind time to get sample after sample from state s.</a:t>
            </a:r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  <p:bldP spid="14342" grpId="0" animBg="1"/>
      <p:bldP spid="14343" grpId="0" animBg="1"/>
      <p:bldP spid="14345" grpId="0"/>
      <p:bldP spid="14346" grpId="0"/>
      <p:bldP spid="14347" grpId="0"/>
      <p:bldP spid="42" grpId="0" animBg="1"/>
      <p:bldP spid="43" grpId="0" animBg="1"/>
      <p:bldP spid="44" grpId="0"/>
      <p:bldP spid="46" grpId="0" animBg="1"/>
      <p:bldP spid="47" grpId="0" animBg="1"/>
      <p:bldP spid="48" grpId="0"/>
      <p:bldP spid="4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Model-based learning</a:t>
            </a:r>
          </a:p>
          <a:p>
            <a:pPr lvl="1"/>
            <a:r>
              <a:rPr lang="en-US" dirty="0" smtClean="0"/>
              <a:t>Learn </a:t>
            </a:r>
            <a:r>
              <a:rPr lang="en-US" dirty="0"/>
              <a:t>T(</a:t>
            </a:r>
            <a:r>
              <a:rPr lang="en-US" dirty="0" err="1"/>
              <a:t>s,a,s</a:t>
            </a:r>
            <a:r>
              <a:rPr lang="en-US" dirty="0" smtClean="0"/>
              <a:t>’) and R(</a:t>
            </a:r>
            <a:r>
              <a:rPr lang="en-US" dirty="0" err="1" smtClean="0"/>
              <a:t>s,a,s</a:t>
            </a:r>
            <a:r>
              <a:rPr lang="en-US" dirty="0"/>
              <a:t>’)</a:t>
            </a:r>
          </a:p>
          <a:p>
            <a:pPr lvl="1"/>
            <a:endParaRPr lang="en-US" dirty="0"/>
          </a:p>
          <a:p>
            <a:r>
              <a:rPr lang="en-US" dirty="0" smtClean="0"/>
              <a:t>Model-</a:t>
            </a:r>
            <a:r>
              <a:rPr lang="en-US" altLang="zh-CN" dirty="0" smtClean="0"/>
              <a:t>free learning</a:t>
            </a:r>
          </a:p>
          <a:p>
            <a:pPr lvl="1"/>
            <a:r>
              <a:rPr lang="en-US" dirty="0"/>
              <a:t>Passive Reinforcement </a:t>
            </a:r>
            <a:r>
              <a:rPr lang="en-US" dirty="0" smtClean="0"/>
              <a:t>Learning</a:t>
            </a:r>
          </a:p>
          <a:p>
            <a:pPr lvl="2"/>
            <a:r>
              <a:rPr lang="en-US" dirty="0" smtClean="0"/>
              <a:t>Direct evaluation</a:t>
            </a:r>
          </a:p>
          <a:p>
            <a:pPr lvl="2"/>
            <a:r>
              <a:rPr lang="en-US" dirty="0" smtClean="0"/>
              <a:t>Sample based policy evaluation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Temporal Difference </a:t>
            </a:r>
            <a:r>
              <a:rPr lang="en-US" dirty="0" smtClean="0">
                <a:solidFill>
                  <a:srgbClr val="FF0000"/>
                </a:solidFill>
              </a:rPr>
              <a:t>Learning</a:t>
            </a:r>
          </a:p>
          <a:p>
            <a:pPr lvl="1"/>
            <a:r>
              <a:rPr lang="en-US" dirty="0" smtClean="0"/>
              <a:t>Active </a:t>
            </a:r>
            <a:r>
              <a:rPr lang="en-US" dirty="0"/>
              <a:t>Reinforcement </a:t>
            </a:r>
            <a:r>
              <a:rPr lang="en-US" dirty="0" smtClean="0"/>
              <a:t>Learning</a:t>
            </a:r>
          </a:p>
          <a:p>
            <a:pPr lvl="2"/>
            <a:r>
              <a:rPr lang="en-US" dirty="0" smtClean="0"/>
              <a:t>Q-learning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84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Temporal Difference Learning</a:t>
            </a:r>
            <a:endParaRPr lang="en-US" dirty="0"/>
          </a:p>
        </p:txBody>
      </p:sp>
      <p:pic>
        <p:nvPicPr>
          <p:cNvPr id="41987" name="Picture 3" descr="C:\Users\Dan\Dropbox\Office\CS 188\Ketrina Art\RL\TemporalDifferenc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50" y="1447572"/>
            <a:ext cx="4110038" cy="5029428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  <a:cs typeface="Calibri"/>
              </a:rPr>
              <a:t>Temporal Difference Learning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76199" y="931061"/>
            <a:ext cx="7040979" cy="3607511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cs typeface="Calibri"/>
              </a:rPr>
              <a:t>Big idea: learn from every experience!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  <a:cs typeface="Calibri"/>
              </a:rPr>
              <a:t>Update V(s) each time </a:t>
            </a:r>
            <a:r>
              <a:rPr lang="en-US" sz="2000" dirty="0" smtClean="0">
                <a:cs typeface="Calibri"/>
              </a:rPr>
              <a:t>we experience a transition (s, a, s’, r)</a:t>
            </a:r>
          </a:p>
          <a:p>
            <a:pPr lvl="1"/>
            <a:r>
              <a:rPr lang="en-US" sz="2000" dirty="0" smtClean="0">
                <a:cs typeface="Calibri"/>
              </a:rPr>
              <a:t>Likely outcomes s’ will contribute updates more often</a:t>
            </a:r>
          </a:p>
          <a:p>
            <a:pPr lvl="1">
              <a:buFont typeface="Wingdings" pitchFamily="2" charset="2"/>
              <a:buNone/>
            </a:pPr>
            <a:endParaRPr lang="en-US" sz="2000" dirty="0" smtClean="0">
              <a:cs typeface="Calibri"/>
            </a:endParaRPr>
          </a:p>
          <a:p>
            <a:r>
              <a:rPr lang="en-US" sz="2400" dirty="0" smtClean="0">
                <a:cs typeface="Calibri"/>
              </a:rPr>
              <a:t>Temporal difference learning of values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  <a:cs typeface="Calibri"/>
              </a:rPr>
              <a:t>Policy still fixed</a:t>
            </a:r>
            <a:r>
              <a:rPr lang="en-US" sz="2000" dirty="0" smtClean="0">
                <a:cs typeface="Calibri"/>
              </a:rPr>
              <a:t>, still doing evaluation!</a:t>
            </a:r>
          </a:p>
          <a:p>
            <a:pPr lvl="1"/>
            <a:r>
              <a:rPr lang="en-US" sz="2000" dirty="0" smtClean="0">
                <a:cs typeface="Calibri"/>
              </a:rPr>
              <a:t>Move values toward value of whatever successor occurs: running average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  <a:cs typeface="Calibri"/>
              </a:rPr>
              <a:t>Better estimate of the future </a:t>
            </a:r>
            <a:r>
              <a:rPr lang="en-US" sz="2000" dirty="0" smtClean="0">
                <a:cs typeface="Calibri"/>
              </a:rPr>
              <a:t>after running more times of RL</a:t>
            </a:r>
          </a:p>
          <a:p>
            <a:pPr lvl="2"/>
            <a:r>
              <a:rPr lang="en-US" sz="1800" dirty="0" smtClean="0">
                <a:cs typeface="Calibri"/>
              </a:rPr>
              <a:t>Slowly forget the past</a:t>
            </a:r>
          </a:p>
          <a:p>
            <a:pPr lvl="1"/>
            <a:endParaRPr lang="en-US" sz="2000" dirty="0" smtClean="0">
              <a:cs typeface="Calibri"/>
            </a:endParaRPr>
          </a:p>
          <a:p>
            <a:pPr lvl="1"/>
            <a:endParaRPr lang="en-US" sz="2000" dirty="0" smtClean="0">
              <a:cs typeface="Calibri"/>
            </a:endParaRPr>
          </a:p>
          <a:p>
            <a:pPr lvl="1"/>
            <a:endParaRPr lang="en-US" sz="2000" dirty="0" smtClean="0">
              <a:cs typeface="Calibri"/>
            </a:endParaRPr>
          </a:p>
          <a:p>
            <a:pPr lvl="1"/>
            <a:endParaRPr lang="en-US" sz="2000" dirty="0" smtClean="0">
              <a:cs typeface="Calibri"/>
            </a:endParaRPr>
          </a:p>
          <a:p>
            <a:endParaRPr lang="en-US" sz="2400" dirty="0" smtClean="0">
              <a:cs typeface="Calibri"/>
            </a:endParaRPr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3519702" y="4715600"/>
            <a:ext cx="3962400" cy="330611"/>
          </a:xfrm>
          <a:prstGeom prst="rect">
            <a:avLst/>
          </a:prstGeom>
          <a:noFill/>
          <a:ln/>
          <a:effectLst/>
        </p:spPr>
      </p:pic>
      <p:pic>
        <p:nvPicPr>
          <p:cNvPr id="24" name="Picture 2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3502929" y="5322293"/>
            <a:ext cx="4286531" cy="300083"/>
          </a:xfrm>
          <a:prstGeom prst="rect">
            <a:avLst/>
          </a:prstGeom>
          <a:noFill/>
          <a:ln/>
          <a:effectLst/>
        </p:spPr>
      </p:pic>
      <p:grpSp>
        <p:nvGrpSpPr>
          <p:cNvPr id="2" name="Group 21"/>
          <p:cNvGrpSpPr/>
          <p:nvPr/>
        </p:nvGrpSpPr>
        <p:grpSpPr>
          <a:xfrm>
            <a:off x="7010400" y="1371600"/>
            <a:ext cx="1676400" cy="2366665"/>
            <a:chOff x="9532815" y="1447800"/>
            <a:chExt cx="1896104" cy="2007625"/>
          </a:xfrm>
        </p:grpSpPr>
        <p:sp>
          <p:nvSpPr>
            <p:cNvPr id="15367" name="AutoShape 7"/>
            <p:cNvSpPr>
              <a:spLocks noChangeArrowheads="1"/>
            </p:cNvSpPr>
            <p:nvPr/>
          </p:nvSpPr>
          <p:spPr bwMode="auto">
            <a:xfrm>
              <a:off x="10310812" y="1585913"/>
              <a:ext cx="246063" cy="19685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cs typeface="Calibri"/>
              </a:endParaRPr>
            </a:p>
          </p:txBody>
        </p:sp>
        <p:sp>
          <p:nvSpPr>
            <p:cNvPr id="15368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cs typeface="Calibri"/>
              </a:endParaRPr>
            </a:p>
          </p:txBody>
        </p:sp>
        <p:sp>
          <p:nvSpPr>
            <p:cNvPr id="15369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cs typeface="Calibri"/>
              </a:endParaRPr>
            </a:p>
          </p:txBody>
        </p:sp>
        <p:sp>
          <p:nvSpPr>
            <p:cNvPr id="15370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cs typeface="Calibri"/>
              </a:endParaRPr>
            </a:p>
          </p:txBody>
        </p:sp>
        <p:sp>
          <p:nvSpPr>
            <p:cNvPr id="15371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cs typeface="Calibri"/>
              </a:endParaRPr>
            </a:p>
          </p:txBody>
        </p:sp>
        <p:sp>
          <p:nvSpPr>
            <p:cNvPr id="15372" name="Text Box 19"/>
            <p:cNvSpPr txBox="1">
              <a:spLocks noChangeArrowheads="1"/>
            </p:cNvSpPr>
            <p:nvPr/>
          </p:nvSpPr>
          <p:spPr bwMode="auto">
            <a:xfrm>
              <a:off x="9532815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cs typeface="Calibri"/>
                  <a:sym typeface="Symbol" pitchFamily="18" charset="2"/>
                </a:rPr>
                <a:t>(s)</a:t>
              </a:r>
              <a:endParaRPr lang="en-US" sz="2400" dirty="0">
                <a:cs typeface="Calibri"/>
              </a:endParaRPr>
            </a:p>
          </p:txBody>
        </p:sp>
        <p:sp>
          <p:nvSpPr>
            <p:cNvPr id="15373" name="Text Box 20"/>
            <p:cNvSpPr txBox="1">
              <a:spLocks noChangeArrowheads="1"/>
            </p:cNvSpPr>
            <p:nvPr/>
          </p:nvSpPr>
          <p:spPr bwMode="auto">
            <a:xfrm>
              <a:off x="10542587" y="1447800"/>
              <a:ext cx="204788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3333FF"/>
                  </a:solidFill>
                  <a:cs typeface="Calibri"/>
                </a:rPr>
                <a:t>s</a:t>
              </a:r>
            </a:p>
          </p:txBody>
        </p:sp>
        <p:sp>
          <p:nvSpPr>
            <p:cNvPr id="15374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1207665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cs typeface="Calibri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cs typeface="Calibri"/>
                  <a:sym typeface="Symbol" pitchFamily="18" charset="2"/>
                </a:rPr>
                <a:t>(s)</a:t>
              </a:r>
            </a:p>
          </p:txBody>
        </p:sp>
        <p:sp>
          <p:nvSpPr>
            <p:cNvPr id="15375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cs typeface="Calibri"/>
              </a:endParaRPr>
            </a:p>
          </p:txBody>
        </p:sp>
        <p:sp>
          <p:nvSpPr>
            <p:cNvPr id="15376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3333FF"/>
                  </a:solidFill>
                  <a:cs typeface="Calibri"/>
                </a:rPr>
                <a:t>s’</a:t>
              </a:r>
            </a:p>
          </p:txBody>
        </p:sp>
        <p:sp>
          <p:nvSpPr>
            <p:cNvPr id="15377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cs typeface="Calibri"/>
              </a:endParaRPr>
            </a:p>
          </p:txBody>
        </p:sp>
      </p:grpSp>
      <p:pic>
        <p:nvPicPr>
          <p:cNvPr id="25" name="Picture 2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3502816" y="5859462"/>
            <a:ext cx="4410227" cy="300029"/>
          </a:xfrm>
          <a:prstGeom prst="rect">
            <a:avLst/>
          </a:prstGeom>
          <a:noFill/>
          <a:ln/>
          <a:effectLst/>
        </p:spPr>
      </p:pic>
      <p:sp>
        <p:nvSpPr>
          <p:cNvPr id="15379" name="TextBox 19"/>
          <p:cNvSpPr txBox="1">
            <a:spLocks noChangeArrowheads="1"/>
          </p:cNvSpPr>
          <p:nvPr/>
        </p:nvSpPr>
        <p:spPr bwMode="auto">
          <a:xfrm>
            <a:off x="1415868" y="4643674"/>
            <a:ext cx="20617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cs typeface="Calibri"/>
              </a:rPr>
              <a:t>Sample of V(s):</a:t>
            </a:r>
          </a:p>
        </p:txBody>
      </p:sp>
      <p:sp>
        <p:nvSpPr>
          <p:cNvPr id="15380" name="TextBox 21"/>
          <p:cNvSpPr txBox="1">
            <a:spLocks noChangeArrowheads="1"/>
          </p:cNvSpPr>
          <p:nvPr/>
        </p:nvSpPr>
        <p:spPr bwMode="auto">
          <a:xfrm>
            <a:off x="1404755" y="5198469"/>
            <a:ext cx="20653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cs typeface="Calibri"/>
              </a:rPr>
              <a:t>Update to V(s):</a:t>
            </a:r>
          </a:p>
        </p:txBody>
      </p:sp>
      <p:sp>
        <p:nvSpPr>
          <p:cNvPr id="15381" name="TextBox 22"/>
          <p:cNvSpPr txBox="1">
            <a:spLocks noChangeArrowheads="1"/>
          </p:cNvSpPr>
          <p:nvPr/>
        </p:nvSpPr>
        <p:spPr bwMode="auto">
          <a:xfrm>
            <a:off x="1411349" y="5730876"/>
            <a:ext cx="19064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cs typeface="Calibri"/>
              </a:rPr>
              <a:t>Same update: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7117178" y="6248400"/>
            <a:ext cx="63019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019800" y="6248400"/>
            <a:ext cx="6858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158861" y="6264593"/>
            <a:ext cx="1074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What we thought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652237" y="6264592"/>
            <a:ext cx="150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What actually happened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7789460" y="5661436"/>
            <a:ext cx="440140" cy="1690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206740" y="5402308"/>
            <a:ext cx="65466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dirty="0" smtClean="0"/>
              <a:t>error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9" grpId="0"/>
      <p:bldP spid="15380" grpId="0"/>
      <p:bldP spid="15381" grpId="0"/>
      <p:bldP spid="6" grpId="0"/>
      <p:bldP spid="28" grpId="0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2355878"/>
              </p:ext>
            </p:extLst>
          </p:nvPr>
        </p:nvGraphicFramePr>
        <p:xfrm>
          <a:off x="7086600" y="2714488"/>
          <a:ext cx="1640673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8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8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68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1361" marR="5136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1361" marR="5136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1361" marR="5136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51361" marR="5136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1361" marR="5136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3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51361" marR="5136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1361" marR="5136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51361" marR="5136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1361" marR="5136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7" name="Table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63850"/>
              </p:ext>
            </p:extLst>
          </p:nvPr>
        </p:nvGraphicFramePr>
        <p:xfrm>
          <a:off x="4857750" y="2714488"/>
          <a:ext cx="1640673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8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8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68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1361" marR="5136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1361" marR="5136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1361" marR="5136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51361" marR="5136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1361" marR="5136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3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51361" marR="5136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1361" marR="5136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51361" marR="5136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1361" marR="5136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+mn-lt"/>
                <a:cs typeface="Calibri"/>
              </a:rPr>
              <a:t>Example: Temporal Difference Learning</a:t>
            </a:r>
            <a:endParaRPr lang="en-US" sz="3200" dirty="0">
              <a:latin typeface="+mn-lt"/>
              <a:cs typeface="Calibri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193431" y="5105400"/>
            <a:ext cx="207058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i="1" dirty="0" smtClean="0">
                <a:solidFill>
                  <a:srgbClr val="FF0000"/>
                </a:solidFill>
                <a:cs typeface="Calibri"/>
                <a:sym typeface="Symbol" pitchFamily="18" charset="2"/>
              </a:rPr>
              <a:t>Assume: </a:t>
            </a:r>
          </a:p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rgbClr val="FF0000"/>
                </a:solidFill>
                <a:cs typeface="Calibri"/>
                <a:sym typeface="Symbol" pitchFamily="18" charset="2"/>
              </a:rPr>
              <a:t> = 1, </a:t>
            </a:r>
          </a:p>
          <a:p>
            <a:pPr algn="ctr">
              <a:spcBef>
                <a:spcPct val="50000"/>
              </a:spcBef>
            </a:pPr>
            <a:r>
              <a:rPr lang="el-GR" sz="2400" dirty="0" smtClean="0">
                <a:solidFill>
                  <a:srgbClr val="FF0000"/>
                </a:solidFill>
                <a:cs typeface="Calibri"/>
                <a:sym typeface="Symbol" pitchFamily="18" charset="2"/>
              </a:rPr>
              <a:t>α</a:t>
            </a:r>
            <a:r>
              <a:rPr lang="en-US" sz="2400" dirty="0" smtClean="0">
                <a:solidFill>
                  <a:srgbClr val="FF0000"/>
                </a:solidFill>
                <a:cs typeface="Calibri"/>
                <a:sym typeface="Symbol" pitchFamily="18" charset="2"/>
              </a:rPr>
              <a:t> = 1/2</a:t>
            </a:r>
            <a:endParaRPr lang="en-US" sz="2400" dirty="0">
              <a:solidFill>
                <a:srgbClr val="FF0000"/>
              </a:solidFill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00500" y="1447800"/>
            <a:ext cx="3371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/>
                </a:solidFill>
                <a:cs typeface="Calibri"/>
              </a:rPr>
              <a:t>Observed Transitions</a:t>
            </a:r>
            <a:endParaRPr lang="en-US" sz="1400" dirty="0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331128" y="3470031"/>
            <a:ext cx="474785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90402" y="2775439"/>
            <a:ext cx="460739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cs typeface="Calibri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3855426" y="2057400"/>
            <a:ext cx="142875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cs typeface="Calibri"/>
              </a:rPr>
              <a:t>B, east, C, -2</a:t>
            </a:r>
            <a:endParaRPr lang="en-US" dirty="0">
              <a:solidFill>
                <a:schemeClr val="tx1"/>
              </a:solidFill>
              <a:cs typeface="Calibri"/>
            </a:endParaRPr>
          </a:p>
        </p:txBody>
      </p:sp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3172744"/>
              </p:ext>
            </p:extLst>
          </p:nvPr>
        </p:nvGraphicFramePr>
        <p:xfrm>
          <a:off x="2628900" y="2714488"/>
          <a:ext cx="1640673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8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8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68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1361" marR="5136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1361" marR="5136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1361" marR="5136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51361" marR="5136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1361" marR="5136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51361" marR="5136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1361" marR="5136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51361" marR="5136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1361" marR="5136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7" name="Rectangle 46"/>
          <p:cNvSpPr/>
          <p:nvPr/>
        </p:nvSpPr>
        <p:spPr>
          <a:xfrm>
            <a:off x="3760909" y="3470031"/>
            <a:ext cx="474785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cs typeface="Calibri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220183" y="2775439"/>
            <a:ext cx="460739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cs typeface="Calibri"/>
            </a:endParaRPr>
          </a:p>
        </p:txBody>
      </p:sp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2070260"/>
              </p:ext>
            </p:extLst>
          </p:nvPr>
        </p:nvGraphicFramePr>
        <p:xfrm>
          <a:off x="4857750" y="2714488"/>
          <a:ext cx="1640673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8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8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68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1361" marR="5136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1361" marR="5136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1361" marR="5136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51361" marR="5136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1361" marR="5136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51361" marR="5136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1361" marR="5136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51361" marR="5136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1361" marR="5136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0" name="Rectangle 49"/>
          <p:cNvSpPr/>
          <p:nvPr/>
        </p:nvSpPr>
        <p:spPr>
          <a:xfrm>
            <a:off x="5989759" y="3470031"/>
            <a:ext cx="474785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cs typeface="Calibri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449033" y="2775439"/>
            <a:ext cx="460739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cs typeface="Calibri"/>
            </a:endParaRPr>
          </a:p>
        </p:txBody>
      </p:sp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397807"/>
              </p:ext>
            </p:extLst>
          </p:nvPr>
        </p:nvGraphicFramePr>
        <p:xfrm>
          <a:off x="7086600" y="2714488"/>
          <a:ext cx="1640673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8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8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68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1361" marR="5136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1361" marR="5136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1361" marR="5136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51361" marR="5136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1361" marR="5136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51361" marR="5136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1361" marR="5136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51361" marR="5136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51361" marR="5136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3" name="Rectangle 52"/>
          <p:cNvSpPr/>
          <p:nvPr/>
        </p:nvSpPr>
        <p:spPr>
          <a:xfrm>
            <a:off x="8218609" y="3470031"/>
            <a:ext cx="474785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cs typeface="Calibri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677883" y="2775439"/>
            <a:ext cx="460739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cs typeface="Calibri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6082080" y="2057400"/>
            <a:ext cx="142875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cs typeface="Calibri"/>
              </a:rPr>
              <a:t>C, east, D, -2</a:t>
            </a:r>
            <a:endParaRPr lang="en-US" dirty="0">
              <a:solidFill>
                <a:schemeClr val="tx1"/>
              </a:solidFill>
              <a:cs typeface="Calibri"/>
            </a:endParaRPr>
          </a:p>
        </p:txBody>
      </p:sp>
      <p:graphicFrame>
        <p:nvGraphicFramePr>
          <p:cNvPr id="57" name="Table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4021640"/>
              </p:ext>
            </p:extLst>
          </p:nvPr>
        </p:nvGraphicFramePr>
        <p:xfrm>
          <a:off x="400051" y="2713891"/>
          <a:ext cx="1668342" cy="2086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1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1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61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570">
                <a:tc>
                  <a:txBody>
                    <a:bodyPr/>
                    <a:lstStyle/>
                    <a:p>
                      <a:pPr algn="ctr"/>
                      <a:endParaRPr lang="en-US" sz="29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37015" marR="37015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5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37015" marR="37015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37015" marR="37015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570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37015" marR="37015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29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37015" marR="37015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37015" marR="37015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570"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37015" marR="37015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2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37015" marR="37015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37015" marR="37015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59" name="Straight Connector 58"/>
          <p:cNvCxnSpPr/>
          <p:nvPr/>
        </p:nvCxnSpPr>
        <p:spPr>
          <a:xfrm>
            <a:off x="2356338" y="1066800"/>
            <a:ext cx="0" cy="57912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400050" y="1447800"/>
            <a:ext cx="1657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/>
                </a:solidFill>
                <a:cs typeface="Calibri"/>
              </a:rPr>
              <a:t>States</a:t>
            </a:r>
            <a:endParaRPr lang="en-US" sz="1400" dirty="0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2705832" y="3859824"/>
            <a:ext cx="1143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cs typeface="Calibri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5473212" y="3859824"/>
            <a:ext cx="1143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cs typeface="Calibri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8262570" y="3859824"/>
            <a:ext cx="1143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cs typeface="Calibri"/>
            </a:endParaRPr>
          </a:p>
        </p:txBody>
      </p:sp>
      <p:pic>
        <p:nvPicPr>
          <p:cNvPr id="66" name="Picture 6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 bwMode="auto">
          <a:xfrm>
            <a:off x="2690232" y="5482132"/>
            <a:ext cx="6286287" cy="465736"/>
          </a:xfrm>
          <a:prstGeom prst="rect">
            <a:avLst/>
          </a:prstGeom>
          <a:noFill/>
          <a:ln/>
          <a:effectLst/>
        </p:spPr>
      </p:pic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1" grpId="0" animBg="1"/>
      <p:bldP spid="47" grpId="0" animBg="1"/>
      <p:bldP spid="48" grpId="0" animBg="1"/>
      <p:bldP spid="50" grpId="0" animBg="1"/>
      <p:bldP spid="51" grpId="0" animBg="1"/>
      <p:bldP spid="53" grpId="0" animBg="1"/>
      <p:bldP spid="54" grpId="0" animBg="1"/>
      <p:bldP spid="56" grpId="0" animBg="1"/>
      <p:bldP spid="61" grpId="0" animBg="1"/>
      <p:bldP spid="62" grpId="0" animBg="1"/>
      <p:bldP spid="6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Model-based learning</a:t>
            </a:r>
          </a:p>
          <a:p>
            <a:pPr lvl="1"/>
            <a:r>
              <a:rPr lang="en-US" dirty="0" smtClean="0"/>
              <a:t>Learn </a:t>
            </a:r>
            <a:r>
              <a:rPr lang="en-US" dirty="0"/>
              <a:t>T(</a:t>
            </a:r>
            <a:r>
              <a:rPr lang="en-US" dirty="0" err="1"/>
              <a:t>s,a,s</a:t>
            </a:r>
            <a:r>
              <a:rPr lang="en-US" dirty="0" smtClean="0"/>
              <a:t>’) and R(</a:t>
            </a:r>
            <a:r>
              <a:rPr lang="en-US" dirty="0" err="1" smtClean="0"/>
              <a:t>s,a,s</a:t>
            </a:r>
            <a:r>
              <a:rPr lang="en-US" dirty="0"/>
              <a:t>’)</a:t>
            </a:r>
          </a:p>
          <a:p>
            <a:pPr lvl="1"/>
            <a:endParaRPr lang="en-US" dirty="0"/>
          </a:p>
          <a:p>
            <a:r>
              <a:rPr lang="en-US" dirty="0" smtClean="0"/>
              <a:t>Model-</a:t>
            </a:r>
            <a:r>
              <a:rPr lang="en-US" altLang="zh-CN" dirty="0" smtClean="0"/>
              <a:t>free learning</a:t>
            </a:r>
          </a:p>
          <a:p>
            <a:pPr lvl="1"/>
            <a:r>
              <a:rPr lang="en-US" dirty="0"/>
              <a:t>Passive Reinforcement </a:t>
            </a:r>
            <a:r>
              <a:rPr lang="en-US" dirty="0" smtClean="0"/>
              <a:t>Learning</a:t>
            </a:r>
          </a:p>
          <a:p>
            <a:pPr lvl="2"/>
            <a:r>
              <a:rPr lang="en-US" dirty="0" smtClean="0"/>
              <a:t>Direct evaluation</a:t>
            </a:r>
          </a:p>
          <a:p>
            <a:pPr lvl="2"/>
            <a:r>
              <a:rPr lang="en-US" dirty="0" smtClean="0"/>
              <a:t>Sample based policy evaluation</a:t>
            </a:r>
          </a:p>
          <a:p>
            <a:pPr lvl="2"/>
            <a:r>
              <a:rPr lang="en-US" dirty="0"/>
              <a:t>Temporal Difference </a:t>
            </a:r>
            <a:r>
              <a:rPr lang="en-US" dirty="0" smtClean="0"/>
              <a:t>Learning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Active </a:t>
            </a:r>
            <a:r>
              <a:rPr lang="en-US" dirty="0">
                <a:solidFill>
                  <a:srgbClr val="FF0000"/>
                </a:solidFill>
              </a:rPr>
              <a:t>Reinforcement </a:t>
            </a:r>
            <a:r>
              <a:rPr lang="en-US" dirty="0" smtClean="0">
                <a:solidFill>
                  <a:srgbClr val="FF0000"/>
                </a:solidFill>
              </a:rPr>
              <a:t>Learning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Q-learning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2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Active Reinforcement Learning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171450" y="1371600"/>
            <a:ext cx="7658100" cy="4525962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Full reinforcement learning: </a:t>
            </a:r>
            <a:r>
              <a:rPr lang="en-US" sz="2800" dirty="0" smtClean="0">
                <a:solidFill>
                  <a:srgbClr val="00B0F0"/>
                </a:solidFill>
              </a:rPr>
              <a:t>optimal policies </a:t>
            </a:r>
            <a:r>
              <a:rPr lang="en-US" sz="2800" dirty="0" smtClean="0"/>
              <a:t>(like value iteration)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You don’t know the transitions T(</a:t>
            </a:r>
            <a:r>
              <a:rPr lang="en-US" sz="2400" dirty="0" err="1" smtClean="0"/>
              <a:t>s,a,s</a:t>
            </a:r>
            <a:r>
              <a:rPr lang="en-US" sz="2400" dirty="0" smtClean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You don’t know the rewards R(</a:t>
            </a:r>
            <a:r>
              <a:rPr lang="en-US" sz="2400" dirty="0" err="1" smtClean="0"/>
              <a:t>s,a,s</a:t>
            </a:r>
            <a:r>
              <a:rPr lang="en-US" sz="2400" dirty="0" smtClean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You choose the actions now</a:t>
            </a:r>
            <a:endParaRPr lang="en-US" sz="2400" dirty="0" smtClean="0">
              <a:sym typeface="Symbol" pitchFamily="18" charset="2"/>
            </a:endParaRPr>
          </a:p>
          <a:p>
            <a:pPr lvl="1">
              <a:lnSpc>
                <a:spcPct val="90000"/>
              </a:lnSpc>
            </a:pPr>
            <a:r>
              <a:rPr lang="en-US" sz="2400" dirty="0" smtClean="0">
                <a:solidFill>
                  <a:srgbClr val="CC0000"/>
                </a:solidFill>
              </a:rPr>
              <a:t>Goal: learn the optimal policy / values</a:t>
            </a:r>
          </a:p>
          <a:p>
            <a:pPr lvl="1"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In this case: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Learner makes choices!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Fundamental tradeoff: </a:t>
            </a:r>
            <a:r>
              <a:rPr lang="en-US" sz="2400" dirty="0" smtClean="0">
                <a:solidFill>
                  <a:srgbClr val="00B0F0"/>
                </a:solidFill>
              </a:rPr>
              <a:t>exploration vs. exploitation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This is NOT offline planning!  You actually take actions in the world and find out what happens…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1200" y="2057400"/>
            <a:ext cx="3179764" cy="2049891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>
                <a:latin typeface="+mn-lt"/>
                <a:cs typeface="Calibri"/>
                <a:sym typeface="Symbol" pitchFamily="18" charset="2"/>
              </a:rPr>
              <a:t>Detour: Q-Value Iteration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009440"/>
            <a:ext cx="8458200" cy="48006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rgbClr val="FF0000"/>
                </a:solidFill>
                <a:cs typeface="Calibri"/>
              </a:rPr>
              <a:t>Value iteration</a:t>
            </a:r>
            <a:r>
              <a:rPr lang="en-US" sz="2800" dirty="0" smtClean="0">
                <a:cs typeface="Calibri"/>
              </a:rPr>
              <a:t>: find successive (depth-limited) values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>
                <a:cs typeface="Calibri"/>
              </a:rPr>
              <a:t>Start with V</a:t>
            </a:r>
            <a:r>
              <a:rPr lang="en-US" sz="2400" baseline="-25000" dirty="0" smtClean="0">
                <a:cs typeface="Calibri"/>
              </a:rPr>
              <a:t>0</a:t>
            </a:r>
            <a:r>
              <a:rPr lang="en-US" sz="2400" dirty="0" smtClean="0">
                <a:cs typeface="Calibri"/>
              </a:rPr>
              <a:t>(s) = 0, which we know is right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>
                <a:cs typeface="Calibri"/>
              </a:rPr>
              <a:t>Given </a:t>
            </a:r>
            <a:r>
              <a:rPr lang="en-US" sz="2400" dirty="0" err="1" smtClean="0">
                <a:cs typeface="Calibri"/>
              </a:rPr>
              <a:t>V</a:t>
            </a:r>
            <a:r>
              <a:rPr lang="en-US" sz="2400" baseline="-25000" dirty="0" err="1" smtClean="0">
                <a:cs typeface="Calibri"/>
              </a:rPr>
              <a:t>k</a:t>
            </a:r>
            <a:r>
              <a:rPr lang="en-US" sz="2400" dirty="0" smtClean="0">
                <a:cs typeface="Calibri"/>
              </a:rPr>
              <a:t>, calculate the depth k+1 values for all states:</a:t>
            </a:r>
          </a:p>
          <a:p>
            <a:pPr lvl="1">
              <a:lnSpc>
                <a:spcPct val="80000"/>
              </a:lnSpc>
            </a:pPr>
            <a:endParaRPr lang="en-US" sz="2400" dirty="0" smtClean="0"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 smtClean="0"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 smtClean="0"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 smtClean="0"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 smtClean="0">
                <a:cs typeface="Calibri"/>
              </a:rPr>
              <a:t>But </a:t>
            </a:r>
            <a:r>
              <a:rPr lang="en-US" sz="2800" dirty="0" smtClean="0">
                <a:solidFill>
                  <a:srgbClr val="FF0000"/>
                </a:solidFill>
                <a:cs typeface="Calibri"/>
              </a:rPr>
              <a:t>Q-values</a:t>
            </a:r>
            <a:r>
              <a:rPr lang="en-US" sz="2800" dirty="0" smtClean="0">
                <a:cs typeface="Calibri"/>
              </a:rPr>
              <a:t> are more useful, so compute them instead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>
                <a:cs typeface="Calibri"/>
              </a:rPr>
              <a:t>Start with Q</a:t>
            </a:r>
            <a:r>
              <a:rPr lang="en-US" sz="2400" baseline="-25000" dirty="0" smtClean="0">
                <a:cs typeface="Calibri"/>
              </a:rPr>
              <a:t>0</a:t>
            </a:r>
            <a:r>
              <a:rPr lang="en-US" sz="2400" dirty="0" smtClean="0">
                <a:cs typeface="Calibri"/>
              </a:rPr>
              <a:t>(</a:t>
            </a:r>
            <a:r>
              <a:rPr lang="en-US" sz="2400" dirty="0" err="1" smtClean="0">
                <a:cs typeface="Calibri"/>
              </a:rPr>
              <a:t>s,a</a:t>
            </a:r>
            <a:r>
              <a:rPr lang="en-US" sz="2400" dirty="0" smtClean="0">
                <a:cs typeface="Calibri"/>
              </a:rPr>
              <a:t>) = 0, which we know is right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>
                <a:cs typeface="Calibri"/>
              </a:rPr>
              <a:t>Given </a:t>
            </a:r>
            <a:r>
              <a:rPr lang="en-US" sz="2400" dirty="0" err="1" smtClean="0">
                <a:cs typeface="Calibri"/>
              </a:rPr>
              <a:t>Q</a:t>
            </a:r>
            <a:r>
              <a:rPr lang="en-US" sz="2400" baseline="-25000" dirty="0" err="1" smtClean="0">
                <a:cs typeface="Calibri"/>
              </a:rPr>
              <a:t>k</a:t>
            </a:r>
            <a:r>
              <a:rPr lang="en-US" sz="2400" dirty="0" smtClean="0">
                <a:cs typeface="Calibri"/>
              </a:rPr>
              <a:t>, calculate the depth k+1 q-values for all q-states:</a:t>
            </a:r>
            <a:endParaRPr lang="en-US" dirty="0" smtClean="0">
              <a:cs typeface="Calibri"/>
            </a:endParaRPr>
          </a:p>
        </p:txBody>
      </p:sp>
      <p:pic>
        <p:nvPicPr>
          <p:cNvPr id="9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225353" y="2662235"/>
            <a:ext cx="6318447" cy="690790"/>
          </a:xfrm>
          <a:prstGeom prst="rect">
            <a:avLst/>
          </a:prstGeom>
          <a:noFill/>
          <a:ln/>
          <a:effectLst/>
        </p:spPr>
      </p:pic>
      <p:sp>
        <p:nvSpPr>
          <p:cNvPr id="20486" name="Line 17"/>
          <p:cNvSpPr>
            <a:spLocks noChangeShapeType="1"/>
          </p:cNvSpPr>
          <p:nvPr/>
        </p:nvSpPr>
        <p:spPr bwMode="auto">
          <a:xfrm flipH="1">
            <a:off x="4629151" y="3538538"/>
            <a:ext cx="230981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cs typeface="Calibri"/>
            </a:endParaRPr>
          </a:p>
        </p:txBody>
      </p:sp>
      <p:pic>
        <p:nvPicPr>
          <p:cNvPr id="10" name="Picture 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1078410" y="5454200"/>
            <a:ext cx="7101482" cy="765520"/>
          </a:xfrm>
          <a:prstGeom prst="rect">
            <a:avLst/>
          </a:prstGeom>
          <a:noFill/>
          <a:ln/>
          <a:effectLst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8" name="Picture 7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2514600" y="6392182"/>
            <a:ext cx="3124200" cy="41144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28600" y="762000"/>
            <a:ext cx="8915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7" tIns="34289" rIns="68577" bIns="34289" numCol="1" anchor="t" anchorCtr="0" compatLnSpc="1">
            <a:prstTxWarp prst="textNoShape">
              <a:avLst/>
            </a:prstTxWarp>
          </a:bodyPr>
          <a:lstStyle/>
          <a:p>
            <a:pPr marL="257162" indent="-257162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1600" kern="0" dirty="0" smtClean="0">
                <a:solidFill>
                  <a:schemeClr val="accent2"/>
                </a:solidFill>
                <a:latin typeface="+mj-lt"/>
              </a:rPr>
              <a:t>The </a:t>
            </a:r>
            <a:r>
              <a:rPr lang="en-US" sz="1600" kern="0" dirty="0">
                <a:solidFill>
                  <a:schemeClr val="accent2"/>
                </a:solidFill>
                <a:latin typeface="+mj-lt"/>
              </a:rPr>
              <a:t>value (utility) of a state s:</a:t>
            </a:r>
          </a:p>
          <a:p>
            <a:pPr marL="557185" lvl="1" indent="-214303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/>
            </a:pPr>
            <a:r>
              <a:rPr lang="en-US" sz="1600" kern="0" dirty="0">
                <a:latin typeface="+mj-lt"/>
              </a:rPr>
              <a:t>V</a:t>
            </a:r>
            <a:r>
              <a:rPr lang="en-US" sz="1600" kern="0" baseline="30000" dirty="0">
                <a:latin typeface="+mj-lt"/>
                <a:sym typeface="Symbol" pitchFamily="18" charset="2"/>
              </a:rPr>
              <a:t>*</a:t>
            </a:r>
            <a:r>
              <a:rPr lang="en-US" sz="1600" kern="0" dirty="0">
                <a:latin typeface="+mj-lt"/>
              </a:rPr>
              <a:t>(s) = expected utility starting in s and acting optimally</a:t>
            </a:r>
          </a:p>
          <a:p>
            <a:pPr marL="257162" indent="-257162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1600" kern="0" dirty="0" smtClean="0">
                <a:solidFill>
                  <a:srgbClr val="008000"/>
                </a:solidFill>
                <a:latin typeface="+mj-lt"/>
              </a:rPr>
              <a:t>The </a:t>
            </a:r>
            <a:r>
              <a:rPr lang="en-US" sz="1600" kern="0" dirty="0">
                <a:solidFill>
                  <a:srgbClr val="008000"/>
                </a:solidFill>
                <a:latin typeface="+mj-lt"/>
              </a:rPr>
              <a:t>value (utility) of a q-state (</a:t>
            </a:r>
            <a:r>
              <a:rPr lang="en-US" sz="1600" kern="0" dirty="0" err="1">
                <a:solidFill>
                  <a:srgbClr val="008000"/>
                </a:solidFill>
                <a:latin typeface="+mj-lt"/>
              </a:rPr>
              <a:t>s,a</a:t>
            </a:r>
            <a:r>
              <a:rPr lang="en-US" sz="1600" kern="0" dirty="0">
                <a:solidFill>
                  <a:srgbClr val="008000"/>
                </a:solidFill>
                <a:latin typeface="+mj-lt"/>
              </a:rPr>
              <a:t>):</a:t>
            </a:r>
          </a:p>
          <a:p>
            <a:pPr marL="557185" lvl="1" indent="-214303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/>
            </a:pPr>
            <a:r>
              <a:rPr lang="en-US" sz="1600" kern="0" dirty="0">
                <a:latin typeface="+mj-lt"/>
              </a:rPr>
              <a:t>Q</a:t>
            </a:r>
            <a:r>
              <a:rPr lang="en-US" sz="1600" kern="0" baseline="30000" dirty="0">
                <a:latin typeface="+mj-lt"/>
                <a:sym typeface="Symbol" pitchFamily="18" charset="2"/>
              </a:rPr>
              <a:t>*</a:t>
            </a:r>
            <a:r>
              <a:rPr lang="en-US" sz="1600" kern="0" dirty="0">
                <a:latin typeface="+mj-lt"/>
              </a:rPr>
              <a:t>(</a:t>
            </a:r>
            <a:r>
              <a:rPr lang="en-US" sz="1600" kern="0" dirty="0" err="1">
                <a:latin typeface="+mj-lt"/>
              </a:rPr>
              <a:t>s,a</a:t>
            </a:r>
            <a:r>
              <a:rPr lang="en-US" sz="1600" kern="0" dirty="0">
                <a:latin typeface="+mj-lt"/>
              </a:rPr>
              <a:t>) = expected utility starting out having taken action a from state s and (thereafter) acting optimally</a:t>
            </a:r>
          </a:p>
          <a:p>
            <a:pPr marL="257162" indent="-257162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1600" kern="0" dirty="0" smtClean="0">
                <a:solidFill>
                  <a:schemeClr val="accent2"/>
                </a:solidFill>
                <a:latin typeface="+mj-lt"/>
              </a:rPr>
              <a:t>The </a:t>
            </a:r>
            <a:r>
              <a:rPr lang="en-US" sz="1600" kern="0" dirty="0">
                <a:solidFill>
                  <a:schemeClr val="accent2"/>
                </a:solidFill>
                <a:latin typeface="+mj-lt"/>
              </a:rPr>
              <a:t>optimal policy:</a:t>
            </a:r>
          </a:p>
          <a:p>
            <a:pPr marL="557185" lvl="1" indent="-214303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/>
            </a:pPr>
            <a:r>
              <a:rPr lang="en-US" sz="1600" kern="0" dirty="0">
                <a:latin typeface="+mj-lt"/>
                <a:sym typeface="Symbol" pitchFamily="18" charset="2"/>
              </a:rPr>
              <a:t></a:t>
            </a:r>
            <a:r>
              <a:rPr lang="en-US" sz="1600" kern="0" baseline="30000" dirty="0">
                <a:latin typeface="+mj-lt"/>
                <a:sym typeface="Symbol" pitchFamily="18" charset="2"/>
              </a:rPr>
              <a:t>*</a:t>
            </a:r>
            <a:r>
              <a:rPr lang="en-US" sz="1600" kern="0" dirty="0">
                <a:latin typeface="+mj-lt"/>
              </a:rPr>
              <a:t>(s) = optimal action from state 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Snapshot of Demo – </a:t>
            </a:r>
            <a:r>
              <a:rPr lang="en-US" dirty="0" err="1" smtClean="0"/>
              <a:t>Gridworld</a:t>
            </a:r>
            <a:r>
              <a:rPr lang="en-US" dirty="0" smtClean="0"/>
              <a:t> V Values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219950" y="2020669"/>
            <a:ext cx="1714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</a:t>
            </a:r>
            <a:r>
              <a:rPr lang="en-US" dirty="0" smtClean="0">
                <a:latin typeface="Calibri"/>
                <a:cs typeface="Calibri"/>
              </a:rPr>
              <a:t>0.9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0.54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7" y="2598155"/>
            <a:ext cx="4661603" cy="429250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3124200" y="768504"/>
            <a:ext cx="1828800" cy="240844"/>
          </a:xfrm>
          <a:prstGeom prst="rect">
            <a:avLst/>
          </a:prstGeom>
          <a:noFill/>
          <a:ln/>
          <a:effectLst/>
        </p:spPr>
      </p:pic>
      <p:pic>
        <p:nvPicPr>
          <p:cNvPr id="9" name="Picture 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3352800" y="1789387"/>
            <a:ext cx="3048000" cy="325465"/>
          </a:xfrm>
          <a:prstGeom prst="rect">
            <a:avLst/>
          </a:prstGeom>
          <a:noFill/>
          <a:ln/>
          <a:effectLst/>
        </p:spPr>
      </p:pic>
      <p:pic>
        <p:nvPicPr>
          <p:cNvPr id="10" name="Picture 9" descr="Screen Shot 2014-08-10 at 7.40.58 PM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361" y="2601658"/>
            <a:ext cx="4661639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72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Q-Learning</a:t>
            </a:r>
          </a:p>
        </p:txBody>
      </p:sp>
      <p:sp>
        <p:nvSpPr>
          <p:cNvPr id="1810435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692458"/>
            <a:ext cx="6438900" cy="4525963"/>
          </a:xfrm>
        </p:spPr>
        <p:txBody>
          <a:bodyPr>
            <a:normAutofit fontScale="92500"/>
          </a:bodyPr>
          <a:lstStyle/>
          <a:p>
            <a:r>
              <a:rPr lang="en-US" sz="2800" dirty="0" smtClean="0"/>
              <a:t>Q-Learning: sample-based Q-value iteration</a:t>
            </a:r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r>
              <a:rPr lang="en-US" sz="2800" dirty="0" smtClean="0"/>
              <a:t>Learn Q(</a:t>
            </a:r>
            <a:r>
              <a:rPr lang="en-US" sz="2800" dirty="0" err="1" smtClean="0"/>
              <a:t>s,a</a:t>
            </a:r>
            <a:r>
              <a:rPr lang="en-US" sz="2800" dirty="0" smtClean="0"/>
              <a:t>) values as you go</a:t>
            </a:r>
          </a:p>
          <a:p>
            <a:pPr lvl="1"/>
            <a:r>
              <a:rPr lang="en-US" sz="2400" dirty="0" smtClean="0"/>
              <a:t>Receive a sample (</a:t>
            </a:r>
            <a:r>
              <a:rPr lang="en-US" sz="2400" dirty="0" err="1" smtClean="0"/>
              <a:t>s,a,s’,r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Consider your old estimate:</a:t>
            </a:r>
          </a:p>
          <a:p>
            <a:pPr lvl="1"/>
            <a:r>
              <a:rPr lang="en-US" sz="2400" dirty="0" smtClean="0"/>
              <a:t>Consider your new sample estimate:</a:t>
            </a:r>
          </a:p>
          <a:p>
            <a:pPr lvl="2"/>
            <a:endParaRPr lang="en-US" sz="2000" dirty="0" smtClean="0"/>
          </a:p>
          <a:p>
            <a:pPr lvl="2"/>
            <a:endParaRPr lang="en-US" sz="2000" dirty="0" smtClean="0"/>
          </a:p>
          <a:p>
            <a:pPr lvl="1"/>
            <a:r>
              <a:rPr lang="en-US" sz="2400" dirty="0" smtClean="0"/>
              <a:t>Incorporate the new estimate into a running average:</a:t>
            </a:r>
          </a:p>
        </p:txBody>
      </p:sp>
      <p:pic>
        <p:nvPicPr>
          <p:cNvPr id="21508" name="Picture 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358640" y="2955439"/>
            <a:ext cx="752476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0440" name="Picture 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45975" y="5125011"/>
            <a:ext cx="4705349" cy="31591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810439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333500" y="3892857"/>
            <a:ext cx="412559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/>
          <a:stretch>
            <a:fillRect/>
          </a:stretch>
        </p:blipFill>
        <p:spPr bwMode="auto">
          <a:xfrm>
            <a:off x="952500" y="1230968"/>
            <a:ext cx="7010400" cy="765520"/>
          </a:xfrm>
          <a:prstGeom prst="rect">
            <a:avLst/>
          </a:prstGeom>
          <a:noFill/>
          <a:ln/>
          <a:effectLst/>
        </p:spPr>
      </p:pic>
      <p:graphicFrame>
        <p:nvGraphicFramePr>
          <p:cNvPr id="1945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9368432"/>
              </p:ext>
            </p:extLst>
          </p:nvPr>
        </p:nvGraphicFramePr>
        <p:xfrm>
          <a:off x="6324600" y="2026820"/>
          <a:ext cx="2705100" cy="2620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6" name="Photo Editor Photo" r:id="rId15" imgW="4762913" imgH="4046571" progId="">
                  <p:embed/>
                </p:oleObj>
              </mc:Choice>
              <mc:Fallback>
                <p:oleObj name="Photo Editor Photo" r:id="rId15" imgW="4762913" imgH="4046571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2026820"/>
                        <a:ext cx="2705100" cy="26202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15" name="Picture 14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/>
          <a:stretch>
            <a:fillRect/>
          </a:stretch>
        </p:blipFill>
        <p:spPr bwMode="auto">
          <a:xfrm>
            <a:off x="2057400" y="5739719"/>
            <a:ext cx="3771900" cy="314716"/>
          </a:xfrm>
          <a:prstGeom prst="rect">
            <a:avLst/>
          </a:prstGeom>
          <a:noFill/>
          <a:ln/>
          <a:effectLst/>
        </p:spPr>
      </p:pic>
      <p:pic>
        <p:nvPicPr>
          <p:cNvPr id="16" name="Picture 15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/>
          <a:stretch>
            <a:fillRect/>
          </a:stretch>
        </p:blipFill>
        <p:spPr bwMode="auto">
          <a:xfrm>
            <a:off x="2057401" y="6509851"/>
            <a:ext cx="3962400" cy="269563"/>
          </a:xfrm>
          <a:prstGeom prst="rect">
            <a:avLst/>
          </a:prstGeom>
          <a:noFill/>
          <a:ln/>
          <a:effectLst/>
        </p:spPr>
      </p:pic>
      <p:sp>
        <p:nvSpPr>
          <p:cNvPr id="2" name="TextBox 1"/>
          <p:cNvSpPr txBox="1"/>
          <p:nvPr/>
        </p:nvSpPr>
        <p:spPr>
          <a:xfrm>
            <a:off x="468002" y="5897077"/>
            <a:ext cx="1392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Compare:</a:t>
            </a:r>
            <a:endParaRPr lang="en-US" sz="2400" dirty="0"/>
          </a:p>
        </p:txBody>
      </p:sp>
      <p:pic>
        <p:nvPicPr>
          <p:cNvPr id="17" name="Picture 16" descr="txp_fi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/>
          <a:stretch>
            <a:fillRect/>
          </a:stretch>
        </p:blipFill>
        <p:spPr bwMode="auto">
          <a:xfrm>
            <a:off x="2057401" y="6130727"/>
            <a:ext cx="3771900" cy="264056"/>
          </a:xfrm>
          <a:prstGeom prst="rect">
            <a:avLst/>
          </a:prstGeom>
          <a:noFill/>
          <a:ln/>
          <a:effectLst/>
        </p:spPr>
      </p:pic>
      <p:sp>
        <p:nvSpPr>
          <p:cNvPr id="3" name="Rectangle 2"/>
          <p:cNvSpPr/>
          <p:nvPr/>
        </p:nvSpPr>
        <p:spPr>
          <a:xfrm>
            <a:off x="1860050" y="5673836"/>
            <a:ext cx="4312150" cy="1105577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>
                <a:ea typeface="ＭＳ Ｐゴシック" pitchFamily="34" charset="-128"/>
              </a:rPr>
              <a:t>Markov Decision Processes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171450" y="914400"/>
            <a:ext cx="4914900" cy="57912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800" dirty="0">
                <a:ea typeface="ＭＳ Ｐゴシック" pitchFamily="34" charset="-128"/>
              </a:rPr>
              <a:t>An MDP is defined by: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set of states s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set of actions 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A</a:t>
            </a:r>
            <a:endParaRPr lang="en-US" sz="2000" dirty="0">
              <a:solidFill>
                <a:srgbClr val="CC0000"/>
              </a:solidFill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transition function T(s, a, s</a:t>
            </a:r>
            <a:r>
              <a:rPr lang="en-US" altLang="ja-JP" sz="2000" dirty="0">
                <a:solidFill>
                  <a:srgbClr val="CC0000"/>
                </a:solidFill>
                <a:ea typeface="ＭＳ Ｐゴシック" pitchFamily="34" charset="-128"/>
              </a:rPr>
              <a:t>’)</a:t>
            </a:r>
            <a:endParaRPr lang="en-US" altLang="ja-JP" sz="2000" dirty="0">
              <a:ea typeface="ＭＳ Ｐゴシック" pitchFamily="34" charset="-128"/>
            </a:endParaRPr>
          </a:p>
          <a:p>
            <a:pPr lvl="2"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Probability that </a:t>
            </a:r>
            <a:r>
              <a:rPr lang="en-US" sz="1800" dirty="0">
                <a:solidFill>
                  <a:srgbClr val="00B0F0"/>
                </a:solidFill>
                <a:ea typeface="ＭＳ Ｐゴシック" pitchFamily="34" charset="-128"/>
              </a:rPr>
              <a:t>a</a:t>
            </a:r>
            <a:r>
              <a:rPr lang="en-US" sz="1800" dirty="0">
                <a:ea typeface="ＭＳ Ｐゴシック" pitchFamily="34" charset="-128"/>
              </a:rPr>
              <a:t> from </a:t>
            </a:r>
            <a:r>
              <a:rPr lang="en-US" sz="1800" dirty="0">
                <a:solidFill>
                  <a:srgbClr val="00B0F0"/>
                </a:solidFill>
                <a:ea typeface="ＭＳ Ｐゴシック" pitchFamily="34" charset="-128"/>
              </a:rPr>
              <a:t>s</a:t>
            </a:r>
            <a:r>
              <a:rPr lang="en-US" sz="1800" dirty="0">
                <a:ea typeface="ＭＳ Ｐゴシック" pitchFamily="34" charset="-128"/>
              </a:rPr>
              <a:t> leads to </a:t>
            </a:r>
            <a:r>
              <a:rPr lang="en-US" sz="1800" dirty="0">
                <a:solidFill>
                  <a:srgbClr val="00B0F0"/>
                </a:solidFill>
                <a:ea typeface="ＭＳ Ｐゴシック" pitchFamily="34" charset="-128"/>
              </a:rPr>
              <a:t>s’</a:t>
            </a:r>
            <a:r>
              <a:rPr lang="en-US" sz="1800" dirty="0">
                <a:ea typeface="ＭＳ Ｐゴシック" pitchFamily="34" charset="-128"/>
              </a:rPr>
              <a:t>, i.e., P(s</a:t>
            </a:r>
            <a:r>
              <a:rPr lang="en-US" altLang="ja-JP" sz="1800" dirty="0">
                <a:ea typeface="ＭＳ Ｐゴシック" pitchFamily="34" charset="-128"/>
              </a:rPr>
              <a:t>’| s, a)</a:t>
            </a:r>
          </a:p>
          <a:p>
            <a:pPr lvl="2"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Also called the model or the dynamics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reward function R(s, a, s</a:t>
            </a:r>
            <a:r>
              <a:rPr lang="en-US" altLang="ja-JP" sz="2000" dirty="0">
                <a:solidFill>
                  <a:srgbClr val="CC0000"/>
                </a:solidFill>
                <a:ea typeface="ＭＳ Ｐゴシック" pitchFamily="34" charset="-128"/>
              </a:rPr>
              <a:t>’) </a:t>
            </a:r>
          </a:p>
          <a:p>
            <a:pPr lvl="2"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Sometimes just R(s) or R(s</a:t>
            </a:r>
            <a:r>
              <a:rPr lang="en-US" altLang="ja-JP" sz="1800" dirty="0">
                <a:ea typeface="ＭＳ Ｐゴシック" pitchFamily="34" charset="-128"/>
              </a:rPr>
              <a:t>’)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start state</a:t>
            </a: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Maybe 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terminal state</a:t>
            </a:r>
          </a:p>
          <a:p>
            <a:pPr lvl="1">
              <a:lnSpc>
                <a:spcPct val="80000"/>
              </a:lnSpc>
            </a:pPr>
            <a:endParaRPr lang="en-US" sz="3600" dirty="0">
              <a:ea typeface="ＭＳ Ｐゴシック" pitchFamily="34" charset="-128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3051" y="1885951"/>
            <a:ext cx="3371850" cy="2613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58100" y="3779662"/>
            <a:ext cx="342900" cy="18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0851" y="3771900"/>
            <a:ext cx="382214" cy="164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58050" y="3028950"/>
            <a:ext cx="324992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C:\Users\Dan\Dropbox\Office\CS 188\Ketrina Art\MDPs\AgentTopDown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03566" y="3543300"/>
            <a:ext cx="611684" cy="57150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15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Video of Demo Q-Learning -- </a:t>
            </a:r>
            <a:r>
              <a:rPr lang="en-US" dirty="0" err="1" smtClean="0"/>
              <a:t>Gridworld</a:t>
            </a:r>
            <a:endParaRPr lang="en-US" dirty="0"/>
          </a:p>
        </p:txBody>
      </p:sp>
      <p:pic>
        <p:nvPicPr>
          <p:cNvPr id="4" name="Q-learning--gridworl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81000" y="1143000"/>
            <a:ext cx="8458200" cy="519707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22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Video of Demo Crawler Bot</a:t>
            </a:r>
            <a:endParaRPr lang="en-US" dirty="0"/>
          </a:p>
        </p:txBody>
      </p:sp>
      <p:pic>
        <p:nvPicPr>
          <p:cNvPr id="4" name="CrawlerBo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81000" y="1142999"/>
            <a:ext cx="8382000" cy="518160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8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Video of Demo Q-Learning -- Crawler</a:t>
            </a:r>
            <a:endParaRPr lang="en-US" dirty="0"/>
          </a:p>
        </p:txBody>
      </p:sp>
      <p:pic>
        <p:nvPicPr>
          <p:cNvPr id="4" name="Q-learning--crawl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81000" y="1143000"/>
            <a:ext cx="8382000" cy="5181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15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Q-Learning Properties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342900" y="1371600"/>
            <a:ext cx="7143750" cy="4525962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Amazing result: Q-learning converges to optimal policy -- even if you’re acting </a:t>
            </a:r>
            <a:r>
              <a:rPr lang="en-US" sz="2800" dirty="0" err="1" smtClean="0"/>
              <a:t>suboptimally</a:t>
            </a:r>
            <a:r>
              <a:rPr lang="en-US" sz="2800" dirty="0" smtClean="0"/>
              <a:t>!</a:t>
            </a:r>
          </a:p>
          <a:p>
            <a:pPr lvl="2"/>
            <a:endParaRPr lang="en-US" sz="2000" dirty="0" smtClean="0"/>
          </a:p>
          <a:p>
            <a:r>
              <a:rPr lang="en-US" sz="2800" dirty="0" smtClean="0"/>
              <a:t>This is called </a:t>
            </a:r>
            <a:r>
              <a:rPr lang="en-US" sz="2800" dirty="0" smtClean="0">
                <a:solidFill>
                  <a:srgbClr val="C00000"/>
                </a:solidFill>
              </a:rPr>
              <a:t>off-policy learning</a:t>
            </a:r>
          </a:p>
          <a:p>
            <a:pPr lvl="2"/>
            <a:endParaRPr lang="en-US" sz="2000" dirty="0" smtClean="0"/>
          </a:p>
          <a:p>
            <a:r>
              <a:rPr lang="en-US" sz="2800" dirty="0" smtClean="0"/>
              <a:t>Caveats:</a:t>
            </a:r>
          </a:p>
          <a:p>
            <a:pPr lvl="1"/>
            <a:r>
              <a:rPr lang="en-US" sz="2400" dirty="0" smtClean="0"/>
              <a:t>You have to explore enough</a:t>
            </a:r>
          </a:p>
          <a:p>
            <a:pPr lvl="1"/>
            <a:r>
              <a:rPr lang="en-US" sz="2400" dirty="0" smtClean="0"/>
              <a:t>You have to eventually make the learning rate</a:t>
            </a:r>
          </a:p>
          <a:p>
            <a:pPr lvl="1">
              <a:buNone/>
            </a:pPr>
            <a:r>
              <a:rPr lang="en-US" sz="2400" dirty="0" smtClean="0"/>
              <a:t>	small enough</a:t>
            </a:r>
          </a:p>
          <a:p>
            <a:pPr lvl="1"/>
            <a:r>
              <a:rPr lang="en-US" sz="2400" dirty="0" smtClean="0"/>
              <a:t>… but not decrease it too quickly</a:t>
            </a:r>
          </a:p>
          <a:p>
            <a:pPr lvl="1"/>
            <a:r>
              <a:rPr lang="en-US" sz="2400" dirty="0" smtClean="0"/>
              <a:t>Basically, in the limit, it doesn’t matter how you select actions (!)</a:t>
            </a:r>
          </a:p>
          <a:p>
            <a:pPr lvl="3"/>
            <a:endParaRPr lang="en-US" sz="1800" dirty="0" smtClean="0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9400" y="2667000"/>
            <a:ext cx="2120199" cy="203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>
                <a:latin typeface="+mn-lt"/>
                <a:cs typeface="Calibri"/>
              </a:rPr>
              <a:t>The Story So Far: MDPs and RL</a:t>
            </a:r>
          </a:p>
        </p:txBody>
      </p:sp>
      <p:sp>
        <p:nvSpPr>
          <p:cNvPr id="25606" name="TextBox 5"/>
          <p:cNvSpPr txBox="1">
            <a:spLocks noChangeArrowheads="1"/>
          </p:cNvSpPr>
          <p:nvPr/>
        </p:nvSpPr>
        <p:spPr bwMode="auto">
          <a:xfrm>
            <a:off x="400050" y="1219200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cs typeface="Calibri"/>
              </a:rPr>
              <a:t>Known MDP: Offline Solution</a:t>
            </a:r>
            <a:endParaRPr lang="en-US" sz="2800" dirty="0">
              <a:cs typeface="Calibri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00050" y="1742421"/>
            <a:ext cx="8229600" cy="1912485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4400" y="1914943"/>
            <a:ext cx="7543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cs typeface="Calibri"/>
              </a:rPr>
              <a:t>Goal				Technique</a:t>
            </a:r>
          </a:p>
          <a:p>
            <a:endParaRPr lang="en-US" sz="1600" kern="0" dirty="0" smtClean="0">
              <a:solidFill>
                <a:srgbClr val="000000"/>
              </a:solidFill>
              <a:cs typeface="Calibri"/>
            </a:endParaRPr>
          </a:p>
          <a:p>
            <a:r>
              <a:rPr lang="en-US" kern="0" dirty="0" smtClean="0">
                <a:solidFill>
                  <a:srgbClr val="000000"/>
                </a:solidFill>
                <a:cs typeface="Calibri"/>
              </a:rPr>
              <a:t>Compute V*, Q*, </a:t>
            </a:r>
            <a:r>
              <a:rPr lang="en-US" kern="0" dirty="0" smtClean="0">
                <a:solidFill>
                  <a:srgbClr val="000000"/>
                </a:solidFill>
                <a:cs typeface="Calibri"/>
                <a:sym typeface="Symbol" pitchFamily="18" charset="2"/>
              </a:rPr>
              <a:t>*		Value / policy iteration</a:t>
            </a:r>
          </a:p>
          <a:p>
            <a:endParaRPr lang="en-US" sz="1600" kern="0" dirty="0" smtClean="0">
              <a:solidFill>
                <a:srgbClr val="000000"/>
              </a:solidFill>
              <a:cs typeface="Calibri"/>
              <a:sym typeface="Symbol" pitchFamily="18" charset="2"/>
            </a:endParaRPr>
          </a:p>
          <a:p>
            <a:r>
              <a:rPr lang="en-US" kern="0" dirty="0" smtClean="0">
                <a:solidFill>
                  <a:srgbClr val="000000"/>
                </a:solidFill>
                <a:cs typeface="Calibri"/>
                <a:sym typeface="Symbol" pitchFamily="18" charset="2"/>
              </a:rPr>
              <a:t>Evaluate a fixed policy 		Policy evaluation</a:t>
            </a:r>
          </a:p>
          <a:p>
            <a:endParaRPr lang="en-US" kern="0" dirty="0" smtClean="0">
              <a:solidFill>
                <a:srgbClr val="000000"/>
              </a:solidFill>
              <a:cs typeface="Calibri"/>
              <a:sym typeface="Symbol" pitchFamily="18" charset="2"/>
            </a:endParaRPr>
          </a:p>
          <a:p>
            <a:endParaRPr lang="en-US" kern="0" dirty="0" smtClean="0">
              <a:solidFill>
                <a:srgbClr val="000000"/>
              </a:solidFill>
              <a:cs typeface="Calibri"/>
              <a:sym typeface="Symbol" pitchFamily="18" charset="2"/>
            </a:endParaRP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7815" y="3886200"/>
            <a:ext cx="44318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cs typeface="Calibri"/>
              </a:rPr>
              <a:t>Unknown MDP: Model-Based</a:t>
            </a:r>
            <a:endParaRPr lang="en-US" sz="2800" dirty="0">
              <a:cs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0" y="4419600"/>
            <a:ext cx="4572000" cy="1912485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Calibri"/>
            </a:endParaRPr>
          </a:p>
        </p:txBody>
      </p: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4686300" y="3886200"/>
            <a:ext cx="44005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cs typeface="Calibri"/>
              </a:rPr>
              <a:t>Unknown MDP: Model-Free</a:t>
            </a:r>
            <a:endParaRPr lang="en-US" sz="2800" dirty="0">
              <a:cs typeface="Calibri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648200" y="4419600"/>
            <a:ext cx="4495800" cy="1905000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4495800"/>
            <a:ext cx="457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cs typeface="Calibri"/>
              </a:rPr>
              <a:t>Goal		        Technique</a:t>
            </a:r>
          </a:p>
          <a:p>
            <a:endParaRPr lang="en-US" sz="1600" kern="0" dirty="0" smtClean="0">
              <a:solidFill>
                <a:srgbClr val="000000"/>
              </a:solidFill>
              <a:cs typeface="Calibri"/>
            </a:endParaRPr>
          </a:p>
          <a:p>
            <a:r>
              <a:rPr lang="en-US" kern="0" dirty="0" smtClean="0">
                <a:solidFill>
                  <a:srgbClr val="000000"/>
                </a:solidFill>
                <a:cs typeface="Calibri"/>
              </a:rPr>
              <a:t>Compute V*, Q*, </a:t>
            </a:r>
            <a:r>
              <a:rPr lang="en-US" kern="0" dirty="0" smtClean="0">
                <a:solidFill>
                  <a:srgbClr val="000000"/>
                </a:solidFill>
                <a:cs typeface="Calibri"/>
                <a:sym typeface="Symbol" pitchFamily="18" charset="2"/>
              </a:rPr>
              <a:t>*          VI/PI on approx. MDP</a:t>
            </a:r>
          </a:p>
          <a:p>
            <a:endParaRPr lang="en-US" sz="1600" kern="0" dirty="0" smtClean="0">
              <a:solidFill>
                <a:srgbClr val="000000"/>
              </a:solidFill>
              <a:cs typeface="Calibri"/>
              <a:sym typeface="Symbol" pitchFamily="18" charset="2"/>
            </a:endParaRPr>
          </a:p>
          <a:p>
            <a:r>
              <a:rPr lang="en-US" kern="0" dirty="0" smtClean="0">
                <a:solidFill>
                  <a:srgbClr val="000000"/>
                </a:solidFill>
                <a:cs typeface="Calibri"/>
                <a:sym typeface="Symbol" pitchFamily="18" charset="2"/>
              </a:rPr>
              <a:t>Evaluate a fixed policy    PE on approx. MDP</a:t>
            </a:r>
          </a:p>
          <a:p>
            <a:endParaRPr lang="en-US" kern="0" dirty="0" smtClean="0">
              <a:solidFill>
                <a:srgbClr val="000000"/>
              </a:solidFill>
              <a:cs typeface="Calibri"/>
              <a:sym typeface="Symbol" pitchFamily="18" charset="2"/>
            </a:endParaRPr>
          </a:p>
          <a:p>
            <a:endParaRPr lang="en-US" kern="0" dirty="0" smtClean="0">
              <a:solidFill>
                <a:srgbClr val="000000"/>
              </a:solidFill>
              <a:cs typeface="Calibri"/>
              <a:sym typeface="Symbol" pitchFamily="18" charset="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48200" y="4495800"/>
            <a:ext cx="4495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cs typeface="Calibri"/>
              </a:rPr>
              <a:t>Goal			Technique</a:t>
            </a:r>
          </a:p>
          <a:p>
            <a:endParaRPr lang="en-US" sz="1600" kern="0" dirty="0" smtClean="0">
              <a:solidFill>
                <a:srgbClr val="000000"/>
              </a:solidFill>
              <a:cs typeface="Calibri"/>
            </a:endParaRPr>
          </a:p>
          <a:p>
            <a:r>
              <a:rPr lang="en-US" kern="0" dirty="0" smtClean="0">
                <a:solidFill>
                  <a:srgbClr val="000000"/>
                </a:solidFill>
                <a:cs typeface="Calibri"/>
              </a:rPr>
              <a:t>Compute V*, Q*, </a:t>
            </a:r>
            <a:r>
              <a:rPr lang="en-US" kern="0" dirty="0" smtClean="0">
                <a:solidFill>
                  <a:srgbClr val="000000"/>
                </a:solidFill>
                <a:cs typeface="Calibri"/>
                <a:sym typeface="Symbol" pitchFamily="18" charset="2"/>
              </a:rPr>
              <a:t>*	Q-learning</a:t>
            </a:r>
          </a:p>
          <a:p>
            <a:endParaRPr lang="en-US" sz="1600" kern="0" dirty="0" smtClean="0">
              <a:solidFill>
                <a:srgbClr val="000000"/>
              </a:solidFill>
              <a:cs typeface="Calibri"/>
              <a:sym typeface="Symbol" pitchFamily="18" charset="2"/>
            </a:endParaRPr>
          </a:p>
          <a:p>
            <a:r>
              <a:rPr lang="en-US" kern="0" dirty="0" smtClean="0">
                <a:solidFill>
                  <a:srgbClr val="000000"/>
                </a:solidFill>
                <a:cs typeface="Calibri"/>
                <a:sym typeface="Symbol" pitchFamily="18" charset="2"/>
              </a:rPr>
              <a:t>Evaluate a fixed policy 	Value Learning</a:t>
            </a:r>
          </a:p>
          <a:p>
            <a:endParaRPr lang="en-US" kern="0" dirty="0" smtClean="0">
              <a:solidFill>
                <a:srgbClr val="000000"/>
              </a:solidFill>
              <a:cs typeface="Calibri"/>
              <a:sym typeface="Symbol" pitchFamily="18" charset="2"/>
            </a:endParaRPr>
          </a:p>
          <a:p>
            <a:endParaRPr lang="en-US" kern="0" dirty="0" smtClean="0">
              <a:solidFill>
                <a:srgbClr val="000000"/>
              </a:solidFill>
              <a:cs typeface="Calibri"/>
              <a:sym typeface="Symbol" pitchFamily="18" charset="2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28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016" y="2133600"/>
            <a:ext cx="893298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96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ea typeface="ＭＳ Ｐゴシック" pitchFamily="34" charset="-128"/>
              </a:rPr>
              <a:t>Policies</a:t>
            </a:r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0850" y="2000250"/>
            <a:ext cx="2575449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5650230" y="4133594"/>
            <a:ext cx="30861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Optimal policy when R(s, a, s</a:t>
            </a:r>
            <a:r>
              <a:rPr lang="en-US" altLang="ja-JP" dirty="0">
                <a:latin typeface="Calibri" pitchFamily="34" charset="0"/>
              </a:rPr>
              <a:t>’) = -0.03 for all non-terminals s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6626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685800"/>
            <a:ext cx="5486399" cy="5791200"/>
          </a:xfrm>
        </p:spPr>
        <p:txBody>
          <a:bodyPr>
            <a:noAutofit/>
          </a:bodyPr>
          <a:lstStyle/>
          <a:p>
            <a:r>
              <a:rPr lang="en-US" sz="2400" dirty="0">
                <a:ea typeface="ＭＳ Ｐゴシック" pitchFamily="34" charset="-128"/>
              </a:rPr>
              <a:t>In deterministic </a:t>
            </a:r>
            <a:r>
              <a:rPr lang="en-US" sz="2400" dirty="0">
                <a:solidFill>
                  <a:srgbClr val="FF0000"/>
                </a:solidFill>
                <a:ea typeface="ＭＳ Ｐゴシック" pitchFamily="34" charset="-128"/>
              </a:rPr>
              <a:t>single-agent </a:t>
            </a:r>
            <a:r>
              <a:rPr lang="en-US" sz="2400" dirty="0">
                <a:ea typeface="ＭＳ Ｐゴシック" pitchFamily="34" charset="-128"/>
              </a:rPr>
              <a:t>search problems, we wanted an </a:t>
            </a:r>
            <a:r>
              <a:rPr lang="en-US" sz="2400" dirty="0">
                <a:solidFill>
                  <a:srgbClr val="00B0F0"/>
                </a:solidFill>
                <a:ea typeface="ＭＳ Ｐゴシック" pitchFamily="34" charset="-128"/>
              </a:rPr>
              <a:t>optimal plan</a:t>
            </a:r>
            <a:r>
              <a:rPr lang="en-US" sz="2400" dirty="0">
                <a:ea typeface="ＭＳ Ｐゴシック" pitchFamily="34" charset="-128"/>
              </a:rPr>
              <a:t>, or </a:t>
            </a:r>
            <a:r>
              <a:rPr lang="en-US" sz="2400" dirty="0">
                <a:solidFill>
                  <a:srgbClr val="00B0F0"/>
                </a:solidFill>
                <a:ea typeface="ＭＳ Ｐゴシック" pitchFamily="34" charset="-128"/>
              </a:rPr>
              <a:t>sequence of actions</a:t>
            </a:r>
            <a:r>
              <a:rPr lang="en-US" sz="2400" dirty="0">
                <a:ea typeface="ＭＳ Ｐゴシック" pitchFamily="34" charset="-128"/>
              </a:rPr>
              <a:t>, from start to a goal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For MDPs, we want an </a:t>
            </a:r>
            <a:r>
              <a:rPr lang="en-US" sz="2400" dirty="0">
                <a:solidFill>
                  <a:srgbClr val="00B0F0"/>
                </a:solidFill>
                <a:ea typeface="ＭＳ Ｐゴシック" pitchFamily="34" charset="-128"/>
              </a:rPr>
              <a:t>optimal policy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 </a:t>
            </a:r>
            <a:r>
              <a:rPr lang="en-US" sz="2400" dirty="0">
                <a:solidFill>
                  <a:srgbClr val="FF0000"/>
                </a:solidFill>
                <a:ea typeface="ＭＳ Ｐゴシック" pitchFamily="34" charset="-128"/>
                <a:sym typeface="Symbol" pitchFamily="18" charset="2"/>
              </a:rPr>
              <a:t>*: S → A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A policy  gives an action for each state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An optimal policy is one that maximizes        </a:t>
            </a:r>
            <a:r>
              <a:rPr lang="en-US" sz="2000" dirty="0">
                <a:solidFill>
                  <a:srgbClr val="00B0F0"/>
                </a:solidFill>
                <a:ea typeface="ＭＳ Ｐゴシック" pitchFamily="34" charset="-128"/>
                <a:sym typeface="Symbol" pitchFamily="18" charset="2"/>
              </a:rPr>
              <a:t>expected utility </a:t>
            </a:r>
            <a:r>
              <a:rPr lang="en-US" sz="2000" dirty="0">
                <a:ea typeface="ＭＳ Ｐゴシック" pitchFamily="34" charset="-128"/>
                <a:sym typeface="Symbol" pitchFamily="18" charset="2"/>
              </a:rPr>
              <a:t>if followed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An explicit policy defines a reflex agent</a:t>
            </a:r>
          </a:p>
          <a:p>
            <a:pPr lvl="1"/>
            <a:endParaRPr lang="en-US" sz="2000" dirty="0">
              <a:ea typeface="ＭＳ Ｐゴシック" pitchFamily="34" charset="-128"/>
              <a:sym typeface="Symbol" pitchFamily="18" charset="2"/>
            </a:endParaRPr>
          </a:p>
          <a:p>
            <a:r>
              <a:rPr lang="en-US" sz="2400" dirty="0" err="1">
                <a:ea typeface="ＭＳ Ｐゴシック" pitchFamily="34" charset="-128"/>
                <a:sym typeface="Symbol" pitchFamily="18" charset="2"/>
              </a:rPr>
              <a:t>Expectimax</a:t>
            </a:r>
            <a:r>
              <a:rPr lang="en-US" sz="2400" dirty="0">
                <a:ea typeface="ＭＳ Ｐゴシック" pitchFamily="34" charset="-128"/>
                <a:sym typeface="Symbol" pitchFamily="18" charset="2"/>
              </a:rPr>
              <a:t> didn’t compute entire policies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It computed the action for a single state only</a:t>
            </a:r>
          </a:p>
          <a:p>
            <a:pPr lvl="1"/>
            <a:endParaRPr lang="en-US" sz="1800" dirty="0">
              <a:ea typeface="ＭＳ Ｐゴシック" pitchFamily="34" charset="-128"/>
              <a:sym typeface="Symbol" pitchFamily="18" charset="2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0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ea typeface="ＭＳ Ｐゴシック" pitchFamily="34" charset="-128"/>
                <a:cs typeface="Calibri"/>
              </a:rPr>
              <a:t>MDP Search Trees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idx="1"/>
          </p:nvPr>
        </p:nvSpPr>
        <p:spPr>
          <a:xfrm>
            <a:off x="257175" y="1148122"/>
            <a:ext cx="8401050" cy="3394472"/>
          </a:xfrm>
        </p:spPr>
        <p:txBody>
          <a:bodyPr>
            <a:normAutofit/>
          </a:bodyPr>
          <a:lstStyle/>
          <a:p>
            <a:r>
              <a:rPr lang="en-US" sz="2400" dirty="0">
                <a:ea typeface="ＭＳ Ｐゴシック" pitchFamily="34" charset="-128"/>
                <a:cs typeface="Calibri"/>
              </a:rPr>
              <a:t>Each MDP state projects an </a:t>
            </a:r>
            <a:r>
              <a:rPr lang="en-US" sz="2400" dirty="0" err="1">
                <a:ea typeface="ＭＳ Ｐゴシック" pitchFamily="34" charset="-128"/>
                <a:cs typeface="Calibri"/>
              </a:rPr>
              <a:t>expectimax</a:t>
            </a:r>
            <a:r>
              <a:rPr lang="en-US" sz="2400" dirty="0">
                <a:ea typeface="ＭＳ Ｐゴシック" pitchFamily="34" charset="-128"/>
                <a:cs typeface="Calibri"/>
              </a:rPr>
              <a:t>-like search tree</a:t>
            </a:r>
          </a:p>
        </p:txBody>
      </p:sp>
      <p:sp>
        <p:nvSpPr>
          <p:cNvPr id="35843" name="AutoShape 4"/>
          <p:cNvSpPr>
            <a:spLocks noChangeArrowheads="1"/>
          </p:cNvSpPr>
          <p:nvPr/>
        </p:nvSpPr>
        <p:spPr bwMode="auto">
          <a:xfrm>
            <a:off x="4114800" y="2457450"/>
            <a:ext cx="342900" cy="273844"/>
          </a:xfrm>
          <a:prstGeom prst="triangle">
            <a:avLst>
              <a:gd name="adj" fmla="val 50000"/>
            </a:avLst>
          </a:prstGeom>
          <a:solidFill>
            <a:srgbClr val="8FAA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350">
              <a:latin typeface="Calibri"/>
              <a:cs typeface="Calibri"/>
            </a:endParaRPr>
          </a:p>
        </p:txBody>
      </p:sp>
      <p:sp>
        <p:nvSpPr>
          <p:cNvPr id="35844" name="AutoShape 5"/>
          <p:cNvSpPr>
            <a:spLocks noChangeArrowheads="1"/>
          </p:cNvSpPr>
          <p:nvPr/>
        </p:nvSpPr>
        <p:spPr bwMode="auto">
          <a:xfrm>
            <a:off x="4000500" y="4698207"/>
            <a:ext cx="342900" cy="273844"/>
          </a:xfrm>
          <a:prstGeom prst="triangle">
            <a:avLst>
              <a:gd name="adj" fmla="val 50000"/>
            </a:avLst>
          </a:prstGeom>
          <a:solidFill>
            <a:srgbClr val="8FAA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 sz="1350">
              <a:latin typeface="Calibri"/>
              <a:cs typeface="Calibri"/>
            </a:endParaRPr>
          </a:p>
        </p:txBody>
      </p:sp>
      <p:grpSp>
        <p:nvGrpSpPr>
          <p:cNvPr id="35845" name="Group 6"/>
          <p:cNvGrpSpPr>
            <a:grpSpLocks/>
          </p:cNvGrpSpPr>
          <p:nvPr/>
        </p:nvGrpSpPr>
        <p:grpSpPr bwMode="auto">
          <a:xfrm>
            <a:off x="2914650" y="2743200"/>
            <a:ext cx="2800350" cy="800100"/>
            <a:chOff x="1584" y="1680"/>
            <a:chExt cx="2352" cy="336"/>
          </a:xfrm>
        </p:grpSpPr>
        <p:sp>
          <p:nvSpPr>
            <p:cNvPr id="35869" name="Line 7"/>
            <p:cNvSpPr>
              <a:spLocks noChangeShapeType="1"/>
            </p:cNvSpPr>
            <p:nvPr/>
          </p:nvSpPr>
          <p:spPr bwMode="auto">
            <a:xfrm flipH="1">
              <a:off x="1584" y="1680"/>
              <a:ext cx="115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350">
                <a:latin typeface="Calibri"/>
                <a:cs typeface="Calibri"/>
              </a:endParaRPr>
            </a:p>
          </p:txBody>
        </p:sp>
        <p:sp>
          <p:nvSpPr>
            <p:cNvPr id="35870" name="Line 8"/>
            <p:cNvSpPr>
              <a:spLocks noChangeShapeType="1"/>
            </p:cNvSpPr>
            <p:nvPr/>
          </p:nvSpPr>
          <p:spPr bwMode="auto">
            <a:xfrm>
              <a:off x="2736" y="1680"/>
              <a:ext cx="120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350">
                <a:latin typeface="Calibri"/>
                <a:cs typeface="Calibri"/>
              </a:endParaRPr>
            </a:p>
          </p:txBody>
        </p:sp>
        <p:sp>
          <p:nvSpPr>
            <p:cNvPr id="35871" name="Line 9"/>
            <p:cNvSpPr>
              <a:spLocks noChangeShapeType="1"/>
            </p:cNvSpPr>
            <p:nvPr/>
          </p:nvSpPr>
          <p:spPr bwMode="auto">
            <a:xfrm flipH="1">
              <a:off x="2304" y="1680"/>
              <a:ext cx="43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350">
                <a:latin typeface="Calibri"/>
                <a:cs typeface="Calibri"/>
              </a:endParaRPr>
            </a:p>
          </p:txBody>
        </p:sp>
        <p:sp>
          <p:nvSpPr>
            <p:cNvPr id="35872" name="Line 10"/>
            <p:cNvSpPr>
              <a:spLocks noChangeShapeType="1"/>
            </p:cNvSpPr>
            <p:nvPr/>
          </p:nvSpPr>
          <p:spPr bwMode="auto">
            <a:xfrm>
              <a:off x="2736" y="1680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350">
                <a:latin typeface="Calibri"/>
                <a:cs typeface="Calibri"/>
              </a:endParaRPr>
            </a:p>
          </p:txBody>
        </p:sp>
      </p:grpSp>
      <p:sp>
        <p:nvSpPr>
          <p:cNvPr id="35846" name="Oval 11"/>
          <p:cNvSpPr>
            <a:spLocks noChangeArrowheads="1"/>
          </p:cNvSpPr>
          <p:nvPr/>
        </p:nvSpPr>
        <p:spPr bwMode="auto">
          <a:xfrm>
            <a:off x="3657600" y="3543300"/>
            <a:ext cx="285750" cy="285750"/>
          </a:xfrm>
          <a:prstGeom prst="ellipse">
            <a:avLst/>
          </a:prstGeom>
          <a:solidFill>
            <a:srgbClr val="B8EA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350">
              <a:latin typeface="Calibri"/>
              <a:cs typeface="Calibri"/>
            </a:endParaRPr>
          </a:p>
        </p:txBody>
      </p:sp>
      <p:grpSp>
        <p:nvGrpSpPr>
          <p:cNvPr id="35847" name="Group 12"/>
          <p:cNvGrpSpPr>
            <a:grpSpLocks/>
          </p:cNvGrpSpPr>
          <p:nvPr/>
        </p:nvGrpSpPr>
        <p:grpSpPr bwMode="auto">
          <a:xfrm>
            <a:off x="2628900" y="3829050"/>
            <a:ext cx="2343150" cy="857250"/>
            <a:chOff x="1536" y="2400"/>
            <a:chExt cx="1584" cy="624"/>
          </a:xfrm>
        </p:grpSpPr>
        <p:sp>
          <p:nvSpPr>
            <p:cNvPr id="35865" name="Line 13"/>
            <p:cNvSpPr>
              <a:spLocks noChangeShapeType="1"/>
            </p:cNvSpPr>
            <p:nvPr/>
          </p:nvSpPr>
          <p:spPr bwMode="auto">
            <a:xfrm flipH="1">
              <a:off x="1536" y="2400"/>
              <a:ext cx="776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350">
                <a:latin typeface="Calibri"/>
                <a:cs typeface="Calibri"/>
              </a:endParaRPr>
            </a:p>
          </p:txBody>
        </p:sp>
        <p:sp>
          <p:nvSpPr>
            <p:cNvPr id="35866" name="Line 14"/>
            <p:cNvSpPr>
              <a:spLocks noChangeShapeType="1"/>
            </p:cNvSpPr>
            <p:nvPr/>
          </p:nvSpPr>
          <p:spPr bwMode="auto">
            <a:xfrm>
              <a:off x="2312" y="2400"/>
              <a:ext cx="808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350">
                <a:latin typeface="Calibri"/>
                <a:cs typeface="Calibri"/>
              </a:endParaRPr>
            </a:p>
          </p:txBody>
        </p:sp>
        <p:sp>
          <p:nvSpPr>
            <p:cNvPr id="35867" name="Line 15"/>
            <p:cNvSpPr>
              <a:spLocks noChangeShapeType="1"/>
            </p:cNvSpPr>
            <p:nvPr/>
          </p:nvSpPr>
          <p:spPr bwMode="auto">
            <a:xfrm flipH="1">
              <a:off x="2021" y="2400"/>
              <a:ext cx="291" cy="62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350">
                <a:latin typeface="Calibri"/>
                <a:cs typeface="Calibri"/>
              </a:endParaRPr>
            </a:p>
          </p:txBody>
        </p:sp>
        <p:sp>
          <p:nvSpPr>
            <p:cNvPr id="35868" name="Line 16"/>
            <p:cNvSpPr>
              <a:spLocks noChangeShapeType="1"/>
            </p:cNvSpPr>
            <p:nvPr/>
          </p:nvSpPr>
          <p:spPr bwMode="auto">
            <a:xfrm>
              <a:off x="2312" y="2400"/>
              <a:ext cx="280" cy="62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350">
                <a:latin typeface="Calibri"/>
                <a:cs typeface="Calibri"/>
              </a:endParaRPr>
            </a:p>
          </p:txBody>
        </p:sp>
      </p:grpSp>
      <p:sp>
        <p:nvSpPr>
          <p:cNvPr id="35848" name="Text Box 17"/>
          <p:cNvSpPr txBox="1">
            <a:spLocks noChangeArrowheads="1"/>
          </p:cNvSpPr>
          <p:nvPr/>
        </p:nvSpPr>
        <p:spPr bwMode="auto">
          <a:xfrm>
            <a:off x="4019550" y="2963466"/>
            <a:ext cx="4191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Calibri"/>
                <a:cs typeface="Calibri"/>
              </a:rPr>
              <a:t>a</a:t>
            </a:r>
          </a:p>
        </p:txBody>
      </p:sp>
      <p:sp>
        <p:nvSpPr>
          <p:cNvPr id="35849" name="Text Box 18"/>
          <p:cNvSpPr txBox="1">
            <a:spLocks noChangeArrowheads="1"/>
          </p:cNvSpPr>
          <p:nvPr/>
        </p:nvSpPr>
        <p:spPr bwMode="auto">
          <a:xfrm>
            <a:off x="4419600" y="2438400"/>
            <a:ext cx="4191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FF"/>
                </a:solidFill>
                <a:latin typeface="Calibri"/>
                <a:cs typeface="Calibri"/>
              </a:rPr>
              <a:t>s</a:t>
            </a:r>
          </a:p>
        </p:txBody>
      </p:sp>
      <p:sp>
        <p:nvSpPr>
          <p:cNvPr id="35850" name="Text Box 19"/>
          <p:cNvSpPr txBox="1">
            <a:spLocks noChangeArrowheads="1"/>
          </p:cNvSpPr>
          <p:nvPr/>
        </p:nvSpPr>
        <p:spPr bwMode="auto">
          <a:xfrm>
            <a:off x="4305300" y="4667250"/>
            <a:ext cx="5029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sz="2000" dirty="0">
                <a:solidFill>
                  <a:schemeClr val="accent2"/>
                </a:solidFill>
                <a:latin typeface="Calibri"/>
                <a:cs typeface="Calibri"/>
              </a:rPr>
              <a:t>s</a:t>
            </a:r>
            <a:r>
              <a:rPr lang="ja-JP" altLang="en-US" sz="2000">
                <a:solidFill>
                  <a:schemeClr val="accent2"/>
                </a:solidFill>
                <a:latin typeface="Calibri"/>
                <a:cs typeface="Calibri"/>
              </a:rPr>
              <a:t>’</a:t>
            </a:r>
            <a:endParaRPr lang="en-US" sz="2000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35851" name="Text Box 20"/>
          <p:cNvSpPr txBox="1">
            <a:spLocks noChangeArrowheads="1"/>
          </p:cNvSpPr>
          <p:nvPr/>
        </p:nvSpPr>
        <p:spPr bwMode="auto">
          <a:xfrm>
            <a:off x="3905250" y="3524250"/>
            <a:ext cx="838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s, a</a:t>
            </a:r>
          </a:p>
        </p:txBody>
      </p:sp>
      <p:grpSp>
        <p:nvGrpSpPr>
          <p:cNvPr id="35852" name="Group 21"/>
          <p:cNvGrpSpPr>
            <a:grpSpLocks/>
          </p:cNvGrpSpPr>
          <p:nvPr/>
        </p:nvGrpSpPr>
        <p:grpSpPr bwMode="auto">
          <a:xfrm>
            <a:off x="2800350" y="4972050"/>
            <a:ext cx="2800350" cy="400050"/>
            <a:chOff x="1584" y="1680"/>
            <a:chExt cx="2352" cy="336"/>
          </a:xfrm>
        </p:grpSpPr>
        <p:sp>
          <p:nvSpPr>
            <p:cNvPr id="35861" name="Line 22"/>
            <p:cNvSpPr>
              <a:spLocks noChangeShapeType="1"/>
            </p:cNvSpPr>
            <p:nvPr/>
          </p:nvSpPr>
          <p:spPr bwMode="auto">
            <a:xfrm flipH="1">
              <a:off x="1584" y="1680"/>
              <a:ext cx="115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350">
                <a:latin typeface="Calibri"/>
                <a:cs typeface="Calibri"/>
              </a:endParaRPr>
            </a:p>
          </p:txBody>
        </p:sp>
        <p:sp>
          <p:nvSpPr>
            <p:cNvPr id="35862" name="Line 23"/>
            <p:cNvSpPr>
              <a:spLocks noChangeShapeType="1"/>
            </p:cNvSpPr>
            <p:nvPr/>
          </p:nvSpPr>
          <p:spPr bwMode="auto">
            <a:xfrm>
              <a:off x="2736" y="1680"/>
              <a:ext cx="120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350">
                <a:latin typeface="Calibri"/>
                <a:cs typeface="Calibri"/>
              </a:endParaRPr>
            </a:p>
          </p:txBody>
        </p:sp>
        <p:sp>
          <p:nvSpPr>
            <p:cNvPr id="35863" name="Line 24"/>
            <p:cNvSpPr>
              <a:spLocks noChangeShapeType="1"/>
            </p:cNvSpPr>
            <p:nvPr/>
          </p:nvSpPr>
          <p:spPr bwMode="auto">
            <a:xfrm flipH="1">
              <a:off x="2304" y="1680"/>
              <a:ext cx="43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350">
                <a:latin typeface="Calibri"/>
                <a:cs typeface="Calibri"/>
              </a:endParaRPr>
            </a:p>
          </p:txBody>
        </p:sp>
        <p:sp>
          <p:nvSpPr>
            <p:cNvPr id="35864" name="Line 25"/>
            <p:cNvSpPr>
              <a:spLocks noChangeShapeType="1"/>
            </p:cNvSpPr>
            <p:nvPr/>
          </p:nvSpPr>
          <p:spPr bwMode="auto">
            <a:xfrm>
              <a:off x="2736" y="1680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350">
                <a:latin typeface="Calibri"/>
                <a:cs typeface="Calibri"/>
              </a:endParaRPr>
            </a:p>
          </p:txBody>
        </p:sp>
      </p:grpSp>
      <p:sp>
        <p:nvSpPr>
          <p:cNvPr id="35853" name="Freeform 26"/>
          <p:cNvSpPr>
            <a:spLocks/>
          </p:cNvSpPr>
          <p:nvPr/>
        </p:nvSpPr>
        <p:spPr bwMode="auto">
          <a:xfrm>
            <a:off x="4114800" y="3982641"/>
            <a:ext cx="1600200" cy="303609"/>
          </a:xfrm>
          <a:custGeom>
            <a:avLst/>
            <a:gdLst>
              <a:gd name="T0" fmla="*/ 0 w 1344"/>
              <a:gd name="T1" fmla="*/ 2147483647 h 255"/>
              <a:gd name="T2" fmla="*/ 2147483647 w 1344"/>
              <a:gd name="T3" fmla="*/ 2147483647 h 255"/>
              <a:gd name="T4" fmla="*/ 2147483647 w 1344"/>
              <a:gd name="T5" fmla="*/ 2147483647 h 255"/>
              <a:gd name="T6" fmla="*/ 0 60000 65536"/>
              <a:gd name="T7" fmla="*/ 0 60000 65536"/>
              <a:gd name="T8" fmla="*/ 0 60000 65536"/>
              <a:gd name="T9" fmla="*/ 0 w 1344"/>
              <a:gd name="T10" fmla="*/ 0 h 255"/>
              <a:gd name="T11" fmla="*/ 1344 w 1344"/>
              <a:gd name="T12" fmla="*/ 255 h 25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44" h="255">
                <a:moveTo>
                  <a:pt x="0" y="255"/>
                </a:moveTo>
                <a:cubicBezTo>
                  <a:pt x="79" y="219"/>
                  <a:pt x="251" y="80"/>
                  <a:pt x="475" y="40"/>
                </a:cubicBezTo>
                <a:cubicBezTo>
                  <a:pt x="699" y="0"/>
                  <a:pt x="1199" y="19"/>
                  <a:pt x="1344" y="15"/>
                </a:cubicBezTo>
              </a:path>
            </a:pathLst>
          </a:custGeom>
          <a:noFill/>
          <a:ln w="50800">
            <a:solidFill>
              <a:srgbClr val="C0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 sz="1350">
              <a:latin typeface="Calibri"/>
              <a:cs typeface="Calibri"/>
            </a:endParaRPr>
          </a:p>
        </p:txBody>
      </p:sp>
      <p:sp>
        <p:nvSpPr>
          <p:cNvPr id="35854" name="Text Box 27"/>
          <p:cNvSpPr txBox="1">
            <a:spLocks noChangeArrowheads="1"/>
          </p:cNvSpPr>
          <p:nvPr/>
        </p:nvSpPr>
        <p:spPr bwMode="auto">
          <a:xfrm>
            <a:off x="5829300" y="3829050"/>
            <a:ext cx="30099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(</a:t>
            </a:r>
            <a:r>
              <a:rPr lang="en-US" dirty="0" err="1">
                <a:solidFill>
                  <a:srgbClr val="C00000"/>
                </a:solidFill>
                <a:latin typeface="Calibri"/>
                <a:cs typeface="Calibri"/>
              </a:rPr>
              <a:t>s,a,s</a:t>
            </a:r>
            <a:r>
              <a:rPr lang="ja-JP" altLang="en-US" dirty="0">
                <a:solidFill>
                  <a:srgbClr val="C00000"/>
                </a:solidFill>
                <a:latin typeface="Calibri"/>
                <a:cs typeface="Calibri"/>
              </a:rPr>
              <a:t>’</a:t>
            </a:r>
            <a:r>
              <a:rPr lang="en-US" altLang="ja-JP" dirty="0">
                <a:solidFill>
                  <a:srgbClr val="C00000"/>
                </a:solidFill>
                <a:latin typeface="Calibri"/>
                <a:cs typeface="Calibri"/>
              </a:rPr>
              <a:t>) called a </a:t>
            </a:r>
            <a:r>
              <a:rPr lang="en-US" altLang="ja-JP" i="1" dirty="0">
                <a:solidFill>
                  <a:srgbClr val="C00000"/>
                </a:solidFill>
                <a:latin typeface="Calibri"/>
                <a:cs typeface="Calibri"/>
              </a:rPr>
              <a:t>transition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T(</a:t>
            </a:r>
            <a:r>
              <a:rPr lang="en-US" dirty="0" err="1">
                <a:solidFill>
                  <a:srgbClr val="C00000"/>
                </a:solidFill>
                <a:latin typeface="Calibri"/>
                <a:cs typeface="Calibri"/>
              </a:rPr>
              <a:t>s,a,s</a:t>
            </a:r>
            <a:r>
              <a:rPr lang="ja-JP" altLang="en-US" dirty="0">
                <a:solidFill>
                  <a:srgbClr val="C00000"/>
                </a:solidFill>
                <a:latin typeface="Calibri"/>
                <a:cs typeface="Calibri"/>
              </a:rPr>
              <a:t>’</a:t>
            </a:r>
            <a:r>
              <a:rPr lang="en-US" altLang="ja-JP" dirty="0">
                <a:solidFill>
                  <a:srgbClr val="C00000"/>
                </a:solidFill>
                <a:latin typeface="Calibri"/>
                <a:cs typeface="Calibri"/>
              </a:rPr>
              <a:t>) = P(s</a:t>
            </a:r>
            <a:r>
              <a:rPr lang="ja-JP" altLang="en-US" dirty="0">
                <a:solidFill>
                  <a:srgbClr val="C00000"/>
                </a:solidFill>
                <a:latin typeface="Calibri"/>
                <a:cs typeface="Calibri"/>
              </a:rPr>
              <a:t>’</a:t>
            </a:r>
            <a:r>
              <a:rPr lang="en-US" altLang="ja-JP" dirty="0">
                <a:solidFill>
                  <a:srgbClr val="C00000"/>
                </a:solidFill>
                <a:latin typeface="Calibri"/>
                <a:cs typeface="Calibri"/>
              </a:rPr>
              <a:t>|</a:t>
            </a:r>
            <a:r>
              <a:rPr lang="en-US" altLang="ja-JP" dirty="0" err="1">
                <a:solidFill>
                  <a:srgbClr val="C00000"/>
                </a:solidFill>
                <a:latin typeface="Calibri"/>
                <a:cs typeface="Calibri"/>
              </a:rPr>
              <a:t>s,a</a:t>
            </a:r>
            <a:r>
              <a:rPr lang="en-US" altLang="ja-JP" dirty="0">
                <a:solidFill>
                  <a:srgbClr val="C00000"/>
                </a:solidFill>
                <a:latin typeface="Calibri"/>
                <a:cs typeface="Calibri"/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R(</a:t>
            </a:r>
            <a:r>
              <a:rPr lang="en-US" dirty="0" err="1">
                <a:solidFill>
                  <a:srgbClr val="C00000"/>
                </a:solidFill>
                <a:latin typeface="Calibri"/>
                <a:cs typeface="Calibri"/>
              </a:rPr>
              <a:t>s,a,s</a:t>
            </a:r>
            <a:r>
              <a:rPr lang="ja-JP" altLang="en-US" dirty="0">
                <a:solidFill>
                  <a:srgbClr val="C00000"/>
                </a:solidFill>
                <a:latin typeface="Calibri"/>
                <a:cs typeface="Calibri"/>
              </a:rPr>
              <a:t>’</a:t>
            </a:r>
            <a:r>
              <a:rPr lang="en-US" altLang="ja-JP" dirty="0">
                <a:solidFill>
                  <a:srgbClr val="C00000"/>
                </a:solidFill>
                <a:latin typeface="Calibri"/>
                <a:cs typeface="Calibri"/>
              </a:rPr>
              <a:t>)</a:t>
            </a:r>
            <a:endParaRPr lang="en-US" dirty="0">
              <a:solidFill>
                <a:srgbClr val="C00000"/>
              </a:solidFill>
              <a:latin typeface="Calibri"/>
              <a:cs typeface="Calibri"/>
            </a:endParaRPr>
          </a:p>
        </p:txBody>
      </p:sp>
      <p:sp>
        <p:nvSpPr>
          <p:cNvPr id="35855" name="Text Box 28"/>
          <p:cNvSpPr txBox="1">
            <a:spLocks noChangeArrowheads="1"/>
          </p:cNvSpPr>
          <p:nvPr/>
        </p:nvSpPr>
        <p:spPr bwMode="auto">
          <a:xfrm>
            <a:off x="3333750" y="4152900"/>
            <a:ext cx="11734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Calibri"/>
                <a:cs typeface="Calibri"/>
              </a:rPr>
              <a:t>s,a,s</a:t>
            </a:r>
            <a:r>
              <a:rPr lang="ja-JP" altLang="en-US" sz="2000">
                <a:latin typeface="Calibri"/>
                <a:cs typeface="Calibri"/>
              </a:rPr>
              <a:t>’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35856" name="Freeform 29"/>
          <p:cNvSpPr>
            <a:spLocks/>
          </p:cNvSpPr>
          <p:nvPr/>
        </p:nvSpPr>
        <p:spPr bwMode="auto">
          <a:xfrm>
            <a:off x="4749403" y="2583657"/>
            <a:ext cx="1651397" cy="45244"/>
          </a:xfrm>
          <a:custGeom>
            <a:avLst/>
            <a:gdLst>
              <a:gd name="T0" fmla="*/ 0 w 1387"/>
              <a:gd name="T1" fmla="*/ 2147483647 h 38"/>
              <a:gd name="T2" fmla="*/ 2147483647 w 1387"/>
              <a:gd name="T3" fmla="*/ 2147483647 h 38"/>
              <a:gd name="T4" fmla="*/ 2147483647 w 1387"/>
              <a:gd name="T5" fmla="*/ 0 h 38"/>
              <a:gd name="T6" fmla="*/ 0 60000 65536"/>
              <a:gd name="T7" fmla="*/ 0 60000 65536"/>
              <a:gd name="T8" fmla="*/ 0 60000 65536"/>
              <a:gd name="T9" fmla="*/ 0 w 1387"/>
              <a:gd name="T10" fmla="*/ 0 h 38"/>
              <a:gd name="T11" fmla="*/ 1387 w 1387"/>
              <a:gd name="T12" fmla="*/ 38 h 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87" h="38">
                <a:moveTo>
                  <a:pt x="0" y="38"/>
                </a:moveTo>
                <a:cubicBezTo>
                  <a:pt x="86" y="36"/>
                  <a:pt x="287" y="31"/>
                  <a:pt x="518" y="25"/>
                </a:cubicBezTo>
                <a:cubicBezTo>
                  <a:pt x="749" y="19"/>
                  <a:pt x="1242" y="4"/>
                  <a:pt x="1387" y="0"/>
                </a:cubicBezTo>
              </a:path>
            </a:pathLst>
          </a:custGeom>
          <a:noFill/>
          <a:ln w="508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 sz="1350">
              <a:latin typeface="Calibri"/>
              <a:cs typeface="Calibri"/>
            </a:endParaRPr>
          </a:p>
        </p:txBody>
      </p:sp>
      <p:sp>
        <p:nvSpPr>
          <p:cNvPr id="35857" name="Text Box 30"/>
          <p:cNvSpPr txBox="1">
            <a:spLocks noChangeArrowheads="1"/>
          </p:cNvSpPr>
          <p:nvPr/>
        </p:nvSpPr>
        <p:spPr bwMode="auto">
          <a:xfrm>
            <a:off x="6400800" y="2209800"/>
            <a:ext cx="14668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s is a </a:t>
            </a:r>
            <a:r>
              <a:rPr lang="en-US" i="1" dirty="0">
                <a:solidFill>
                  <a:srgbClr val="0000FF"/>
                </a:solidFill>
                <a:latin typeface="Calibri"/>
                <a:cs typeface="Calibri"/>
              </a:rPr>
              <a:t>state</a:t>
            </a:r>
          </a:p>
        </p:txBody>
      </p:sp>
      <p:sp>
        <p:nvSpPr>
          <p:cNvPr id="35858" name="Freeform 31"/>
          <p:cNvSpPr>
            <a:spLocks/>
          </p:cNvSpPr>
          <p:nvPr/>
        </p:nvSpPr>
        <p:spPr bwMode="auto">
          <a:xfrm flipH="1">
            <a:off x="2286000" y="3657600"/>
            <a:ext cx="1257300" cy="57150"/>
          </a:xfrm>
          <a:custGeom>
            <a:avLst/>
            <a:gdLst>
              <a:gd name="T0" fmla="*/ 0 w 1387"/>
              <a:gd name="T1" fmla="*/ 2147483647 h 38"/>
              <a:gd name="T2" fmla="*/ 2147483647 w 1387"/>
              <a:gd name="T3" fmla="*/ 2147483647 h 38"/>
              <a:gd name="T4" fmla="*/ 2147483647 w 1387"/>
              <a:gd name="T5" fmla="*/ 0 h 38"/>
              <a:gd name="T6" fmla="*/ 0 60000 65536"/>
              <a:gd name="T7" fmla="*/ 0 60000 65536"/>
              <a:gd name="T8" fmla="*/ 0 60000 65536"/>
              <a:gd name="T9" fmla="*/ 0 w 1387"/>
              <a:gd name="T10" fmla="*/ 0 h 38"/>
              <a:gd name="T11" fmla="*/ 1387 w 1387"/>
              <a:gd name="T12" fmla="*/ 38 h 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87" h="38">
                <a:moveTo>
                  <a:pt x="0" y="38"/>
                </a:moveTo>
                <a:cubicBezTo>
                  <a:pt x="86" y="36"/>
                  <a:pt x="287" y="31"/>
                  <a:pt x="518" y="25"/>
                </a:cubicBezTo>
                <a:cubicBezTo>
                  <a:pt x="749" y="19"/>
                  <a:pt x="1242" y="4"/>
                  <a:pt x="1387" y="0"/>
                </a:cubicBezTo>
              </a:path>
            </a:pathLst>
          </a:custGeom>
          <a:noFill/>
          <a:ln w="50800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 sz="1350">
              <a:latin typeface="Calibri"/>
              <a:cs typeface="Calibri"/>
            </a:endParaRPr>
          </a:p>
        </p:txBody>
      </p:sp>
      <p:sp>
        <p:nvSpPr>
          <p:cNvPr id="35859" name="Text Box 32"/>
          <p:cNvSpPr txBox="1">
            <a:spLocks noChangeArrowheads="1"/>
          </p:cNvSpPr>
          <p:nvPr/>
        </p:nvSpPr>
        <p:spPr bwMode="auto">
          <a:xfrm>
            <a:off x="1314450" y="3429000"/>
            <a:ext cx="10287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350" dirty="0">
                <a:solidFill>
                  <a:srgbClr val="FF0000"/>
                </a:solidFill>
                <a:latin typeface="Calibri"/>
                <a:cs typeface="Calibri"/>
              </a:rPr>
              <a:t>(s, a) is a </a:t>
            </a:r>
            <a:r>
              <a:rPr lang="en-US" sz="1350" i="1" dirty="0">
                <a:solidFill>
                  <a:srgbClr val="FF0000"/>
                </a:solidFill>
                <a:latin typeface="Calibri"/>
                <a:cs typeface="Calibri"/>
              </a:rPr>
              <a:t>q-state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914822"/>
            <a:ext cx="2263379" cy="1694774"/>
          </a:xfrm>
          <a:prstGeom prst="rect">
            <a:avLst/>
          </a:prstGeom>
          <a:noFill/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0950" y="4116462"/>
            <a:ext cx="1383404" cy="1196826"/>
          </a:xfrm>
          <a:prstGeom prst="rect">
            <a:avLst/>
          </a:prstGeom>
          <a:noFill/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29500" y="1943787"/>
            <a:ext cx="1543050" cy="1081961"/>
          </a:xfrm>
          <a:prstGeom prst="rect">
            <a:avLst/>
          </a:prstGeom>
          <a:noFill/>
        </p:spPr>
      </p:pic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8" name="Text Box 32"/>
          <p:cNvSpPr txBox="1">
            <a:spLocks noChangeArrowheads="1"/>
          </p:cNvSpPr>
          <p:nvPr/>
        </p:nvSpPr>
        <p:spPr bwMode="auto">
          <a:xfrm>
            <a:off x="1600200" y="3124200"/>
            <a:ext cx="1905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(s, a) is a </a:t>
            </a:r>
            <a:r>
              <a:rPr lang="en-US" i="1" dirty="0">
                <a:solidFill>
                  <a:srgbClr val="008000"/>
                </a:solidFill>
                <a:latin typeface="Calibri"/>
                <a:cs typeface="Calibri"/>
              </a:rPr>
              <a:t>q-state</a:t>
            </a:r>
          </a:p>
        </p:txBody>
      </p:sp>
      <p:pic>
        <p:nvPicPr>
          <p:cNvPr id="39" name="Picture 3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2286000" y="5814677"/>
            <a:ext cx="2748489" cy="361963"/>
          </a:xfrm>
          <a:prstGeom prst="rect">
            <a:avLst/>
          </a:prstGeom>
          <a:noFill/>
          <a:ln/>
          <a:effectLst/>
        </p:spPr>
      </p:pic>
      <p:pic>
        <p:nvPicPr>
          <p:cNvPr id="40" name="Picture 3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2124297" y="6244134"/>
            <a:ext cx="5124006" cy="547140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50335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>
                <a:ea typeface="ＭＳ Ｐゴシック" pitchFamily="34" charset="-128"/>
                <a:sym typeface="Symbol" pitchFamily="18" charset="2"/>
              </a:rPr>
              <a:t>Value Iteration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342900" y="1066800"/>
            <a:ext cx="8458200" cy="535305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Start with V</a:t>
            </a:r>
            <a:r>
              <a:rPr lang="en-US" sz="2400" baseline="-25000" dirty="0">
                <a:ea typeface="ＭＳ Ｐゴシック" pitchFamily="34" charset="-128"/>
              </a:rPr>
              <a:t>0</a:t>
            </a:r>
            <a:r>
              <a:rPr lang="en-US" sz="2400" dirty="0">
                <a:ea typeface="ＭＳ Ｐゴシック" pitchFamily="34" charset="-128"/>
              </a:rPr>
              <a:t>(s) = 0: no time steps left means an expected reward sum of zero</a:t>
            </a:r>
          </a:p>
          <a:p>
            <a:pPr lvl="2">
              <a:lnSpc>
                <a:spcPct val="80000"/>
              </a:lnSpc>
            </a:pPr>
            <a:endParaRPr lang="en-US" sz="16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Given vector of </a:t>
            </a:r>
            <a:r>
              <a:rPr lang="en-US" sz="2400" dirty="0" err="1">
                <a:ea typeface="ＭＳ Ｐゴシック" pitchFamily="34" charset="-128"/>
              </a:rPr>
              <a:t>V</a:t>
            </a:r>
            <a:r>
              <a:rPr lang="en-US" sz="2400" baseline="-25000" dirty="0" err="1">
                <a:ea typeface="ＭＳ Ｐゴシック" pitchFamily="34" charset="-128"/>
              </a:rPr>
              <a:t>k</a:t>
            </a:r>
            <a:r>
              <a:rPr lang="en-US" sz="2400" dirty="0">
                <a:ea typeface="ＭＳ Ｐゴシック" pitchFamily="34" charset="-128"/>
              </a:rPr>
              <a:t>(s) values, do one ply of </a:t>
            </a:r>
            <a:r>
              <a:rPr lang="en-US" sz="2400" dirty="0" err="1">
                <a:ea typeface="ＭＳ Ｐゴシック" pitchFamily="34" charset="-128"/>
              </a:rPr>
              <a:t>expectimax</a:t>
            </a:r>
            <a:r>
              <a:rPr lang="en-US" sz="2400" dirty="0">
                <a:ea typeface="ＭＳ Ｐゴシック" pitchFamily="34" charset="-128"/>
              </a:rPr>
              <a:t> from each state:</a:t>
            </a:r>
          </a:p>
          <a:p>
            <a:pPr lvl="1">
              <a:lnSpc>
                <a:spcPct val="80000"/>
              </a:lnSpc>
            </a:pPr>
            <a:endParaRPr lang="en-US" sz="18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18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18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18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Repeat until convergence</a:t>
            </a:r>
          </a:p>
          <a:p>
            <a:pPr lvl="1">
              <a:lnSpc>
                <a:spcPct val="80000"/>
              </a:lnSpc>
            </a:pPr>
            <a:endParaRPr lang="en-US" sz="18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 smtClean="0">
                <a:ea typeface="ＭＳ Ｐゴシック" pitchFamily="34" charset="-128"/>
              </a:rPr>
              <a:t>Complexity </a:t>
            </a:r>
            <a:r>
              <a:rPr lang="en-US" sz="2400" dirty="0">
                <a:ea typeface="ＭＳ Ｐゴシック" pitchFamily="34" charset="-128"/>
              </a:rPr>
              <a:t>of each iteration: O(S</a:t>
            </a:r>
            <a:r>
              <a:rPr lang="en-US" sz="2400" baseline="30000" dirty="0">
                <a:ea typeface="ＭＳ Ｐゴシック" pitchFamily="34" charset="-128"/>
              </a:rPr>
              <a:t>2</a:t>
            </a:r>
            <a:r>
              <a:rPr lang="en-US" sz="2400" dirty="0">
                <a:ea typeface="ＭＳ Ｐゴシック" pitchFamily="34" charset="-128"/>
              </a:rPr>
              <a:t>A)</a:t>
            </a:r>
          </a:p>
          <a:p>
            <a:pPr lvl="1">
              <a:lnSpc>
                <a:spcPct val="80000"/>
              </a:lnSpc>
            </a:pPr>
            <a:endParaRPr lang="en-US" sz="1800" dirty="0">
              <a:ea typeface="ＭＳ Ｐゴシック" pitchFamily="34" charset="-128"/>
            </a:endParaRPr>
          </a:p>
        </p:txBody>
      </p:sp>
      <p:pic>
        <p:nvPicPr>
          <p:cNvPr id="29" name="Picture 2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116359" y="2944873"/>
            <a:ext cx="5450200" cy="518198"/>
          </a:xfrm>
          <a:prstGeom prst="rect">
            <a:avLst/>
          </a:prstGeom>
          <a:noFill/>
          <a:ln/>
          <a:effectLst/>
        </p:spPr>
      </p:pic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6915150" y="2571750"/>
            <a:ext cx="1714500" cy="1614488"/>
            <a:chOff x="2400" y="1401"/>
            <a:chExt cx="1440" cy="1356"/>
          </a:xfrm>
        </p:grpSpPr>
        <p:sp>
          <p:nvSpPr>
            <p:cNvPr id="9" name="AutoShape 11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350">
                <a:latin typeface="Calibri"/>
                <a:cs typeface="Calibri"/>
              </a:endParaRPr>
            </a:p>
          </p:txBody>
        </p:sp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3" name="Line 13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1350">
                  <a:latin typeface="Calibri"/>
                  <a:cs typeface="Calibri"/>
                </a:endParaRPr>
              </a:p>
            </p:txBody>
          </p:sp>
          <p:sp>
            <p:nvSpPr>
              <p:cNvPr id="24" name="Line 14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1350">
                  <a:latin typeface="Calibri"/>
                  <a:cs typeface="Calibri"/>
                </a:endParaRPr>
              </a:p>
            </p:txBody>
          </p:sp>
          <p:sp>
            <p:nvSpPr>
              <p:cNvPr id="25" name="Line 15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1350">
                  <a:latin typeface="Calibri"/>
                  <a:cs typeface="Calibri"/>
                </a:endParaRPr>
              </a:p>
            </p:txBody>
          </p:sp>
          <p:sp>
            <p:nvSpPr>
              <p:cNvPr id="26" name="Line 16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1350">
                  <a:latin typeface="Calibri"/>
                  <a:cs typeface="Calibri"/>
                </a:endParaRPr>
              </a:p>
            </p:txBody>
          </p:sp>
        </p:grpSp>
        <p:sp>
          <p:nvSpPr>
            <p:cNvPr id="11" name="Oval 17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>
                <a:latin typeface="Calibri"/>
                <a:cs typeface="Calibri"/>
              </a:endParaRPr>
            </a:p>
          </p:txBody>
        </p:sp>
        <p:grpSp>
          <p:nvGrpSpPr>
            <p:cNvPr id="12" name="Group 18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19" name="Line 19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1350">
                  <a:latin typeface="Calibri"/>
                  <a:cs typeface="Calibri"/>
                </a:endParaRPr>
              </a:p>
            </p:txBody>
          </p:sp>
          <p:sp>
            <p:nvSpPr>
              <p:cNvPr id="20" name="Line 20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1350">
                  <a:latin typeface="Calibri"/>
                  <a:cs typeface="Calibri"/>
                </a:endParaRPr>
              </a:p>
            </p:txBody>
          </p:sp>
          <p:sp>
            <p:nvSpPr>
              <p:cNvPr id="21" name="Line 21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1350">
                  <a:latin typeface="Calibri"/>
                  <a:cs typeface="Calibri"/>
                </a:endParaRPr>
              </a:p>
            </p:txBody>
          </p:sp>
          <p:sp>
            <p:nvSpPr>
              <p:cNvPr id="22" name="Line 22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1350">
                  <a:latin typeface="Calibri"/>
                  <a:cs typeface="Calibri"/>
                </a:endParaRPr>
              </a:p>
            </p:txBody>
          </p:sp>
        </p:grpSp>
        <p:sp>
          <p:nvSpPr>
            <p:cNvPr id="13" name="Text Box 23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35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14" name="Text Box 24"/>
            <p:cNvSpPr txBox="1">
              <a:spLocks noChangeArrowheads="1"/>
            </p:cNvSpPr>
            <p:nvPr/>
          </p:nvSpPr>
          <p:spPr bwMode="auto">
            <a:xfrm>
              <a:off x="3216" y="1401"/>
              <a:ext cx="624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350" dirty="0">
                  <a:solidFill>
                    <a:srgbClr val="0000FF"/>
                  </a:solidFill>
                  <a:latin typeface="Calibri"/>
                  <a:cs typeface="Calibri"/>
                </a:rPr>
                <a:t>V</a:t>
              </a:r>
              <a:r>
                <a:rPr lang="en-US" sz="1350" baseline="-25000" dirty="0">
                  <a:solidFill>
                    <a:srgbClr val="0000FF"/>
                  </a:solidFill>
                  <a:latin typeface="Calibri"/>
                  <a:cs typeface="Calibri"/>
                </a:rPr>
                <a:t>k+1</a:t>
              </a:r>
              <a:r>
                <a:rPr lang="en-US" sz="1350" dirty="0">
                  <a:solidFill>
                    <a:srgbClr val="0000FF"/>
                  </a:solidFill>
                  <a:latin typeface="Calibri"/>
                  <a:cs typeface="Calibri"/>
                </a:rPr>
                <a:t>(s)</a:t>
              </a:r>
            </a:p>
          </p:txBody>
        </p:sp>
        <p:sp>
          <p:nvSpPr>
            <p:cNvPr id="15" name="Text Box 25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35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16" name="Text Box 26"/>
            <p:cNvSpPr txBox="1">
              <a:spLocks noChangeArrowheads="1"/>
            </p:cNvSpPr>
            <p:nvPr/>
          </p:nvSpPr>
          <p:spPr bwMode="auto">
            <a:xfrm>
              <a:off x="2592" y="2265"/>
              <a:ext cx="504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350" dirty="0" err="1">
                  <a:latin typeface="Calibri"/>
                  <a:cs typeface="Calibri"/>
                </a:rPr>
                <a:t>s,a,s</a:t>
              </a:r>
              <a:r>
                <a:rPr lang="ja-JP" altLang="en-US" sz="1350">
                  <a:latin typeface="Calibri"/>
                  <a:cs typeface="Calibri"/>
                </a:rPr>
                <a:t>’</a:t>
              </a:r>
              <a:endParaRPr lang="en-US" sz="1350" dirty="0">
                <a:latin typeface="Calibri"/>
                <a:cs typeface="Calibri"/>
              </a:endParaRPr>
            </a:p>
          </p:txBody>
        </p:sp>
        <p:sp>
          <p:nvSpPr>
            <p:cNvPr id="18" name="Text Box 28"/>
            <p:cNvSpPr txBox="1">
              <a:spLocks noChangeArrowheads="1"/>
            </p:cNvSpPr>
            <p:nvPr/>
          </p:nvSpPr>
          <p:spPr bwMode="auto">
            <a:xfrm>
              <a:off x="2789" y="2505"/>
              <a:ext cx="667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1350" dirty="0" err="1">
                  <a:solidFill>
                    <a:srgbClr val="0000FF"/>
                  </a:solidFill>
                  <a:latin typeface="Calibri"/>
                  <a:cs typeface="Calibri"/>
                </a:rPr>
                <a:t>V</a:t>
              </a:r>
              <a:r>
                <a:rPr lang="en-US" sz="1350" baseline="-25000" dirty="0" err="1">
                  <a:solidFill>
                    <a:srgbClr val="0000FF"/>
                  </a:solidFill>
                  <a:latin typeface="Calibri"/>
                  <a:cs typeface="Calibri"/>
                </a:rPr>
                <a:t>k</a:t>
              </a:r>
              <a:r>
                <a:rPr lang="en-US" sz="1350" dirty="0">
                  <a:solidFill>
                    <a:srgbClr val="0000FF"/>
                  </a:solidFill>
                  <a:latin typeface="Calibri"/>
                  <a:cs typeface="Calibri"/>
                </a:rPr>
                <a:t>(s’</a:t>
              </a:r>
              <a:r>
                <a:rPr lang="en-US" altLang="ja-JP" sz="1350" dirty="0">
                  <a:solidFill>
                    <a:srgbClr val="0000FF"/>
                  </a:solidFill>
                  <a:latin typeface="Calibri"/>
                  <a:cs typeface="Calibri"/>
                </a:rPr>
                <a:t>)</a:t>
              </a:r>
              <a:endParaRPr lang="en-US" sz="135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7" name="Isosceles Triangle 26"/>
          <p:cNvSpPr/>
          <p:nvPr/>
        </p:nvSpPr>
        <p:spPr>
          <a:xfrm>
            <a:off x="7200900" y="4229100"/>
            <a:ext cx="1200150" cy="1314450"/>
          </a:xfrm>
          <a:prstGeom prst="triangle">
            <a:avLst/>
          </a:prstGeom>
          <a:solidFill>
            <a:srgbClr val="8FAA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alibri"/>
              <a:cs typeface="Calibri"/>
            </a:endParaRP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4323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28600" y="762000"/>
            <a:ext cx="8915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7" tIns="34289" rIns="68577" bIns="34289" numCol="1" anchor="t" anchorCtr="0" compatLnSpc="1">
            <a:prstTxWarp prst="textNoShape">
              <a:avLst/>
            </a:prstTxWarp>
          </a:bodyPr>
          <a:lstStyle/>
          <a:p>
            <a:pPr marL="257162" indent="-257162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1600" kern="0" dirty="0" smtClean="0">
                <a:solidFill>
                  <a:schemeClr val="accent2"/>
                </a:solidFill>
                <a:latin typeface="+mj-lt"/>
              </a:rPr>
              <a:t>The </a:t>
            </a:r>
            <a:r>
              <a:rPr lang="en-US" sz="1600" kern="0" dirty="0">
                <a:solidFill>
                  <a:schemeClr val="accent2"/>
                </a:solidFill>
                <a:latin typeface="+mj-lt"/>
              </a:rPr>
              <a:t>value (utility) of a state s:</a:t>
            </a:r>
          </a:p>
          <a:p>
            <a:pPr marL="557185" lvl="1" indent="-214303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/>
            </a:pPr>
            <a:r>
              <a:rPr lang="en-US" sz="1600" kern="0" dirty="0">
                <a:latin typeface="+mj-lt"/>
              </a:rPr>
              <a:t>V</a:t>
            </a:r>
            <a:r>
              <a:rPr lang="en-US" sz="1600" kern="0" baseline="30000" dirty="0">
                <a:latin typeface="+mj-lt"/>
                <a:sym typeface="Symbol" pitchFamily="18" charset="2"/>
              </a:rPr>
              <a:t>*</a:t>
            </a:r>
            <a:r>
              <a:rPr lang="en-US" sz="1600" kern="0" dirty="0">
                <a:latin typeface="+mj-lt"/>
              </a:rPr>
              <a:t>(s) = expected utility starting in s and acting optimally</a:t>
            </a:r>
          </a:p>
          <a:p>
            <a:pPr marL="257162" indent="-257162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1600" kern="0" dirty="0" smtClean="0">
                <a:solidFill>
                  <a:srgbClr val="008000"/>
                </a:solidFill>
                <a:latin typeface="+mj-lt"/>
              </a:rPr>
              <a:t>The </a:t>
            </a:r>
            <a:r>
              <a:rPr lang="en-US" sz="1600" kern="0" dirty="0">
                <a:solidFill>
                  <a:srgbClr val="008000"/>
                </a:solidFill>
                <a:latin typeface="+mj-lt"/>
              </a:rPr>
              <a:t>value (utility) of a q-state (</a:t>
            </a:r>
            <a:r>
              <a:rPr lang="en-US" sz="1600" kern="0" dirty="0" err="1">
                <a:solidFill>
                  <a:srgbClr val="008000"/>
                </a:solidFill>
                <a:latin typeface="+mj-lt"/>
              </a:rPr>
              <a:t>s,a</a:t>
            </a:r>
            <a:r>
              <a:rPr lang="en-US" sz="1600" kern="0" dirty="0">
                <a:solidFill>
                  <a:srgbClr val="008000"/>
                </a:solidFill>
                <a:latin typeface="+mj-lt"/>
              </a:rPr>
              <a:t>):</a:t>
            </a:r>
          </a:p>
          <a:p>
            <a:pPr marL="557185" lvl="1" indent="-214303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/>
            </a:pPr>
            <a:r>
              <a:rPr lang="en-US" sz="1600" kern="0" dirty="0">
                <a:latin typeface="+mj-lt"/>
              </a:rPr>
              <a:t>Q</a:t>
            </a:r>
            <a:r>
              <a:rPr lang="en-US" sz="1600" kern="0" baseline="30000" dirty="0">
                <a:latin typeface="+mj-lt"/>
                <a:sym typeface="Symbol" pitchFamily="18" charset="2"/>
              </a:rPr>
              <a:t>*</a:t>
            </a:r>
            <a:r>
              <a:rPr lang="en-US" sz="1600" kern="0" dirty="0">
                <a:latin typeface="+mj-lt"/>
              </a:rPr>
              <a:t>(</a:t>
            </a:r>
            <a:r>
              <a:rPr lang="en-US" sz="1600" kern="0" dirty="0" err="1">
                <a:latin typeface="+mj-lt"/>
              </a:rPr>
              <a:t>s,a</a:t>
            </a:r>
            <a:r>
              <a:rPr lang="en-US" sz="1600" kern="0" dirty="0">
                <a:latin typeface="+mj-lt"/>
              </a:rPr>
              <a:t>) = expected utility starting out having taken action a from state s and (thereafter) acting optimally</a:t>
            </a:r>
          </a:p>
          <a:p>
            <a:pPr marL="257162" indent="-257162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1600" kern="0" dirty="0" smtClean="0">
                <a:solidFill>
                  <a:schemeClr val="accent2"/>
                </a:solidFill>
                <a:latin typeface="+mj-lt"/>
              </a:rPr>
              <a:t>The </a:t>
            </a:r>
            <a:r>
              <a:rPr lang="en-US" sz="1600" kern="0" dirty="0">
                <a:solidFill>
                  <a:schemeClr val="accent2"/>
                </a:solidFill>
                <a:latin typeface="+mj-lt"/>
              </a:rPr>
              <a:t>optimal policy:</a:t>
            </a:r>
          </a:p>
          <a:p>
            <a:pPr marL="557185" lvl="1" indent="-214303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/>
            </a:pPr>
            <a:r>
              <a:rPr lang="en-US" sz="1600" kern="0" dirty="0">
                <a:latin typeface="+mj-lt"/>
                <a:sym typeface="Symbol" pitchFamily="18" charset="2"/>
              </a:rPr>
              <a:t></a:t>
            </a:r>
            <a:r>
              <a:rPr lang="en-US" sz="1600" kern="0" baseline="30000" dirty="0">
                <a:latin typeface="+mj-lt"/>
                <a:sym typeface="Symbol" pitchFamily="18" charset="2"/>
              </a:rPr>
              <a:t>*</a:t>
            </a:r>
            <a:r>
              <a:rPr lang="en-US" sz="1600" kern="0" dirty="0">
                <a:latin typeface="+mj-lt"/>
              </a:rPr>
              <a:t>(s) = optimal action from state 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Snapshot of Demo – </a:t>
            </a:r>
            <a:r>
              <a:rPr lang="en-US" dirty="0" err="1" smtClean="0"/>
              <a:t>Gridworld</a:t>
            </a:r>
            <a:r>
              <a:rPr lang="en-US" dirty="0" smtClean="0"/>
              <a:t> V Values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219950" y="2020669"/>
            <a:ext cx="1714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</a:t>
            </a:r>
            <a:r>
              <a:rPr lang="en-US" dirty="0" smtClean="0">
                <a:latin typeface="Calibri"/>
                <a:cs typeface="Calibri"/>
              </a:rPr>
              <a:t>0.9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0.54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7" y="2598155"/>
            <a:ext cx="4661603" cy="429250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3124200" y="768504"/>
            <a:ext cx="1828800" cy="240844"/>
          </a:xfrm>
          <a:prstGeom prst="rect">
            <a:avLst/>
          </a:prstGeom>
          <a:noFill/>
          <a:ln/>
          <a:effectLst/>
        </p:spPr>
      </p:pic>
      <p:pic>
        <p:nvPicPr>
          <p:cNvPr id="9" name="Picture 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3352800" y="1789387"/>
            <a:ext cx="3048000" cy="325465"/>
          </a:xfrm>
          <a:prstGeom prst="rect">
            <a:avLst/>
          </a:prstGeom>
          <a:noFill/>
          <a:ln/>
          <a:effectLst/>
        </p:spPr>
      </p:pic>
      <p:pic>
        <p:nvPicPr>
          <p:cNvPr id="10" name="Picture 9" descr="Screen Shot 2014-08-10 at 7.40.58 PM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361" y="2601658"/>
            <a:ext cx="4661639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65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Policy Iteration</a:t>
            </a:r>
          </a:p>
        </p:txBody>
      </p:sp>
      <p:sp>
        <p:nvSpPr>
          <p:cNvPr id="176230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3"/>
            <a:endParaRPr lang="en-US" sz="1050" dirty="0"/>
          </a:p>
          <a:p>
            <a:r>
              <a:rPr lang="en-US" sz="2400" dirty="0">
                <a:solidFill>
                  <a:srgbClr val="00B0F0"/>
                </a:solidFill>
              </a:rPr>
              <a:t>Policy Evaluation</a:t>
            </a:r>
            <a:r>
              <a:rPr lang="en-US" sz="2400" dirty="0"/>
              <a:t>: For fixed current policy </a:t>
            </a:r>
            <a:r>
              <a:rPr lang="en-US" sz="2400" dirty="0">
                <a:sym typeface="Symbol" pitchFamily="18" charset="2"/>
              </a:rPr>
              <a:t>, find values with policy evaluation:</a:t>
            </a:r>
          </a:p>
          <a:p>
            <a:pPr lvl="1"/>
            <a:r>
              <a:rPr lang="en-US" sz="2400" dirty="0">
                <a:sym typeface="Symbol" pitchFamily="18" charset="2"/>
              </a:rPr>
              <a:t>Iterate </a:t>
            </a:r>
            <a:r>
              <a:rPr lang="en-US" sz="2400" dirty="0">
                <a:solidFill>
                  <a:srgbClr val="FF0000"/>
                </a:solidFill>
                <a:sym typeface="Symbol" pitchFamily="18" charset="2"/>
              </a:rPr>
              <a:t>until values converge</a:t>
            </a:r>
            <a:r>
              <a:rPr lang="en-US" sz="2400" dirty="0">
                <a:sym typeface="Symbol" pitchFamily="18" charset="2"/>
              </a:rPr>
              <a:t>:</a:t>
            </a:r>
          </a:p>
          <a:p>
            <a:endParaRPr lang="en-US" sz="2400" dirty="0">
              <a:sym typeface="Symbol" pitchFamily="18" charset="2"/>
            </a:endParaRPr>
          </a:p>
          <a:p>
            <a:endParaRPr lang="en-US" sz="2400" dirty="0">
              <a:sym typeface="Symbol" pitchFamily="18" charset="2"/>
            </a:endParaRPr>
          </a:p>
          <a:p>
            <a:endParaRPr lang="en-US" sz="2400" dirty="0">
              <a:sym typeface="Symbol" pitchFamily="18" charset="2"/>
            </a:endParaRPr>
          </a:p>
          <a:p>
            <a:r>
              <a:rPr lang="en-US" sz="2400" dirty="0">
                <a:solidFill>
                  <a:srgbClr val="00B0F0"/>
                </a:solidFill>
              </a:rPr>
              <a:t>Policy Improvement</a:t>
            </a:r>
            <a:r>
              <a:rPr lang="en-US" sz="2400" dirty="0"/>
              <a:t>: For fixed values, get a better policy using policy extraction</a:t>
            </a:r>
          </a:p>
          <a:p>
            <a:pPr lvl="1"/>
            <a:r>
              <a:rPr lang="en-US" sz="2400" dirty="0"/>
              <a:t>One-step look-ahead:</a:t>
            </a:r>
          </a:p>
          <a:p>
            <a:endParaRPr lang="en-US" sz="2400" dirty="0" smtClean="0">
              <a:sym typeface="Symbol" pitchFamily="18" charset="2"/>
            </a:endParaRPr>
          </a:p>
          <a:p>
            <a:endParaRPr lang="en-US" sz="2400" dirty="0">
              <a:sym typeface="Symbol" pitchFamily="18" charset="2"/>
            </a:endParaRPr>
          </a:p>
          <a:p>
            <a:r>
              <a:rPr lang="en-US" altLang="zh-CN" sz="2400" b="1" dirty="0"/>
              <a:t>Compare with Value Iteration</a:t>
            </a:r>
            <a:endParaRPr lang="en-US" sz="2400" b="1" dirty="0"/>
          </a:p>
          <a:p>
            <a:endParaRPr lang="en-US" sz="2400" dirty="0">
              <a:sym typeface="Symbol" pitchFamily="18" charset="2"/>
            </a:endParaRPr>
          </a:p>
        </p:txBody>
      </p:sp>
      <p:pic>
        <p:nvPicPr>
          <p:cNvPr id="9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569720" y="2636580"/>
            <a:ext cx="5876082" cy="518041"/>
          </a:xfrm>
          <a:prstGeom prst="rect">
            <a:avLst/>
          </a:prstGeom>
          <a:noFill/>
          <a:ln/>
          <a:effectLst/>
        </p:spPr>
      </p:pic>
      <p:pic>
        <p:nvPicPr>
          <p:cNvPr id="10" name="Picture 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1904714" y="5029200"/>
            <a:ext cx="5411621" cy="480796"/>
          </a:xfrm>
          <a:prstGeom prst="rect">
            <a:avLst/>
          </a:prstGeom>
          <a:noFill/>
          <a:ln/>
          <a:effectLst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1846900" y="6307787"/>
            <a:ext cx="5450200" cy="518198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294288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3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V^*(s) = \max_a Q^*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5"/>
  <p:tag name="PICTUREFILESIZE" val="1926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0}^\pi(s) =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00"/>
  <p:tag name="PICTUREFILESIZE" val="882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_{k+1}^\pi(s) \leftarrow \frac{1}{n} \sum_{i} \textcolor{OliveGreen}{sample_i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30"/>
  <p:tag name="PICTUREFILESIZE" val="2980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1 = R(s,\pi(s),s_1') +  \gamma V_k^\pi(s_1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811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2 = R(s,\pi(s),s_2') +  \gamma V_k^\pi(s_2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995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n = R(s,\pi(s),s_n') +  \gamma V_k^\pi(s_n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991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\cdots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6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Q^*(s,a) = \sum_{s'} T(s,a,s') \left[ R(s,a,s') + \gamma V^*(s')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31"/>
  <p:tag name="PICTUREFILESIZE" val="4323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 = R(s,\pi(s),s') +  \gamma V^\pi(s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19"/>
  <p:tag name="PICTUREFILESIZE" val="2475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(1-\alpha) V^\pi(s) + (\alpha) \textcolor{OliveGreen}{sample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5"/>
  <p:tag name="PICTUREFILESIZE" val="2578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V^\pi(s) + \alpha (\textcolor{OliveGreen}{sample} - V^\pi(s)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55"/>
  <p:tag name="PICTUREFILESIZE" val="2669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V^\pi(s) \leftarrow (1-\alpha) V^\pi(s) + \alpha \left[ \textcolor{Blue}{R(s,\pi(s),s') +  \gamma V^\pi(s')}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00"/>
  <p:tag name="PICTUREFILESIZE" val="3936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V^*(s) = \max_a Q^*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5"/>
  <p:tag name="PICTUREFILESIZE" val="1926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V^*(s) = \max_a Q^*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5"/>
  <p:tag name="PICTUREFILESIZE" val="1926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Q^*(s,a) = \sum_{s'} T(s,a,s') \left[ R(s,a,s') + \gamma V^*(s')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31"/>
  <p:tag name="PICTUREFILESIZE" val="4323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64"/>
  <p:tag name="PICTUREFILESIZE" val="729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(1-\alpha) Q(s,a) + (\alpha) \left[ sample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183"/>
  <p:tag name="ORIGWIDTH" val="379"/>
  <p:tag name="PICTUREFILESIZE" val="2768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sample = R(s,a,s') + \gamma \max_{a'}Q(s',a'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51"/>
  <p:tag name="PICTUREFILESIZE" val="3352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 = R(s,\pi(s),s') +  \gamma V^\pi(s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19"/>
  <p:tag name="PICTUREFILESIZE" val="2475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V^\pi(s) + \alpha (\textcolor{OliveGreen}{sample} - V^\pi(s)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55"/>
  <p:tag name="PICTUREFILESIZE" val="2669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(1-\alpha) V^\pi(s) + (\alpha) \textcolor{OliveGreen}{sample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5"/>
  <p:tag name="PICTUREFILESIZE" val="2578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V^*(s) = \max_a Q^*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5"/>
  <p:tag name="PICTUREFILESIZE" val="1926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Q^*(s,a) = \sum_{s'} T(s,a,s') \left[ R(s,a,s') + \gamma V^*(s')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31"/>
  <p:tag name="PICTUREFILESIZE" val="4323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^{\pi_i}_{k+1}(s) \leftarrow \sum_{s'} T(s,\pi_i(s),s') \,\left[ R(s, \pi_i(s), s') + \gamma\, V^{\pi_i}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22"/>
  <p:tag name="PICTUREFILESIZE" val="5148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\pi_{i+1}(s) = \argmax_a \sum_{s'} T(s, a ,s') \left[ R(s,a,s') + \gamma V^{\pi_i}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18"/>
  <p:tag name="PICTUREFILESIZE" val="5134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8879</TotalTime>
  <Words>2494</Words>
  <Application>Microsoft Office PowerPoint</Application>
  <PresentationFormat>On-screen Show (4:3)</PresentationFormat>
  <Paragraphs>579</Paragraphs>
  <Slides>45</Slides>
  <Notes>12</Notes>
  <HiddenSlides>4</HiddenSlides>
  <MMClips>4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ＭＳ Ｐゴシック</vt:lpstr>
      <vt:lpstr>Arial</vt:lpstr>
      <vt:lpstr>Calibri</vt:lpstr>
      <vt:lpstr>Calibri Light</vt:lpstr>
      <vt:lpstr>Cambria Math</vt:lpstr>
      <vt:lpstr>Symbol</vt:lpstr>
      <vt:lpstr>Wingdings</vt:lpstr>
      <vt:lpstr>Office Theme</vt:lpstr>
      <vt:lpstr>Photo Editor Photo</vt:lpstr>
      <vt:lpstr>Artificial Intelligence </vt:lpstr>
      <vt:lpstr>Course Topics</vt:lpstr>
      <vt:lpstr>Example: Grid World</vt:lpstr>
      <vt:lpstr>Markov Decision Processes</vt:lpstr>
      <vt:lpstr>Policies</vt:lpstr>
      <vt:lpstr>MDP Search Trees</vt:lpstr>
      <vt:lpstr>Value Iteration</vt:lpstr>
      <vt:lpstr>Snapshot of Demo – Gridworld V Values</vt:lpstr>
      <vt:lpstr>Policy Iteration</vt:lpstr>
      <vt:lpstr>Reinforcement Learning</vt:lpstr>
      <vt:lpstr>Reinforcement Learning</vt:lpstr>
      <vt:lpstr>Reinforcement Learning</vt:lpstr>
      <vt:lpstr>Example: Learning to Play</vt:lpstr>
      <vt:lpstr>More Examples</vt:lpstr>
      <vt:lpstr>Offline (MDPs) vs. Online (RL)</vt:lpstr>
      <vt:lpstr>Outline</vt:lpstr>
      <vt:lpstr>Model-Based Learning</vt:lpstr>
      <vt:lpstr>Model-Based Learning</vt:lpstr>
      <vt:lpstr>Example: Model-Based Learning</vt:lpstr>
      <vt:lpstr>Example: Expected Age</vt:lpstr>
      <vt:lpstr>Outline</vt:lpstr>
      <vt:lpstr>Model-Free Learning</vt:lpstr>
      <vt:lpstr>Passive Reinforcement Learning</vt:lpstr>
      <vt:lpstr>Passive Reinforcement Learning</vt:lpstr>
      <vt:lpstr>Direct Evaluation</vt:lpstr>
      <vt:lpstr>Example: Direct Evaluation</vt:lpstr>
      <vt:lpstr>Problems with Direct Evaluation</vt:lpstr>
      <vt:lpstr>Outline</vt:lpstr>
      <vt:lpstr>Why Not Use Policy Evaluation?</vt:lpstr>
      <vt:lpstr>Sample-Based Policy Evaluation?</vt:lpstr>
      <vt:lpstr>Outline</vt:lpstr>
      <vt:lpstr>Temporal Difference Learning</vt:lpstr>
      <vt:lpstr>Temporal Difference Learning</vt:lpstr>
      <vt:lpstr>Example: Temporal Difference Learning</vt:lpstr>
      <vt:lpstr>Outline</vt:lpstr>
      <vt:lpstr>Active Reinforcement Learning</vt:lpstr>
      <vt:lpstr>Detour: Q-Value Iteration</vt:lpstr>
      <vt:lpstr>Snapshot of Demo – Gridworld V Values</vt:lpstr>
      <vt:lpstr>Q-Learning</vt:lpstr>
      <vt:lpstr>Video of Demo Q-Learning -- Gridworld</vt:lpstr>
      <vt:lpstr>Video of Demo Crawler Bot</vt:lpstr>
      <vt:lpstr>Video of Demo Q-Learning -- Crawler</vt:lpstr>
      <vt:lpstr>Q-Learning Properties</vt:lpstr>
      <vt:lpstr>The Story So Far: MDPs and RL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Shallow Discourse Parsing</dc:title>
  <dc:creator>yqsong</dc:creator>
  <cp:lastModifiedBy>yqsong</cp:lastModifiedBy>
  <cp:revision>171</cp:revision>
  <dcterms:created xsi:type="dcterms:W3CDTF">2006-08-16T00:00:00Z</dcterms:created>
  <dcterms:modified xsi:type="dcterms:W3CDTF">2017-10-12T06:49:04Z</dcterms:modified>
</cp:coreProperties>
</file>