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8" r:id="rId2"/>
    <p:sldId id="326" r:id="rId3"/>
    <p:sldId id="260" r:id="rId4"/>
    <p:sldId id="262" r:id="rId5"/>
    <p:sldId id="398" r:id="rId6"/>
    <p:sldId id="270" r:id="rId7"/>
    <p:sldId id="279" r:id="rId8"/>
    <p:sldId id="399" r:id="rId9"/>
    <p:sldId id="400" r:id="rId10"/>
    <p:sldId id="401" r:id="rId11"/>
    <p:sldId id="339" r:id="rId12"/>
    <p:sldId id="386" r:id="rId13"/>
    <p:sldId id="340" r:id="rId14"/>
    <p:sldId id="402" r:id="rId15"/>
    <p:sldId id="403" r:id="rId16"/>
    <p:sldId id="404" r:id="rId17"/>
    <p:sldId id="405" r:id="rId18"/>
    <p:sldId id="397" r:id="rId19"/>
    <p:sldId id="406" r:id="rId20"/>
    <p:sldId id="407" r:id="rId21"/>
    <p:sldId id="408" r:id="rId22"/>
    <p:sldId id="411" r:id="rId23"/>
    <p:sldId id="416" r:id="rId24"/>
    <p:sldId id="417" r:id="rId25"/>
    <p:sldId id="418" r:id="rId26"/>
    <p:sldId id="419" r:id="rId27"/>
    <p:sldId id="420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421" r:id="rId41"/>
    <p:sldId id="422" r:id="rId42"/>
    <p:sldId id="423" r:id="rId43"/>
    <p:sldId id="373" r:id="rId44"/>
    <p:sldId id="374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1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552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F9785-B714-4355-9128-4C9AFF94E81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D5C7-AD7F-4FAA-B7B9-A09C6EEE6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09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demo generates the time-limited</a:t>
            </a:r>
            <a:r>
              <a:rPr lang="en-US" baseline="0" dirty="0" smtClean="0"/>
              <a:t> values for </a:t>
            </a:r>
            <a:r>
              <a:rPr lang="en-US" baseline="0" dirty="0" err="1" smtClean="0"/>
              <a:t>gridworld</a:t>
            </a:r>
            <a:r>
              <a:rPr lang="en-US" baseline="0" dirty="0" smtClean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48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48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9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2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4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71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3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63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69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96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steps through value iteration; snapshots of values shown on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5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96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4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96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Reward function different from the book :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Need to modify </a:t>
            </a:r>
            <a:r>
              <a:rPr lang="en-US" dirty="0" err="1" smtClean="0">
                <a:ea typeface="ＭＳ Ｐゴシック" pitchFamily="34" charset="-128"/>
              </a:rPr>
              <a:t>expectimax</a:t>
            </a:r>
            <a:r>
              <a:rPr lang="en-US" dirty="0" smtClean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8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 MDP chance node represents uncertainty about what might happen based on (s,a)  [as opposed to being a random adversary]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Q-state (s,a) is when you were in a state and took an action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5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[Note:</a:t>
            </a:r>
            <a:r>
              <a:rPr lang="en-US" baseline="0" dirty="0" smtClean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1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demo doesn’t show</a:t>
            </a:r>
            <a:r>
              <a:rPr lang="en-US" baseline="0" dirty="0" smtClean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4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0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AFCEE-6F4E-4AB0-AED9-B81AAA68E2B5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2C83-513F-4592-9189-6B1803CD2235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88CF-9041-45B8-B0BE-E29FD0E2893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AF59-6AF0-48AB-9AAD-F4CA4BC68C3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4827-E673-412A-8E88-6CB6A6736D54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19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572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ECCC-D496-4813-BE12-5C610FCAEDDD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314B-85AD-4512-B2D9-4525DA17DC67}" type="datetime1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D84F-BE3E-4014-B362-5FD375E5BE7A}" type="datetime1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9BF4-5DCF-4B16-AAF7-DBC65D909889}" type="datetime1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6E6-A281-4692-9F33-873E586C5395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296D-6D4B-44C9-83EC-B0D4FE52A920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685800"/>
            <a:ext cx="88392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6048-C9D0-447E-B0B3-E20399EF2D40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image" Target="../media/image23.png"/><Relationship Id="rId26" Type="http://schemas.openxmlformats.org/officeDocument/2006/relationships/image" Target="../media/image30.png"/><Relationship Id="rId3" Type="http://schemas.openxmlformats.org/officeDocument/2006/relationships/tags" Target="../tags/tag12.xml"/><Relationship Id="rId21" Type="http://schemas.openxmlformats.org/officeDocument/2006/relationships/image" Target="../media/image31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22.png"/><Relationship Id="rId25" Type="http://schemas.openxmlformats.org/officeDocument/2006/relationships/image" Target="../media/image32.png"/><Relationship Id="rId2" Type="http://schemas.openxmlformats.org/officeDocument/2006/relationships/tags" Target="../tags/tag1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29" Type="http://schemas.openxmlformats.org/officeDocument/2006/relationships/image" Target="../media/image35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28.pn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tags" Target="../tags/tag19.xml"/><Relationship Id="rId19" Type="http://schemas.openxmlformats.org/officeDocument/2006/relationships/image" Target="../media/image24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image" Target="../media/image27.png"/><Relationship Id="rId27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tags" Target="../tags/tag27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28.xml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31.xml"/><Relationship Id="rId7" Type="http://schemas.openxmlformats.org/officeDocument/2006/relationships/image" Target="../media/image4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5" Type="http://schemas.openxmlformats.org/officeDocument/2006/relationships/tags" Target="../tags/tag33.xml"/><Relationship Id="rId10" Type="http://schemas.openxmlformats.org/officeDocument/2006/relationships/image" Target="../media/image46.png"/><Relationship Id="rId4" Type="http://schemas.openxmlformats.org/officeDocument/2006/relationships/tags" Target="../tags/tag32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0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0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20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20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0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20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20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0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0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cs.stanford.edu/people/karpathy/reinforcejs/gridworld_dp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971800"/>
            <a:ext cx="5632847" cy="3013573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7620" y="762000"/>
            <a:ext cx="9144000" cy="11025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Artificial Intelligence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700213"/>
            <a:ext cx="9144000" cy="1143000"/>
          </a:xfrm>
        </p:spPr>
        <p:txBody>
          <a:bodyPr/>
          <a:lstStyle/>
          <a:p>
            <a:pPr eaLnBrk="1" hangingPunct="1"/>
            <a:r>
              <a:rPr lang="en-US" sz="2700" dirty="0"/>
              <a:t>Markov Decision Processes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143000" y="5543552"/>
            <a:ext cx="4400550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9" rIns="68574" bIns="34289">
            <a:spAutoFit/>
          </a:bodyPr>
          <a:lstStyle/>
          <a:p>
            <a:pPr>
              <a:spcBef>
                <a:spcPct val="50000"/>
              </a:spcBef>
            </a:pPr>
            <a:endParaRPr lang="en-US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762000"/>
            <a:ext cx="891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marL="257162" indent="-257162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sz="1600" kern="0" dirty="0">
                <a:solidFill>
                  <a:schemeClr val="accent2"/>
                </a:solidFill>
                <a:latin typeface="+mj-lt"/>
              </a:rPr>
              <a:t>value (utility) of a state s:</a:t>
            </a:r>
          </a:p>
          <a:p>
            <a:pPr marL="557185" lvl="1" indent="-214303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600" kern="0" dirty="0">
                <a:latin typeface="+mj-lt"/>
              </a:rPr>
              <a:t>V</a:t>
            </a:r>
            <a:r>
              <a:rPr lang="en-US" sz="1600" kern="0" baseline="30000" dirty="0">
                <a:latin typeface="+mj-lt"/>
                <a:sym typeface="Symbol" pitchFamily="18" charset="2"/>
              </a:rPr>
              <a:t>*</a:t>
            </a:r>
            <a:r>
              <a:rPr lang="en-US" sz="1600" kern="0" dirty="0">
                <a:latin typeface="+mj-lt"/>
              </a:rPr>
              <a:t>(s) = expected utility starting in s and acting optimally</a:t>
            </a:r>
          </a:p>
          <a:p>
            <a:pPr marL="257162" indent="-257162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8000"/>
                </a:solidFill>
                <a:latin typeface="+mj-lt"/>
              </a:rPr>
              <a:t>The </a:t>
            </a:r>
            <a:r>
              <a:rPr lang="en-US" sz="1600" kern="0" dirty="0">
                <a:solidFill>
                  <a:srgbClr val="008000"/>
                </a:solidFill>
                <a:latin typeface="+mj-lt"/>
              </a:rPr>
              <a:t>value (utility) of a q-state (</a:t>
            </a:r>
            <a:r>
              <a:rPr lang="en-US" sz="1600" kern="0" dirty="0" err="1">
                <a:solidFill>
                  <a:srgbClr val="008000"/>
                </a:solidFill>
                <a:latin typeface="+mj-lt"/>
              </a:rPr>
              <a:t>s,a</a:t>
            </a:r>
            <a:r>
              <a:rPr lang="en-US" sz="1600" kern="0" dirty="0">
                <a:solidFill>
                  <a:srgbClr val="008000"/>
                </a:solidFill>
                <a:latin typeface="+mj-lt"/>
              </a:rPr>
              <a:t>):</a:t>
            </a:r>
          </a:p>
          <a:p>
            <a:pPr marL="557185" lvl="1" indent="-214303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600" kern="0" dirty="0">
                <a:latin typeface="+mj-lt"/>
              </a:rPr>
              <a:t>Q</a:t>
            </a:r>
            <a:r>
              <a:rPr lang="en-US" sz="1600" kern="0" baseline="30000" dirty="0">
                <a:latin typeface="+mj-lt"/>
                <a:sym typeface="Symbol" pitchFamily="18" charset="2"/>
              </a:rPr>
              <a:t>*</a:t>
            </a:r>
            <a:r>
              <a:rPr lang="en-US" sz="1600" kern="0" dirty="0">
                <a:latin typeface="+mj-lt"/>
              </a:rPr>
              <a:t>(</a:t>
            </a:r>
            <a:r>
              <a:rPr lang="en-US" sz="1600" kern="0" dirty="0" err="1">
                <a:latin typeface="+mj-lt"/>
              </a:rPr>
              <a:t>s,a</a:t>
            </a:r>
            <a:r>
              <a:rPr lang="en-US" sz="1600" kern="0" dirty="0">
                <a:latin typeface="+mj-lt"/>
              </a:rPr>
              <a:t>) = expected utility starting out having taken action a from state s and (thereafter) acting </a:t>
            </a:r>
            <a:r>
              <a:rPr lang="en-US" sz="1600" kern="0" dirty="0" smtClean="0">
                <a:latin typeface="+mj-lt"/>
              </a:rPr>
              <a:t>optimally</a:t>
            </a:r>
            <a:endParaRPr lang="en-US" sz="1600" kern="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Snapshot of Demo – </a:t>
            </a:r>
            <a:r>
              <a:rPr lang="en-US" dirty="0" err="1" smtClean="0"/>
              <a:t>Gridworld</a:t>
            </a:r>
            <a:r>
              <a:rPr lang="en-US" dirty="0" smtClean="0"/>
              <a:t> V Values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9950" y="2020669"/>
            <a:ext cx="17145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</a:t>
            </a:r>
            <a:r>
              <a:rPr lang="en-US" dirty="0" smtClean="0">
                <a:latin typeface="Calibri"/>
                <a:cs typeface="Calibri"/>
              </a:rPr>
              <a:t>0.9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" y="2598155"/>
            <a:ext cx="4661603" cy="4292502"/>
          </a:xfrm>
          <a:prstGeom prst="rect">
            <a:avLst/>
          </a:prstGeom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124200" y="768504"/>
            <a:ext cx="1828800" cy="240844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352800" y="1789387"/>
            <a:ext cx="3048000" cy="325465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Screen Shot 2014-08-10 at 7.40.58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61" y="2601658"/>
            <a:ext cx="4661639" cy="4286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00" y="2057400"/>
            <a:ext cx="4550569" cy="315039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The Bellman </a:t>
            </a:r>
            <a:r>
              <a:rPr lang="en-US" dirty="0" smtClean="0">
                <a:ea typeface="ＭＳ Ｐゴシック" pitchFamily="34" charset="-128"/>
                <a:cs typeface="Calibri"/>
              </a:rPr>
              <a:t>Equation</a:t>
            </a:r>
            <a:endParaRPr lang="en-US" dirty="0" smtClean="0"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21662"/>
            <a:ext cx="8458200" cy="47695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latin typeface="+mj-lt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100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Calibri"/>
              </a:rPr>
              <a:t>characterize</a:t>
            </a:r>
            <a:r>
              <a:rPr lang="en-US" sz="2100" dirty="0">
                <a:latin typeface="+mj-lt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100" dirty="0">
              <a:latin typeface="+mj-lt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100" dirty="0">
              <a:latin typeface="+mj-lt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100" dirty="0">
              <a:latin typeface="+mj-lt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100" dirty="0">
              <a:latin typeface="+mj-lt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100" dirty="0">
                <a:latin typeface="+mj-lt"/>
                <a:ea typeface="ＭＳ Ｐゴシック" pitchFamily="34" charset="-128"/>
                <a:cs typeface="Calibri"/>
              </a:rPr>
              <a:t>Value iteration </a:t>
            </a:r>
            <a:r>
              <a:rPr lang="en-US" sz="2100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Calibri"/>
              </a:rPr>
              <a:t>computes</a:t>
            </a:r>
            <a:r>
              <a:rPr lang="en-US" sz="2100" dirty="0">
                <a:latin typeface="+mj-lt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100" dirty="0">
              <a:latin typeface="+mj-lt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latin typeface="+mj-lt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latin typeface="+mj-lt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latin typeface="+mj-lt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100" dirty="0">
                <a:latin typeface="+mj-lt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+mj-lt"/>
                <a:ea typeface="ＭＳ Ｐゴシック" pitchFamily="34" charset="-128"/>
                <a:cs typeface="Calibri"/>
              </a:rPr>
              <a:t>… though the </a:t>
            </a:r>
            <a:r>
              <a:rPr lang="en-US" sz="1800" dirty="0" err="1">
                <a:latin typeface="+mj-lt"/>
                <a:ea typeface="ＭＳ Ｐゴシック" pitchFamily="34" charset="-128"/>
                <a:cs typeface="Calibri"/>
              </a:rPr>
              <a:t>V</a:t>
            </a:r>
            <a:r>
              <a:rPr lang="en-US" sz="1800" baseline="-25000" dirty="0" err="1">
                <a:latin typeface="+mj-lt"/>
                <a:ea typeface="ＭＳ Ｐゴシック" pitchFamily="34" charset="-128"/>
                <a:cs typeface="Calibri"/>
              </a:rPr>
              <a:t>k</a:t>
            </a:r>
            <a:r>
              <a:rPr lang="en-US" sz="1800" dirty="0">
                <a:latin typeface="+mj-lt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69239" y="3325140"/>
            <a:ext cx="5450200" cy="518198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915150" y="2000250"/>
            <a:ext cx="1657350" cy="1843088"/>
            <a:chOff x="2400" y="1209"/>
            <a:chExt cx="1392" cy="1548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350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 dirty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 dirty="0" err="1">
                  <a:latin typeface="Calibri"/>
                  <a:cs typeface="Calibri"/>
                </a:rPr>
                <a:t>s,a,s</a:t>
              </a:r>
              <a:r>
                <a:rPr lang="ja-JP" altLang="en-US" sz="1350">
                  <a:latin typeface="Calibri"/>
                  <a:cs typeface="Calibri"/>
                </a:rPr>
                <a:t>’</a:t>
              </a:r>
              <a:endParaRPr lang="en-US" sz="1350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350" dirty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sz="135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135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7200900" y="3886200"/>
            <a:ext cx="1200150" cy="131445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96043" y="1791075"/>
            <a:ext cx="5212791" cy="518104"/>
          </a:xfrm>
          <a:prstGeom prst="rect">
            <a:avLst/>
          </a:prstGeom>
          <a:noFill/>
          <a:ln/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7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66800"/>
            <a:ext cx="8458200" cy="53530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Complexity </a:t>
            </a:r>
            <a:r>
              <a:rPr lang="en-US" sz="2400" dirty="0">
                <a:ea typeface="ＭＳ Ｐゴシック" pitchFamily="34" charset="-128"/>
              </a:rPr>
              <a:t>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16359" y="2944873"/>
            <a:ext cx="5450200" cy="518198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6915150" y="2571750"/>
            <a:ext cx="1714500" cy="1614488"/>
            <a:chOff x="2400" y="1401"/>
            <a:chExt cx="1440" cy="1356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35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135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135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 dirty="0" err="1">
                  <a:latin typeface="Calibri"/>
                  <a:cs typeface="Calibri"/>
                </a:rPr>
                <a:t>s,a,s</a:t>
              </a:r>
              <a:r>
                <a:rPr lang="ja-JP" altLang="en-US" sz="1350">
                  <a:latin typeface="Calibri"/>
                  <a:cs typeface="Calibri"/>
                </a:rPr>
                <a:t>’</a:t>
              </a:r>
              <a:endParaRPr lang="en-US" sz="1350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35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135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135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135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135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7200900" y="4229100"/>
            <a:ext cx="1200150" cy="131445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323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Racing Search Tree</a:t>
            </a:r>
            <a:endParaRPr lang="en-US" dirty="0"/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159073" y="913804"/>
            <a:ext cx="3968376" cy="4724996"/>
          </a:xfrm>
        </p:spPr>
        <p:txBody>
          <a:bodyPr>
            <a:noAutofit/>
          </a:bodyPr>
          <a:lstStyle/>
          <a:p>
            <a:r>
              <a:rPr lang="en-US" sz="2400" dirty="0"/>
              <a:t>We’re doing way too much work with </a:t>
            </a:r>
            <a:r>
              <a:rPr lang="en-US" sz="2400" dirty="0" err="1">
                <a:solidFill>
                  <a:srgbClr val="FF0000"/>
                </a:solidFill>
              </a:rPr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18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1800" dirty="0"/>
              <a:t>Idea: Only compute needed quantities once</a:t>
            </a:r>
          </a:p>
          <a:p>
            <a:pPr lvl="1"/>
            <a:endParaRPr lang="en-US" sz="18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1800" dirty="0"/>
              <a:t>Idea: Do a depth-limited computation, but with increasing depths until change is small</a:t>
            </a:r>
          </a:p>
          <a:p>
            <a:pPr lvl="1"/>
            <a:r>
              <a:rPr lang="en-US" sz="1800" dirty="0"/>
              <a:t>Note: deep parts of the tree eventually don’t matter if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8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4352254" cy="2116695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4217806" y="1390650"/>
            <a:ext cx="4677900" cy="17145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Time-Limited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56" y="1022789"/>
            <a:ext cx="6702743" cy="3546873"/>
          </a:xfrm>
        </p:spPr>
        <p:txBody>
          <a:bodyPr>
            <a:normAutofit/>
          </a:bodyPr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05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0333" y="1892711"/>
            <a:ext cx="1686434" cy="1623617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143263" y="3829050"/>
            <a:ext cx="3369210" cy="1298297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4972050" y="4114800"/>
            <a:ext cx="742950" cy="685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Isosceles Triangle 49"/>
          <p:cNvSpPr/>
          <p:nvPr/>
        </p:nvSpPr>
        <p:spPr>
          <a:xfrm>
            <a:off x="6172200" y="4057650"/>
            <a:ext cx="1543050" cy="108585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572250" y="3829050"/>
            <a:ext cx="648083" cy="209169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262" y="3829051"/>
            <a:ext cx="275561" cy="18118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9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600450"/>
            <a:ext cx="4352254" cy="2116695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5812120" y="2239514"/>
            <a:ext cx="1172483" cy="308179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Time-Limited Values</a:t>
            </a:r>
            <a:endParaRPr lang="en-US" dirty="0"/>
          </a:p>
        </p:txBody>
      </p:sp>
      <p:grpSp>
        <p:nvGrpSpPr>
          <p:cNvPr id="308" name="Group 43"/>
          <p:cNvGrpSpPr/>
          <p:nvPr/>
        </p:nvGrpSpPr>
        <p:grpSpPr>
          <a:xfrm>
            <a:off x="3951106" y="2000250"/>
            <a:ext cx="4677900" cy="188595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3714750" y="5257800"/>
            <a:ext cx="5086350" cy="514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1" name="Right Arrow 350"/>
          <p:cNvSpPr/>
          <p:nvPr/>
        </p:nvSpPr>
        <p:spPr>
          <a:xfrm flipH="1">
            <a:off x="3028950" y="5376496"/>
            <a:ext cx="514350" cy="31652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00050" y="5429250"/>
            <a:ext cx="648465" cy="209293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254" y="5429251"/>
            <a:ext cx="275561" cy="181181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237485" y="5429250"/>
            <a:ext cx="648465" cy="209293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094735" y="5429250"/>
            <a:ext cx="648465" cy="209293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71" y="5395953"/>
            <a:ext cx="292366" cy="207064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499" y="5422818"/>
            <a:ext cx="301217" cy="189809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285750" y="5257800"/>
            <a:ext cx="2571750" cy="514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2" name="Rounded Rectangle 361"/>
          <p:cNvSpPr/>
          <p:nvPr/>
        </p:nvSpPr>
        <p:spPr>
          <a:xfrm>
            <a:off x="3714750" y="4400550"/>
            <a:ext cx="5086350" cy="514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3" name="Right Arrow 362"/>
          <p:cNvSpPr/>
          <p:nvPr/>
        </p:nvSpPr>
        <p:spPr>
          <a:xfrm flipH="1">
            <a:off x="3028950" y="4519246"/>
            <a:ext cx="514350" cy="31652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99858" y="4572000"/>
            <a:ext cx="648848" cy="209416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254" y="4572001"/>
            <a:ext cx="275561" cy="181181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237293" y="4572000"/>
            <a:ext cx="648848" cy="209416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094543" y="4572000"/>
            <a:ext cx="648848" cy="209416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71" y="4538703"/>
            <a:ext cx="292366" cy="207064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499" y="4565568"/>
            <a:ext cx="301217" cy="189809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285750" y="4400550"/>
            <a:ext cx="2571750" cy="514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4" name="Rounded Rectangle 373"/>
          <p:cNvSpPr/>
          <p:nvPr/>
        </p:nvSpPr>
        <p:spPr>
          <a:xfrm>
            <a:off x="3714750" y="3555227"/>
            <a:ext cx="5086350" cy="514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5" name="Right Arrow 374"/>
          <p:cNvSpPr/>
          <p:nvPr/>
        </p:nvSpPr>
        <p:spPr>
          <a:xfrm flipH="1">
            <a:off x="3028950" y="3673923"/>
            <a:ext cx="514350" cy="31652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399667" y="3726676"/>
            <a:ext cx="649230" cy="209540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254" y="3726677"/>
            <a:ext cx="275561" cy="181181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237102" y="3726676"/>
            <a:ext cx="649230" cy="209540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094351" y="3726676"/>
            <a:ext cx="649230" cy="209540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71" y="3693380"/>
            <a:ext cx="292366" cy="207064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499" y="3720244"/>
            <a:ext cx="301217" cy="189809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285750" y="3555227"/>
            <a:ext cx="2571750" cy="514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6" name="Rounded Rectangle 385"/>
          <p:cNvSpPr/>
          <p:nvPr/>
        </p:nvSpPr>
        <p:spPr>
          <a:xfrm>
            <a:off x="3714750" y="2713384"/>
            <a:ext cx="5086350" cy="514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7" name="Right Arrow 386"/>
          <p:cNvSpPr/>
          <p:nvPr/>
        </p:nvSpPr>
        <p:spPr>
          <a:xfrm flipH="1">
            <a:off x="3028950" y="2832080"/>
            <a:ext cx="514350" cy="31652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99475" y="2884834"/>
            <a:ext cx="649613" cy="209663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254" y="2884834"/>
            <a:ext cx="275561" cy="181181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236910" y="2884834"/>
            <a:ext cx="649613" cy="209663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094160" y="2884834"/>
            <a:ext cx="649613" cy="209663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71" y="2851537"/>
            <a:ext cx="292366" cy="207064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499" y="2878402"/>
            <a:ext cx="301217" cy="189809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285750" y="2713384"/>
            <a:ext cx="2571750" cy="514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2" name="Rounded Rectangle 401"/>
          <p:cNvSpPr/>
          <p:nvPr/>
        </p:nvSpPr>
        <p:spPr>
          <a:xfrm>
            <a:off x="3714750" y="1885950"/>
            <a:ext cx="5086350" cy="514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3" name="Right Arrow 402"/>
          <p:cNvSpPr/>
          <p:nvPr/>
        </p:nvSpPr>
        <p:spPr>
          <a:xfrm flipH="1">
            <a:off x="3028950" y="2004646"/>
            <a:ext cx="514350" cy="31652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399283" y="2057400"/>
            <a:ext cx="649997" cy="209787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254" y="2057401"/>
            <a:ext cx="275561" cy="181181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236718" y="2057400"/>
            <a:ext cx="649997" cy="209787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093967" y="2057400"/>
            <a:ext cx="649997" cy="209787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71" y="2024103"/>
            <a:ext cx="292366" cy="207064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499" y="2050968"/>
            <a:ext cx="301217" cy="189809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285750" y="1885950"/>
            <a:ext cx="2571750" cy="514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Calibri"/>
              </a:rPr>
              <a:t>Example: Value Iteration</a:t>
            </a:r>
            <a:endParaRPr lang="en-US" dirty="0">
              <a:latin typeface="+mn-lt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50510" y="6320233"/>
            <a:ext cx="191106" cy="191106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303" y="3629986"/>
            <a:ext cx="501509" cy="32974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9147" y="3596690"/>
            <a:ext cx="532093" cy="37684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841" y="3623554"/>
            <a:ext cx="548203" cy="345443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50560" y="6099362"/>
            <a:ext cx="2743200" cy="6405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50560" y="5070662"/>
            <a:ext cx="2743200" cy="6405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50560" y="4053889"/>
            <a:ext cx="2743200" cy="6286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60066" y="5303461"/>
            <a:ext cx="171995" cy="191488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840764" y="4274761"/>
            <a:ext cx="191488" cy="191488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22010" y="6225589"/>
            <a:ext cx="2457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22010" y="5196889"/>
            <a:ext cx="2457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22010" y="4168189"/>
            <a:ext cx="2457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581650" y="4519049"/>
            <a:ext cx="2571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>
                <a:latin typeface="Calibri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560" y="824945"/>
            <a:ext cx="6642880" cy="24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495800" y="5090549"/>
            <a:ext cx="4478650" cy="425824"/>
          </a:xfrm>
          <a:prstGeom prst="rect">
            <a:avLst/>
          </a:prstGeom>
          <a:noFill/>
          <a:ln/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Convergence*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1" y="769601"/>
            <a:ext cx="5027402" cy="5486399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j-lt"/>
                <a:cs typeface="Calibri"/>
              </a:rPr>
              <a:t>How do we know the </a:t>
            </a:r>
            <a:r>
              <a:rPr lang="en-US" sz="1800" dirty="0" err="1">
                <a:latin typeface="+mj-lt"/>
                <a:cs typeface="Calibri"/>
              </a:rPr>
              <a:t>V</a:t>
            </a:r>
            <a:r>
              <a:rPr lang="en-US" sz="1800" baseline="-25000" dirty="0" err="1">
                <a:latin typeface="+mj-lt"/>
                <a:cs typeface="Calibri"/>
              </a:rPr>
              <a:t>k</a:t>
            </a:r>
            <a:r>
              <a:rPr lang="en-US" sz="1800" dirty="0">
                <a:latin typeface="+mj-lt"/>
                <a:cs typeface="Calibri"/>
              </a:rPr>
              <a:t> vectors are going to converge?</a:t>
            </a:r>
          </a:p>
          <a:p>
            <a:r>
              <a:rPr lang="en-US" sz="1800" dirty="0" smtClean="0">
                <a:latin typeface="+mj-lt"/>
                <a:cs typeface="Calibri"/>
              </a:rPr>
              <a:t>Case </a:t>
            </a:r>
            <a:r>
              <a:rPr lang="en-US" sz="1800" dirty="0">
                <a:latin typeface="+mj-lt"/>
                <a:cs typeface="Calibri"/>
              </a:rPr>
              <a:t>1: If the tree has maximum depth M, then V</a:t>
            </a:r>
            <a:r>
              <a:rPr lang="en-US" sz="1800" baseline="-25000" dirty="0">
                <a:latin typeface="+mj-lt"/>
                <a:cs typeface="Calibri"/>
              </a:rPr>
              <a:t>M</a:t>
            </a:r>
            <a:r>
              <a:rPr lang="en-US" sz="1800" dirty="0">
                <a:latin typeface="+mj-lt"/>
                <a:cs typeface="Calibri"/>
              </a:rPr>
              <a:t> holds the actual </a:t>
            </a:r>
            <a:r>
              <a:rPr lang="en-US" sz="1800" dirty="0" err="1">
                <a:latin typeface="+mj-lt"/>
                <a:cs typeface="Calibri"/>
              </a:rPr>
              <a:t>untruncated</a:t>
            </a:r>
            <a:r>
              <a:rPr lang="en-US" sz="1800" dirty="0">
                <a:latin typeface="+mj-lt"/>
                <a:cs typeface="Calibri"/>
              </a:rPr>
              <a:t> values</a:t>
            </a:r>
          </a:p>
          <a:p>
            <a:r>
              <a:rPr lang="en-US" sz="1800" dirty="0" smtClean="0">
                <a:latin typeface="+mj-lt"/>
                <a:cs typeface="Calibri"/>
              </a:rPr>
              <a:t>Case </a:t>
            </a:r>
            <a:r>
              <a:rPr lang="en-US" sz="1800" dirty="0">
                <a:latin typeface="+mj-lt"/>
                <a:cs typeface="Calibri"/>
              </a:rPr>
              <a:t>2: If the discount is less than 1</a:t>
            </a:r>
          </a:p>
          <a:p>
            <a:pPr lvl="1"/>
            <a:r>
              <a:rPr lang="en-US" sz="1600" dirty="0">
                <a:latin typeface="+mj-lt"/>
                <a:cs typeface="Calibri"/>
              </a:rPr>
              <a:t>Sketch: For any state </a:t>
            </a:r>
            <a:r>
              <a:rPr lang="en-US" sz="1600" dirty="0" err="1">
                <a:latin typeface="+mj-lt"/>
                <a:cs typeface="Calibri"/>
              </a:rPr>
              <a:t>V</a:t>
            </a:r>
            <a:r>
              <a:rPr lang="en-US" sz="1600" baseline="-25000" dirty="0" err="1">
                <a:latin typeface="+mj-lt"/>
                <a:cs typeface="Calibri"/>
              </a:rPr>
              <a:t>k</a:t>
            </a:r>
            <a:r>
              <a:rPr lang="en-US" sz="1600" dirty="0">
                <a:latin typeface="+mj-lt"/>
                <a:cs typeface="Calibri"/>
              </a:rPr>
              <a:t> and V</a:t>
            </a:r>
            <a:r>
              <a:rPr lang="en-US" sz="1600" baseline="-25000" dirty="0">
                <a:latin typeface="+mj-lt"/>
                <a:cs typeface="Calibri"/>
              </a:rPr>
              <a:t>k+1</a:t>
            </a:r>
            <a:r>
              <a:rPr lang="en-US" sz="1600" dirty="0">
                <a:latin typeface="+mj-lt"/>
                <a:cs typeface="Calibri"/>
              </a:rPr>
              <a:t> can be viewed as depth k+1 </a:t>
            </a:r>
            <a:r>
              <a:rPr lang="en-US" sz="1600" dirty="0" err="1">
                <a:latin typeface="+mj-lt"/>
                <a:cs typeface="Calibri"/>
              </a:rPr>
              <a:t>expectimax</a:t>
            </a:r>
            <a:r>
              <a:rPr lang="en-US" sz="1600" dirty="0">
                <a:latin typeface="+mj-lt"/>
                <a:cs typeface="Calibri"/>
              </a:rPr>
              <a:t> results in nearly identical search trees</a:t>
            </a:r>
          </a:p>
          <a:p>
            <a:pPr lvl="1"/>
            <a:r>
              <a:rPr lang="en-US" sz="1600" dirty="0">
                <a:latin typeface="+mj-lt"/>
                <a:cs typeface="Calibri"/>
              </a:rPr>
              <a:t>The difference is that on the bottom layer,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Calibri"/>
              </a:rPr>
              <a:t>V</a:t>
            </a:r>
            <a:r>
              <a:rPr lang="en-US" sz="1600" baseline="-25000" dirty="0">
                <a:solidFill>
                  <a:srgbClr val="FF0000"/>
                </a:solidFill>
                <a:latin typeface="+mj-lt"/>
                <a:cs typeface="Calibri"/>
              </a:rPr>
              <a:t>k+1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n-US" sz="1600" dirty="0">
                <a:latin typeface="+mj-lt"/>
                <a:cs typeface="Calibri"/>
              </a:rPr>
              <a:t>has </a:t>
            </a:r>
            <a:r>
              <a:rPr lang="en-US" sz="1600" dirty="0">
                <a:solidFill>
                  <a:srgbClr val="00B0F0"/>
                </a:solidFill>
                <a:latin typeface="+mj-lt"/>
                <a:cs typeface="Calibri"/>
              </a:rPr>
              <a:t>actual rewards </a:t>
            </a:r>
            <a:r>
              <a:rPr lang="en-US" sz="1600" dirty="0">
                <a:latin typeface="+mj-lt"/>
                <a:cs typeface="Calibri"/>
              </a:rPr>
              <a:t>while </a:t>
            </a:r>
            <a:r>
              <a:rPr lang="en-US" sz="1600" dirty="0" err="1">
                <a:solidFill>
                  <a:srgbClr val="FF0000"/>
                </a:solidFill>
                <a:latin typeface="+mj-lt"/>
                <a:cs typeface="Calibri"/>
              </a:rPr>
              <a:t>V</a:t>
            </a:r>
            <a:r>
              <a:rPr lang="en-US" sz="1600" baseline="-25000" dirty="0" err="1">
                <a:solidFill>
                  <a:srgbClr val="FF0000"/>
                </a:solidFill>
                <a:latin typeface="+mj-lt"/>
                <a:cs typeface="Calibri"/>
              </a:rPr>
              <a:t>k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n-US" sz="1600" dirty="0">
                <a:latin typeface="+mj-lt"/>
                <a:cs typeface="Calibri"/>
              </a:rPr>
              <a:t>has </a:t>
            </a:r>
            <a:r>
              <a:rPr lang="en-US" sz="1600" dirty="0">
                <a:solidFill>
                  <a:srgbClr val="00B0F0"/>
                </a:solidFill>
                <a:latin typeface="+mj-lt"/>
                <a:cs typeface="Calibri"/>
              </a:rPr>
              <a:t>zeros</a:t>
            </a:r>
          </a:p>
          <a:p>
            <a:pPr lvl="1"/>
            <a:r>
              <a:rPr lang="en-US" sz="1600" dirty="0">
                <a:latin typeface="+mj-lt"/>
                <a:cs typeface="Calibri"/>
              </a:rPr>
              <a:t>That last layer is at best all R</a:t>
            </a:r>
            <a:r>
              <a:rPr lang="en-US" sz="1600" baseline="-25000" dirty="0">
                <a:latin typeface="+mj-lt"/>
                <a:cs typeface="Calibri"/>
              </a:rPr>
              <a:t>MAX</a:t>
            </a:r>
            <a:r>
              <a:rPr lang="en-US" sz="1600" dirty="0">
                <a:latin typeface="+mj-lt"/>
                <a:cs typeface="Calibri"/>
              </a:rPr>
              <a:t> </a:t>
            </a:r>
          </a:p>
          <a:p>
            <a:pPr lvl="1"/>
            <a:r>
              <a:rPr lang="en-US" sz="1600" dirty="0">
                <a:latin typeface="+mj-lt"/>
                <a:cs typeface="Calibri"/>
              </a:rPr>
              <a:t>It is at worst R</a:t>
            </a:r>
            <a:r>
              <a:rPr lang="en-US" sz="1600" baseline="-25000" dirty="0">
                <a:latin typeface="+mj-lt"/>
                <a:cs typeface="Calibri"/>
              </a:rPr>
              <a:t>MIN</a:t>
            </a:r>
            <a:r>
              <a:rPr lang="en-US" sz="1600" dirty="0">
                <a:latin typeface="+mj-lt"/>
                <a:cs typeface="Calibri"/>
              </a:rPr>
              <a:t> </a:t>
            </a:r>
          </a:p>
          <a:p>
            <a:pPr lvl="1"/>
            <a:r>
              <a:rPr lang="en-US" sz="1600" dirty="0">
                <a:latin typeface="+mj-lt"/>
                <a:cs typeface="Calibri"/>
              </a:rPr>
              <a:t>But everything is discounted by </a:t>
            </a:r>
            <a:r>
              <a:rPr lang="el-GR" sz="1600" dirty="0">
                <a:latin typeface="+mj-lt"/>
                <a:cs typeface="Calibri"/>
              </a:rPr>
              <a:t>γ</a:t>
            </a:r>
            <a:r>
              <a:rPr lang="en-US" sz="1600" baseline="30000" dirty="0">
                <a:latin typeface="+mj-lt"/>
                <a:cs typeface="Calibri"/>
              </a:rPr>
              <a:t>k</a:t>
            </a:r>
            <a:r>
              <a:rPr lang="en-US" sz="1600" dirty="0">
                <a:latin typeface="+mj-lt"/>
                <a:cs typeface="Calibri"/>
              </a:rPr>
              <a:t> that far out</a:t>
            </a:r>
          </a:p>
          <a:p>
            <a:pPr lvl="1"/>
            <a:r>
              <a:rPr lang="en-US" sz="1600" dirty="0">
                <a:latin typeface="+mj-lt"/>
                <a:cs typeface="Calibri"/>
              </a:rPr>
              <a:t>So </a:t>
            </a:r>
            <a:r>
              <a:rPr lang="en-US" sz="1600" dirty="0" err="1">
                <a:solidFill>
                  <a:srgbClr val="FF0000"/>
                </a:solidFill>
                <a:latin typeface="+mj-lt"/>
                <a:cs typeface="Calibri"/>
              </a:rPr>
              <a:t>V</a:t>
            </a:r>
            <a:r>
              <a:rPr lang="en-US" sz="1600" baseline="-25000" dirty="0" err="1">
                <a:solidFill>
                  <a:srgbClr val="FF0000"/>
                </a:solidFill>
                <a:latin typeface="+mj-lt"/>
                <a:cs typeface="Calibri"/>
              </a:rPr>
              <a:t>k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n-US" sz="1600" dirty="0">
                <a:latin typeface="+mj-lt"/>
                <a:cs typeface="Calibri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Calibri"/>
              </a:rPr>
              <a:t>V</a:t>
            </a:r>
            <a:r>
              <a:rPr lang="en-US" sz="1600" baseline="-25000" dirty="0">
                <a:solidFill>
                  <a:srgbClr val="FF0000"/>
                </a:solidFill>
                <a:latin typeface="+mj-lt"/>
                <a:cs typeface="Calibri"/>
              </a:rPr>
              <a:t>k+1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n-US" sz="1600" dirty="0">
                <a:latin typeface="+mj-lt"/>
                <a:cs typeface="Calibri"/>
              </a:rPr>
              <a:t>are at most </a:t>
            </a:r>
            <a:r>
              <a:rPr lang="el-GR" sz="1600" dirty="0">
                <a:solidFill>
                  <a:srgbClr val="00B0F0"/>
                </a:solidFill>
                <a:latin typeface="+mj-lt"/>
                <a:cs typeface="Calibri"/>
              </a:rPr>
              <a:t>γ</a:t>
            </a:r>
            <a:r>
              <a:rPr lang="en-US" sz="1600" baseline="30000" dirty="0">
                <a:solidFill>
                  <a:srgbClr val="00B0F0"/>
                </a:solidFill>
                <a:latin typeface="+mj-lt"/>
                <a:cs typeface="Calibri"/>
              </a:rPr>
              <a:t>k</a:t>
            </a:r>
            <a:r>
              <a:rPr lang="en-US" sz="1600" dirty="0">
                <a:solidFill>
                  <a:srgbClr val="00B0F0"/>
                </a:solidFill>
                <a:latin typeface="+mj-lt"/>
                <a:cs typeface="Calibri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+mj-lt"/>
                <a:cs typeface="Calibri"/>
              </a:rPr>
              <a:t>max|R</a:t>
            </a:r>
            <a:r>
              <a:rPr lang="en-US" sz="1600" dirty="0">
                <a:solidFill>
                  <a:srgbClr val="00B0F0"/>
                </a:solidFill>
                <a:latin typeface="+mj-lt"/>
                <a:cs typeface="Calibri"/>
              </a:rPr>
              <a:t>| </a:t>
            </a:r>
            <a:r>
              <a:rPr lang="en-US" sz="1600" dirty="0">
                <a:latin typeface="+mj-lt"/>
                <a:cs typeface="Calibri"/>
              </a:rPr>
              <a:t>different</a:t>
            </a:r>
          </a:p>
          <a:p>
            <a:pPr lvl="1"/>
            <a:r>
              <a:rPr lang="en-US" sz="1600" dirty="0">
                <a:latin typeface="+mj-lt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409656" y="1905434"/>
            <a:ext cx="1601279" cy="232913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5506703" y="1905434"/>
            <a:ext cx="1407184" cy="203799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253552" y="1905434"/>
            <a:ext cx="1601279" cy="232913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350600" y="1905434"/>
            <a:ext cx="1407184" cy="203799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928745" y="1548620"/>
            <a:ext cx="585181" cy="291793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645116" y="1548516"/>
            <a:ext cx="850640" cy="292058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062829" y="4418626"/>
            <a:ext cx="3938662" cy="374483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94983" y="5607622"/>
            <a:ext cx="4354034" cy="26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379743" y="6221166"/>
            <a:ext cx="3916965" cy="535511"/>
          </a:xfrm>
          <a:prstGeom prst="rect">
            <a:avLst/>
          </a:prstGeom>
          <a:noFill/>
          <a:ln/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9501" y="5308253"/>
            <a:ext cx="17145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/>
                <a:cs typeface="Calibri"/>
              </a:rPr>
              <a:t>Noise = 0.2</a:t>
            </a:r>
          </a:p>
          <a:p>
            <a:r>
              <a:rPr lang="en-US" sz="1350" dirty="0">
                <a:latin typeface="Calibri"/>
                <a:cs typeface="Calibri"/>
              </a:rPr>
              <a:t>Discount = 0.9</a:t>
            </a:r>
          </a:p>
          <a:p>
            <a:r>
              <a:rPr lang="en-US" sz="1350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93" y="1714500"/>
            <a:ext cx="4654814" cy="4286250"/>
          </a:xfrm>
          <a:prstGeom prst="rect">
            <a:avLst/>
          </a:prstGeom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79301" y="6225502"/>
            <a:ext cx="5450200" cy="518198"/>
          </a:xfrm>
          <a:prstGeom prst="rect">
            <a:avLst/>
          </a:prstGeom>
          <a:noFill/>
          <a:ln/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Course Topics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16" y="2133600"/>
            <a:ext cx="893298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9501" y="5308253"/>
            <a:ext cx="17145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/>
                <a:cs typeface="Calibri"/>
              </a:rPr>
              <a:t>Noise = 0.2</a:t>
            </a:r>
          </a:p>
          <a:p>
            <a:r>
              <a:rPr lang="en-US" sz="1350" dirty="0">
                <a:latin typeface="Calibri"/>
                <a:cs typeface="Calibri"/>
              </a:rPr>
              <a:t>Discount = 0.9</a:t>
            </a:r>
          </a:p>
          <a:p>
            <a:r>
              <a:rPr lang="en-US" sz="1350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59" y="1714500"/>
            <a:ext cx="4632683" cy="4286250"/>
          </a:xfrm>
          <a:prstGeom prst="rect">
            <a:avLst/>
          </a:prstGeom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79301" y="6225502"/>
            <a:ext cx="5450200" cy="518198"/>
          </a:xfrm>
          <a:prstGeom prst="rect">
            <a:avLst/>
          </a:prstGeom>
          <a:noFill/>
          <a:ln/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9501" y="5308253"/>
            <a:ext cx="17145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/>
                <a:cs typeface="Calibri"/>
              </a:rPr>
              <a:t>Noise = 0.2</a:t>
            </a:r>
          </a:p>
          <a:p>
            <a:r>
              <a:rPr lang="en-US" sz="1350" dirty="0">
                <a:latin typeface="Calibri"/>
                <a:cs typeface="Calibri"/>
              </a:rPr>
              <a:t>Discount = 0.9</a:t>
            </a:r>
          </a:p>
          <a:p>
            <a:r>
              <a:rPr lang="en-US" sz="1350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00" y="1714500"/>
            <a:ext cx="4655401" cy="4286250"/>
          </a:xfrm>
          <a:prstGeom prst="rect">
            <a:avLst/>
          </a:prstGeom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79301" y="6225502"/>
            <a:ext cx="5450200" cy="518198"/>
          </a:xfrm>
          <a:prstGeom prst="rect">
            <a:avLst/>
          </a:prstGeom>
          <a:noFill/>
          <a:ln/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9501" y="5308253"/>
            <a:ext cx="17145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/>
                <a:cs typeface="Calibri"/>
              </a:rPr>
              <a:t>Noise = 0.2</a:t>
            </a:r>
          </a:p>
          <a:p>
            <a:r>
              <a:rPr lang="en-US" sz="1350" dirty="0">
                <a:latin typeface="Calibri"/>
                <a:cs typeface="Calibri"/>
              </a:rPr>
              <a:t>Discount = 0.9</a:t>
            </a:r>
          </a:p>
          <a:p>
            <a:r>
              <a:rPr lang="en-US" sz="1350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83" y="1714501"/>
            <a:ext cx="4640035" cy="4286249"/>
          </a:xfrm>
          <a:prstGeom prst="rect">
            <a:avLst/>
          </a:prstGeom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79301" y="6225502"/>
            <a:ext cx="5450200" cy="518198"/>
          </a:xfrm>
          <a:prstGeom prst="rect">
            <a:avLst/>
          </a:prstGeom>
          <a:noFill/>
          <a:ln/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n-US" dirty="0" smtClean="0"/>
              <a:t>=10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9501" y="5308253"/>
            <a:ext cx="17145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/>
                <a:cs typeface="Calibri"/>
              </a:rPr>
              <a:t>Noise = 0.2</a:t>
            </a:r>
          </a:p>
          <a:p>
            <a:r>
              <a:rPr lang="en-US" sz="1350" dirty="0">
                <a:latin typeface="Calibri"/>
                <a:cs typeface="Calibri"/>
              </a:rPr>
              <a:t>Discount = 0.9</a:t>
            </a:r>
          </a:p>
          <a:p>
            <a:r>
              <a:rPr lang="en-US" sz="1350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94" y="1714500"/>
            <a:ext cx="4647413" cy="4286250"/>
          </a:xfrm>
          <a:prstGeom prst="rect">
            <a:avLst/>
          </a:prstGeom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79301" y="6225502"/>
            <a:ext cx="5450200" cy="518198"/>
          </a:xfrm>
          <a:prstGeom prst="rect">
            <a:avLst/>
          </a:prstGeom>
          <a:noFill/>
          <a:ln/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n-US" dirty="0" smtClean="0"/>
              <a:t>=11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9501" y="5308253"/>
            <a:ext cx="17145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/>
                <a:cs typeface="Calibri"/>
              </a:rPr>
              <a:t>Noise = 0.2</a:t>
            </a:r>
          </a:p>
          <a:p>
            <a:r>
              <a:rPr lang="en-US" sz="1350" dirty="0">
                <a:latin typeface="Calibri"/>
                <a:cs typeface="Calibri"/>
              </a:rPr>
              <a:t>Discount = 0.9</a:t>
            </a:r>
          </a:p>
          <a:p>
            <a:r>
              <a:rPr lang="en-US" sz="1350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710980"/>
            <a:ext cx="4629150" cy="4289770"/>
          </a:xfrm>
          <a:prstGeom prst="rect">
            <a:avLst/>
          </a:prstGeom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79301" y="6225502"/>
            <a:ext cx="5450200" cy="518198"/>
          </a:xfrm>
          <a:prstGeom prst="rect">
            <a:avLst/>
          </a:prstGeom>
          <a:noFill/>
          <a:ln/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n-US" dirty="0" smtClean="0"/>
              <a:t>=12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9501" y="5308253"/>
            <a:ext cx="17145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/>
                <a:cs typeface="Calibri"/>
              </a:rPr>
              <a:t>Noise = 0.2</a:t>
            </a:r>
          </a:p>
          <a:p>
            <a:r>
              <a:rPr lang="en-US" sz="1350" dirty="0">
                <a:latin typeface="Calibri"/>
                <a:cs typeface="Calibri"/>
              </a:rPr>
              <a:t>Discount = 0.9</a:t>
            </a:r>
          </a:p>
          <a:p>
            <a:r>
              <a:rPr lang="en-US" sz="1350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94" y="1714500"/>
            <a:ext cx="4647413" cy="4286250"/>
          </a:xfrm>
          <a:prstGeom prst="rect">
            <a:avLst/>
          </a:prstGeom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79301" y="6225502"/>
            <a:ext cx="5450200" cy="518198"/>
          </a:xfrm>
          <a:prstGeom prst="rect">
            <a:avLst/>
          </a:prstGeom>
          <a:noFill/>
          <a:ln/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n-US" dirty="0" smtClean="0"/>
              <a:t>=100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9501" y="5308253"/>
            <a:ext cx="17145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/>
                <a:cs typeface="Calibri"/>
              </a:rPr>
              <a:t>Noise = 0.2</a:t>
            </a:r>
          </a:p>
          <a:p>
            <a:r>
              <a:rPr lang="en-US" sz="1350" dirty="0">
                <a:latin typeface="Calibri"/>
                <a:cs typeface="Calibri"/>
              </a:rPr>
              <a:t>Discount = 0.9</a:t>
            </a:r>
          </a:p>
          <a:p>
            <a:r>
              <a:rPr lang="en-US" sz="1350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60" y="1705064"/>
            <a:ext cx="4642881" cy="4295686"/>
          </a:xfrm>
          <a:prstGeom prst="rect">
            <a:avLst/>
          </a:prstGeom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79301" y="6225502"/>
            <a:ext cx="5450200" cy="518198"/>
          </a:xfrm>
          <a:prstGeom prst="rect">
            <a:avLst/>
          </a:prstGeom>
          <a:noFill/>
          <a:ln/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Recap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have defined MDPs</a:t>
            </a:r>
          </a:p>
          <a:p>
            <a:r>
              <a:rPr lang="en-US" sz="2800" dirty="0" smtClean="0"/>
              <a:t>We have formalized solving MDP using search tree</a:t>
            </a:r>
          </a:p>
          <a:p>
            <a:r>
              <a:rPr lang="en-US" sz="2800" dirty="0" smtClean="0"/>
              <a:t>Given a defined MDP, we can</a:t>
            </a:r>
          </a:p>
          <a:p>
            <a:pPr lvl="1"/>
            <a:r>
              <a:rPr lang="en-US" sz="2400" dirty="0" smtClean="0"/>
              <a:t>Compute expected values for every state </a:t>
            </a:r>
          </a:p>
          <a:p>
            <a:pPr lvl="2"/>
            <a:r>
              <a:rPr lang="en-US" sz="2000" dirty="0" smtClean="0"/>
              <a:t>Value iteration</a:t>
            </a:r>
          </a:p>
          <a:p>
            <a:pPr lvl="1"/>
            <a:r>
              <a:rPr lang="en-US" sz="2400" dirty="0" smtClean="0"/>
              <a:t>Find the corresponding optimal policy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88769" y="4249340"/>
            <a:ext cx="3602831" cy="2303860"/>
            <a:chOff x="5541169" y="2414588"/>
            <a:chExt cx="3602831" cy="230386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6549629" y="2514600"/>
              <a:ext cx="263128" cy="207169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6461523" y="4208860"/>
              <a:ext cx="263128" cy="207169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5628085" y="2731294"/>
              <a:ext cx="1052513" cy="604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6286501" y="2731294"/>
              <a:ext cx="394097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680597" y="2731294"/>
              <a:ext cx="394097" cy="5179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198394" y="3336131"/>
              <a:ext cx="219075" cy="2155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5772151" y="3551635"/>
              <a:ext cx="517922" cy="34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6290073" y="3551635"/>
              <a:ext cx="567928" cy="2917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5959079" y="3551635"/>
              <a:ext cx="330994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6290072" y="3551635"/>
              <a:ext cx="317897" cy="6477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505575" y="2912269"/>
              <a:ext cx="219075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6812756" y="2514600"/>
              <a:ext cx="219075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743700" y="4199335"/>
              <a:ext cx="28575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350">
                  <a:solidFill>
                    <a:srgbClr val="0000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6417469" y="3336131"/>
              <a:ext cx="438150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H="1">
              <a:off x="5541169" y="4416029"/>
              <a:ext cx="1051322" cy="302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H="1">
              <a:off x="6198394" y="4416029"/>
              <a:ext cx="394097" cy="3024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6592491" y="4416029"/>
              <a:ext cx="395288" cy="258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292578" y="3869531"/>
              <a:ext cx="185142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1500" dirty="0" err="1">
                  <a:solidFill>
                    <a:srgbClr val="C00000"/>
                  </a:solidFill>
                  <a:latin typeface="Calibri"/>
                  <a:cs typeface="Calibri"/>
                </a:rPr>
                <a:t>s,a,s</a:t>
              </a:r>
              <a:r>
                <a:rPr lang="en-US" sz="1500" dirty="0">
                  <a:solidFill>
                    <a:srgbClr val="C00000"/>
                  </a:solidFill>
                  <a:latin typeface="Calibri"/>
                  <a:cs typeface="Calibri"/>
                </a:rPr>
                <a:t>’) is </a:t>
              </a:r>
              <a:r>
                <a:rPr lang="en-US" sz="1500" dirty="0" smtClean="0">
                  <a:solidFill>
                    <a:srgbClr val="C00000"/>
                  </a:solidFill>
                  <a:latin typeface="Calibri"/>
                  <a:cs typeface="Calibri"/>
                </a:rPr>
                <a:t>a </a:t>
              </a:r>
              <a:r>
                <a:rPr lang="en-US" sz="1500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transition</a:t>
              </a:r>
              <a:endParaRPr lang="en-US" sz="1500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5943600" y="3863578"/>
              <a:ext cx="614363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>
                  <a:latin typeface="Calibri"/>
                  <a:cs typeface="Calibri"/>
                </a:rPr>
                <a:t>s,a,s’</a:t>
              </a: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7292578" y="2414588"/>
              <a:ext cx="125662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solidFill>
                    <a:srgbClr val="0000FF"/>
                  </a:solidFill>
                  <a:latin typeface="Calibri"/>
                  <a:cs typeface="Calibri"/>
                </a:rPr>
                <a:t>s is a </a:t>
              </a:r>
              <a:r>
                <a:rPr lang="en-US" sz="1500" i="1" dirty="0">
                  <a:solidFill>
                    <a:srgbClr val="0000FF"/>
                  </a:solidFill>
                  <a:latin typeface="Calibri"/>
                  <a:cs typeface="Calibri"/>
                </a:rPr>
                <a:t>state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7292578" y="3143250"/>
              <a:ext cx="154662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solidFill>
                    <a:srgbClr val="008000"/>
                  </a:solidFill>
                  <a:latin typeface="Calibri"/>
                  <a:cs typeface="Calibri"/>
                </a:rPr>
                <a:t>(s, a) is a </a:t>
              </a:r>
              <a:r>
                <a:rPr lang="en-US" sz="1500" i="1" dirty="0">
                  <a:solidFill>
                    <a:srgbClr val="008000"/>
                  </a:solidFill>
                  <a:latin typeface="Calibri"/>
                  <a:cs typeface="Calibri"/>
                </a:rPr>
                <a:t>q-state</a:t>
              </a:r>
            </a:p>
          </p:txBody>
        </p:sp>
      </p:grpSp>
      <p:pic>
        <p:nvPicPr>
          <p:cNvPr id="27" name="Picture 26" descr="Screen Shot 2014-08-10 at 7.40.5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" y="4103738"/>
            <a:ext cx="2600785" cy="2394857"/>
          </a:xfrm>
          <a:prstGeom prst="rect">
            <a:avLst/>
          </a:prstGeom>
        </p:spPr>
      </p:pic>
      <p:pic>
        <p:nvPicPr>
          <p:cNvPr id="28" name="Picture 27" descr="Screen Shot 2014-08-10 at 7.40.5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06" y="4103738"/>
            <a:ext cx="2600805" cy="2391369"/>
          </a:xfrm>
          <a:prstGeom prst="rect">
            <a:avLst/>
          </a:prstGeom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Methods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350" y="1772068"/>
            <a:ext cx="5706666" cy="399966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Evaluation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91" y="1964886"/>
            <a:ext cx="4323159" cy="363896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051" y="1885951"/>
            <a:ext cx="3371850" cy="26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171450" y="685800"/>
            <a:ext cx="490015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</a:rPr>
              <a:t>A maze-like problem</a:t>
            </a:r>
          </a:p>
          <a:p>
            <a:pPr marL="600075" lvl="1" indent="-257175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The agent lives in a grid</a:t>
            </a:r>
          </a:p>
          <a:p>
            <a:pPr marL="600075" lvl="1" indent="-257175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Walls block the agent’</a:t>
            </a:r>
            <a:r>
              <a:rPr lang="en-US" altLang="ja-JP" dirty="0"/>
              <a:t>s path</a:t>
            </a:r>
          </a:p>
          <a:p>
            <a:pPr marL="600075" lvl="1" indent="-257175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800" dirty="0"/>
          </a:p>
          <a:p>
            <a:pPr marL="257175" indent="-257175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</a:rPr>
              <a:t>actions do not always go as planned</a:t>
            </a:r>
          </a:p>
          <a:p>
            <a:pPr marL="600075" lvl="1" indent="-257175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80% of the time, the action North takes the agent North </a:t>
            </a:r>
            <a:br>
              <a:rPr lang="en-US" dirty="0"/>
            </a:br>
            <a:r>
              <a:rPr lang="en-US" dirty="0"/>
              <a:t>(if there is no wall there)</a:t>
            </a:r>
          </a:p>
          <a:p>
            <a:pPr marL="600075" lvl="1" indent="-257175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10% of the time, North takes the agent West; 10% East</a:t>
            </a:r>
          </a:p>
          <a:p>
            <a:pPr marL="600075" lvl="1" indent="-257175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If there is a wall in the direction the agent would have been taken, the agent stays put</a:t>
            </a:r>
          </a:p>
          <a:p>
            <a:pPr marL="600075" lvl="1" indent="-257175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800" dirty="0"/>
          </a:p>
          <a:p>
            <a:pPr marL="257175" indent="-257175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</a:rPr>
              <a:t>The agent receives rewards each time step</a:t>
            </a:r>
          </a:p>
          <a:p>
            <a:pPr marL="600075" lvl="1" indent="-257175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Small </a:t>
            </a:r>
            <a:r>
              <a:rPr lang="en-US" altLang="ja-JP" dirty="0"/>
              <a:t>“living” reward each step (can be negative)</a:t>
            </a:r>
          </a:p>
          <a:p>
            <a:pPr marL="600075" lvl="1" indent="-257175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Big rewards come at the end (good or bad)</a:t>
            </a:r>
          </a:p>
          <a:p>
            <a:pPr marL="600075" lvl="1" indent="-257175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800" dirty="0"/>
          </a:p>
          <a:p>
            <a:pPr marL="257175" indent="-257175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</a:rPr>
              <a:t>Goal: maximize sum of </a:t>
            </a:r>
            <a:r>
              <a:rPr lang="en-US" sz="2000" dirty="0" smtClean="0">
                <a:solidFill>
                  <a:schemeClr val="accent2"/>
                </a:solidFill>
              </a:rPr>
              <a:t>rewards </a:t>
            </a:r>
            <a:r>
              <a:rPr lang="en-US" altLang="zh-CN" sz="2000" dirty="0" smtClean="0">
                <a:solidFill>
                  <a:schemeClr val="accent2"/>
                </a:solidFill>
              </a:rPr>
              <a:t>-- Utilities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352" y="1887225"/>
            <a:ext cx="3329449" cy="239775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8100" y="3779662"/>
            <a:ext cx="342900" cy="18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0851" y="3771900"/>
            <a:ext cx="382214" cy="16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8050" y="3028950"/>
            <a:ext cx="32499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3566" y="3543300"/>
            <a:ext cx="611684" cy="5715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Fixed Policies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3981226"/>
            <a:ext cx="8534400" cy="1337074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+mj-lt"/>
                <a:cs typeface="Calibri"/>
              </a:rPr>
              <a:t>Expectimax</a:t>
            </a:r>
            <a:r>
              <a:rPr lang="en-US" sz="2400" dirty="0">
                <a:latin typeface="+mj-lt"/>
                <a:cs typeface="Calibri"/>
              </a:rPr>
              <a:t> trees max over all actions to compute the optimal values</a:t>
            </a:r>
          </a:p>
          <a:p>
            <a:pPr lvl="5"/>
            <a:endParaRPr lang="en-US" sz="1000" dirty="0">
              <a:latin typeface="+mj-lt"/>
              <a:cs typeface="Calibri"/>
            </a:endParaRPr>
          </a:p>
          <a:p>
            <a:r>
              <a:rPr lang="en-US" sz="2400" dirty="0">
                <a:latin typeface="+mj-lt"/>
                <a:cs typeface="Calibri"/>
              </a:rPr>
              <a:t>If we fixed some policy </a:t>
            </a:r>
            <a:r>
              <a:rPr lang="en-US" sz="2400" dirty="0">
                <a:latin typeface="+mj-lt"/>
                <a:cs typeface="Calibri"/>
                <a:sym typeface="Symbol" pitchFamily="18" charset="2"/>
              </a:rPr>
              <a:t>(s</a:t>
            </a:r>
            <a:r>
              <a:rPr lang="en-US" sz="2400" dirty="0">
                <a:latin typeface="+mj-lt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+mj-lt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+mj-lt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447800" y="1595010"/>
            <a:ext cx="2286000" cy="2120134"/>
            <a:chOff x="2400" y="1401"/>
            <a:chExt cx="1392" cy="1291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+mj-lt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+mj-lt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+mj-lt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8000"/>
                  </a:solidFill>
                  <a:latin typeface="+mj-lt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+mj-lt"/>
                  <a:cs typeface="Calibri"/>
                </a:rPr>
                <a:t>s,a,s</a:t>
              </a:r>
              <a:r>
                <a:rPr lang="ja-JP" altLang="en-US" sz="2000">
                  <a:latin typeface="+mj-lt"/>
                  <a:cs typeface="Calibri"/>
                </a:rPr>
                <a:t>’</a:t>
              </a:r>
              <a:endParaRPr lang="en-US" sz="2000" dirty="0">
                <a:latin typeface="+mj-lt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000">
                <a:latin typeface="+mj-lt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+mj-lt"/>
                  <a:cs typeface="Calibri"/>
                </a:rPr>
                <a:t>s</a:t>
              </a:r>
              <a:r>
                <a:rPr lang="ja-JP" altLang="en-US" sz="2000">
                  <a:solidFill>
                    <a:srgbClr val="0000FF"/>
                  </a:solidFill>
                  <a:latin typeface="+mj-lt"/>
                  <a:cs typeface="Calibri"/>
                </a:rPr>
                <a:t>’</a:t>
              </a:r>
              <a:endParaRPr lang="en-US" sz="2000" dirty="0">
                <a:solidFill>
                  <a:srgbClr val="0000FF"/>
                </a:solidFill>
                <a:latin typeface="+mj-lt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334328" y="1595010"/>
            <a:ext cx="1942772" cy="2120134"/>
            <a:chOff x="2400" y="1401"/>
            <a:chExt cx="1183" cy="1291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+mj-lt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+mj-lt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+mj-lt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+mj-lt"/>
                  <a:cs typeface="Calibri"/>
                  <a:sym typeface="Symbol" pitchFamily="18" charset="2"/>
                </a:rPr>
                <a:t>(s</a:t>
              </a:r>
              <a:r>
                <a:rPr lang="en-US" sz="2000" dirty="0">
                  <a:solidFill>
                    <a:srgbClr val="C00000"/>
                  </a:solidFill>
                  <a:latin typeface="+mj-lt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8000"/>
                  </a:solidFill>
                  <a:latin typeface="+mj-lt"/>
                  <a:cs typeface="Calibri"/>
                </a:rPr>
                <a:t>s, </a:t>
              </a:r>
              <a:r>
                <a:rPr lang="en-US" sz="2000" dirty="0">
                  <a:solidFill>
                    <a:srgbClr val="008000"/>
                  </a:solidFill>
                  <a:latin typeface="+mj-lt"/>
                  <a:cs typeface="Calibri"/>
                  <a:sym typeface="Symbol" pitchFamily="18" charset="2"/>
                </a:rPr>
                <a:t>(s</a:t>
              </a:r>
              <a:r>
                <a:rPr lang="en-US" sz="2000" dirty="0">
                  <a:solidFill>
                    <a:srgbClr val="008000"/>
                  </a:solidFill>
                  <a:latin typeface="+mj-lt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Calibri"/>
                </a:rPr>
                <a:t>s,</a:t>
              </a:r>
              <a:r>
                <a:rPr lang="en-US" sz="2000" dirty="0">
                  <a:latin typeface="+mj-lt"/>
                  <a:cs typeface="Calibri"/>
                  <a:sym typeface="Symbol" pitchFamily="18" charset="2"/>
                </a:rPr>
                <a:t> (s</a:t>
              </a:r>
              <a:r>
                <a:rPr lang="en-US" sz="2000" dirty="0">
                  <a:latin typeface="+mj-lt"/>
                  <a:cs typeface="Calibri"/>
                </a:rPr>
                <a:t>),s</a:t>
              </a:r>
              <a:r>
                <a:rPr lang="ja-JP" altLang="en-US" sz="2000">
                  <a:latin typeface="+mj-lt"/>
                  <a:cs typeface="Calibri"/>
                </a:rPr>
                <a:t>’</a:t>
              </a:r>
              <a:endParaRPr lang="en-US" sz="2000" dirty="0">
                <a:latin typeface="+mj-lt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000">
                <a:latin typeface="+mj-lt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+mj-lt"/>
                  <a:cs typeface="Calibri"/>
                </a:rPr>
                <a:t>s</a:t>
              </a:r>
              <a:r>
                <a:rPr lang="ja-JP" altLang="en-US" sz="2000">
                  <a:solidFill>
                    <a:srgbClr val="0000FF"/>
                  </a:solidFill>
                  <a:latin typeface="+mj-lt"/>
                  <a:cs typeface="Calibri"/>
                </a:rPr>
                <a:t>’</a:t>
              </a:r>
              <a:endParaRPr lang="en-US" sz="2000" dirty="0">
                <a:solidFill>
                  <a:srgbClr val="0000FF"/>
                </a:solidFill>
                <a:latin typeface="+mj-lt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19200" y="1143000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76800" y="1143000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  <a:cs typeface="Calibri"/>
              </a:rPr>
              <a:t>Do what </a:t>
            </a:r>
            <a:r>
              <a:rPr lang="en-US" sz="2000" dirty="0">
                <a:latin typeface="+mj-lt"/>
                <a:cs typeface="Calibri"/>
                <a:sym typeface="Symbol" pitchFamily="18" charset="2"/>
              </a:rPr>
              <a:t></a:t>
            </a:r>
            <a:r>
              <a:rPr lang="en-US" sz="2000" dirty="0">
                <a:latin typeface="+mj-lt"/>
                <a:cs typeface="Calibri"/>
              </a:rPr>
              <a:t> says to do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132693" y="781050"/>
            <a:ext cx="678285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  <a:cs typeface="Calibri"/>
              </a:rPr>
              <a:t>Another basic operation: compute the 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Calibri"/>
              </a:rPr>
              <a:t>utility of a state s</a:t>
            </a:r>
            <a:r>
              <a:rPr lang="en-US" sz="2400" dirty="0">
                <a:latin typeface="+mj-lt"/>
                <a:cs typeface="Calibri"/>
              </a:rPr>
              <a:t> under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Calibri"/>
              </a:rPr>
              <a:t>a fixed (generally non-optimal)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Calibri"/>
              </a:rPr>
              <a:t>policy</a:t>
            </a:r>
          </a:p>
          <a:p>
            <a:endParaRPr lang="en-US" sz="2400" dirty="0">
              <a:latin typeface="+mj-lt"/>
              <a:cs typeface="Calibri"/>
            </a:endParaRPr>
          </a:p>
          <a:p>
            <a:r>
              <a:rPr lang="en-US" sz="2400" dirty="0" smtClean="0">
                <a:latin typeface="+mj-lt"/>
                <a:cs typeface="Calibri"/>
              </a:rPr>
              <a:t>Define </a:t>
            </a:r>
            <a:r>
              <a:rPr lang="en-US" sz="2400" dirty="0">
                <a:latin typeface="+mj-lt"/>
                <a:cs typeface="Calibri"/>
              </a:rPr>
              <a:t>the utility of a state s, under a fixed policy </a:t>
            </a:r>
            <a:r>
              <a:rPr lang="en-US" sz="2400" dirty="0">
                <a:latin typeface="+mj-lt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+mj-lt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00B0F0"/>
                </a:solidFill>
                <a:latin typeface="+mj-lt"/>
                <a:cs typeface="Calibri"/>
              </a:rPr>
              <a:t>V</a:t>
            </a:r>
            <a:r>
              <a:rPr lang="en-US" sz="2400" baseline="30000" dirty="0">
                <a:solidFill>
                  <a:srgbClr val="00B0F0"/>
                </a:solidFill>
                <a:latin typeface="+mj-lt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Calibri"/>
              </a:rPr>
              <a:t>(s) = expected total discounted rewards starting in s and following 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Calibri"/>
                <a:sym typeface="Symbol" pitchFamily="18" charset="2"/>
              </a:rPr>
              <a:t></a:t>
            </a:r>
            <a:endParaRPr lang="en-US" sz="2400" dirty="0">
              <a:solidFill>
                <a:srgbClr val="00B0F0"/>
              </a:solidFill>
              <a:latin typeface="+mj-lt"/>
              <a:cs typeface="Calibri"/>
            </a:endParaRPr>
          </a:p>
          <a:p>
            <a:endParaRPr lang="en-US" sz="2400" dirty="0">
              <a:latin typeface="+mj-lt"/>
              <a:cs typeface="Calibri"/>
            </a:endParaRPr>
          </a:p>
          <a:p>
            <a:r>
              <a:rPr lang="en-US" sz="2400" dirty="0">
                <a:latin typeface="+mj-lt"/>
                <a:cs typeface="Calibri"/>
              </a:rPr>
              <a:t>Recursive relation (one-step look-ahead / Bellman equation</a:t>
            </a:r>
            <a:r>
              <a:rPr lang="en-US" sz="2400" dirty="0" smtClean="0">
                <a:latin typeface="+mj-lt"/>
                <a:cs typeface="Calibri"/>
              </a:rPr>
              <a:t>):</a:t>
            </a:r>
          </a:p>
          <a:p>
            <a:endParaRPr lang="en-US" sz="2400" dirty="0">
              <a:latin typeface="+mj-lt"/>
              <a:cs typeface="Calibri"/>
            </a:endParaRPr>
          </a:p>
          <a:p>
            <a:endParaRPr lang="en-US" sz="2400" dirty="0" smtClean="0">
              <a:latin typeface="+mj-lt"/>
              <a:cs typeface="Calibri"/>
            </a:endParaRPr>
          </a:p>
          <a:p>
            <a:r>
              <a:rPr lang="en-US" altLang="zh-CN" sz="2400" dirty="0" smtClean="0">
                <a:latin typeface="+mj-lt"/>
                <a:cs typeface="Calibri"/>
              </a:rPr>
              <a:t>For comparison, previously we have:</a:t>
            </a:r>
            <a:endParaRPr lang="en-US" sz="2400" dirty="0">
              <a:latin typeface="+mj-lt"/>
              <a:cs typeface="Calibri"/>
            </a:endParaRP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55571" y="4661314"/>
            <a:ext cx="5303054" cy="484368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801178" y="2057400"/>
            <a:ext cx="1942772" cy="2088931"/>
            <a:chOff x="2400" y="1401"/>
            <a:chExt cx="1183" cy="1272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+mj-lt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+mj-lt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+mj-lt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+mj-lt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+mj-lt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  <a:latin typeface="+mj-lt"/>
                  <a:cs typeface="Calibri"/>
                  <a:sym typeface="Symbol" pitchFamily="18" charset="2"/>
                </a:rPr>
                <a:t>(s</a:t>
              </a:r>
              <a:r>
                <a:rPr lang="en-US" dirty="0">
                  <a:solidFill>
                    <a:srgbClr val="C00000"/>
                  </a:solidFill>
                  <a:latin typeface="+mj-lt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j-lt"/>
                  <a:cs typeface="Calibri"/>
                </a:rPr>
                <a:t>s, </a:t>
              </a:r>
              <a:r>
                <a:rPr lang="en-US" dirty="0">
                  <a:solidFill>
                    <a:srgbClr val="008000"/>
                  </a:solidFill>
                  <a:latin typeface="+mj-lt"/>
                  <a:cs typeface="Calibri"/>
                  <a:sym typeface="Symbol" pitchFamily="18" charset="2"/>
                </a:rPr>
                <a:t>(s</a:t>
              </a:r>
              <a:r>
                <a:rPr lang="en-US" dirty="0">
                  <a:solidFill>
                    <a:srgbClr val="008000"/>
                  </a:solidFill>
                  <a:latin typeface="+mj-lt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+mj-lt"/>
                  <a:cs typeface="Calibri"/>
                </a:rPr>
                <a:t>s,</a:t>
              </a:r>
              <a:r>
                <a:rPr lang="en-US" dirty="0">
                  <a:latin typeface="+mj-lt"/>
                  <a:cs typeface="Calibri"/>
                  <a:sym typeface="Symbol" pitchFamily="18" charset="2"/>
                </a:rPr>
                <a:t> (s</a:t>
              </a:r>
              <a:r>
                <a:rPr lang="en-US" dirty="0">
                  <a:latin typeface="+mj-lt"/>
                  <a:cs typeface="Calibri"/>
                </a:rPr>
                <a:t>),s</a:t>
              </a:r>
              <a:r>
                <a:rPr lang="ja-JP" altLang="en-US">
                  <a:latin typeface="+mj-lt"/>
                  <a:cs typeface="Calibri"/>
                </a:rPr>
                <a:t>’</a:t>
              </a:r>
              <a:endParaRPr lang="en-US" dirty="0">
                <a:latin typeface="+mj-lt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+mj-lt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+mj-lt"/>
                  <a:cs typeface="Calibri"/>
                </a:rPr>
                <a:t>s</a:t>
              </a:r>
              <a:r>
                <a:rPr lang="ja-JP" altLang="en-US">
                  <a:solidFill>
                    <a:srgbClr val="0000FF"/>
                  </a:solidFill>
                  <a:latin typeface="+mj-lt"/>
                  <a:cs typeface="Calibri"/>
                </a:rPr>
                <a:t>’</a:t>
              </a:r>
              <a:endParaRPr lang="en-US" dirty="0">
                <a:solidFill>
                  <a:srgbClr val="0000FF"/>
                </a:solidFill>
                <a:latin typeface="+mj-lt"/>
                <a:cs typeface="Calibri"/>
              </a:endParaRPr>
            </a:p>
          </p:txBody>
        </p:sp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219200" y="5932151"/>
            <a:ext cx="5450200" cy="518198"/>
          </a:xfrm>
          <a:prstGeom prst="rect">
            <a:avLst/>
          </a:prstGeom>
          <a:noFill/>
          <a:ln/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33800" y="4559125"/>
            <a:ext cx="533400" cy="44408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181600" y="4540601"/>
            <a:ext cx="533400" cy="44408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375002" y="5888821"/>
            <a:ext cx="596797" cy="44408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629576" y="4637195"/>
            <a:ext cx="285967" cy="15773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089035" y="4651885"/>
            <a:ext cx="285967" cy="15773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Example: Policy Evaluation</a:t>
            </a:r>
            <a:endParaRPr lang="en-US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850" y="182545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2790" y="182545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Calibri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820" y="1771651"/>
            <a:ext cx="3444699" cy="3421856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267" y="1771651"/>
            <a:ext cx="3485816" cy="342185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1600" y="2990850"/>
            <a:ext cx="2286000" cy="302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7063" y="2990850"/>
            <a:ext cx="2286000" cy="302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Example: Policy Evaluation</a:t>
            </a:r>
            <a:endParaRPr lang="en-US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850" y="258745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2790" y="258745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5447063" y="2990851"/>
            <a:ext cx="2301498" cy="302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393691" y="3008662"/>
            <a:ext cx="2255003" cy="297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549891"/>
            <a:ext cx="2044337" cy="203078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cs typeface="Calibri"/>
              </a:rPr>
              <a:t>Policy 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285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 smtClean="0">
                    <a:latin typeface="+mj-lt"/>
                    <a:cs typeface="Calibri"/>
                  </a:rPr>
                  <a:t>How do we calculate the V’s for a fixed policy </a:t>
                </a:r>
                <a:r>
                  <a:rPr lang="en-US" sz="2400" dirty="0">
                    <a:latin typeface="+mj-lt"/>
                    <a:cs typeface="Calibri"/>
                    <a:sym typeface="Symbol" pitchFamily="18" charset="2"/>
                  </a:rPr>
                  <a:t></a:t>
                </a:r>
                <a:r>
                  <a:rPr lang="en-US" sz="2400" dirty="0">
                    <a:latin typeface="+mj-lt"/>
                    <a:cs typeface="Calibri"/>
                  </a:rPr>
                  <a:t>?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>
                  <a:latin typeface="+mj-lt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latin typeface="+mj-lt"/>
                    <a:cs typeface="Calibri"/>
                  </a:rPr>
                  <a:t>Idea 1: Turn recursive Bellman equations into updates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sz="2400" dirty="0">
                    <a:latin typeface="+mj-lt"/>
                    <a:cs typeface="Calibri"/>
                  </a:rPr>
                  <a:t>	(like value iteration)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>
                  <a:latin typeface="+mj-lt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>
                  <a:latin typeface="+mj-lt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endParaRPr lang="en-US" sz="3600" dirty="0">
                  <a:latin typeface="+mj-lt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endParaRPr lang="en-US" sz="3600" dirty="0">
                  <a:latin typeface="+mj-lt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>
                  <a:latin typeface="+mj-lt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latin typeface="+mj-lt"/>
                    <a:cs typeface="Calibri"/>
                  </a:rPr>
                  <a:t>Efficiency: O(S</a:t>
                </a:r>
                <a:r>
                  <a:rPr lang="en-US" sz="2400" baseline="30000" dirty="0">
                    <a:latin typeface="+mj-lt"/>
                    <a:cs typeface="Calibri"/>
                  </a:rPr>
                  <a:t>2</a:t>
                </a:r>
                <a:r>
                  <a:rPr lang="en-US" sz="2400" dirty="0">
                    <a:latin typeface="+mj-lt"/>
                    <a:cs typeface="Calibri"/>
                  </a:rPr>
                  <a:t>) per iteration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>
                  <a:latin typeface="+mj-lt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latin typeface="+mj-lt"/>
                    <a:cs typeface="Calibri"/>
                  </a:rPr>
                  <a:t>Idea 2: Without the maxes, the Bellman equations are just a linear </a:t>
                </a:r>
                <a:r>
                  <a:rPr lang="en-US" sz="2400" dirty="0" smtClean="0">
                    <a:latin typeface="+mj-lt"/>
                    <a:cs typeface="Calibri"/>
                  </a:rPr>
                  <a:t>system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𝑇𝑉</m:t>
                    </m:r>
                  </m:oMath>
                </a14:m>
                <a:endParaRPr lang="en-US" sz="2000" dirty="0">
                  <a:latin typeface="+mj-lt"/>
                  <a:cs typeface="Calibri"/>
                </a:endParaRPr>
              </a:p>
            </p:txBody>
          </p:sp>
        </mc:Choice>
        <mc:Fallback>
          <p:sp>
            <p:nvSpPr>
              <p:cNvPr id="1728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9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25484" y="3363165"/>
            <a:ext cx="5562420" cy="484423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47902" y="2905965"/>
            <a:ext cx="1126559" cy="248019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858328" y="1885950"/>
            <a:ext cx="1942772" cy="2088931"/>
            <a:chOff x="2400" y="1401"/>
            <a:chExt cx="1183" cy="1272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+mj-lt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+mj-lt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+mj-lt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+mj-lt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+mj-lt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  <a:latin typeface="+mj-lt"/>
                  <a:cs typeface="Calibri"/>
                  <a:sym typeface="Symbol" pitchFamily="18" charset="2"/>
                </a:rPr>
                <a:t>(s</a:t>
              </a:r>
              <a:r>
                <a:rPr lang="en-US" dirty="0">
                  <a:solidFill>
                    <a:srgbClr val="C00000"/>
                  </a:solidFill>
                  <a:latin typeface="+mj-lt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j-lt"/>
                  <a:cs typeface="Calibri"/>
                </a:rPr>
                <a:t>s, </a:t>
              </a:r>
              <a:r>
                <a:rPr lang="en-US" dirty="0">
                  <a:solidFill>
                    <a:srgbClr val="008000"/>
                  </a:solidFill>
                  <a:latin typeface="+mj-lt"/>
                  <a:cs typeface="Calibri"/>
                  <a:sym typeface="Symbol" pitchFamily="18" charset="2"/>
                </a:rPr>
                <a:t>(s</a:t>
              </a:r>
              <a:r>
                <a:rPr lang="en-US" dirty="0">
                  <a:solidFill>
                    <a:srgbClr val="008000"/>
                  </a:solidFill>
                  <a:latin typeface="+mj-lt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+mj-lt"/>
                  <a:cs typeface="Calibri"/>
                </a:rPr>
                <a:t>s,</a:t>
              </a:r>
              <a:r>
                <a:rPr lang="en-US" dirty="0">
                  <a:latin typeface="+mj-lt"/>
                  <a:cs typeface="Calibri"/>
                  <a:sym typeface="Symbol" pitchFamily="18" charset="2"/>
                </a:rPr>
                <a:t> (s</a:t>
              </a:r>
              <a:r>
                <a:rPr lang="en-US" dirty="0">
                  <a:latin typeface="+mj-lt"/>
                  <a:cs typeface="Calibri"/>
                </a:rPr>
                <a:t>),s</a:t>
              </a:r>
              <a:r>
                <a:rPr lang="ja-JP" altLang="en-US">
                  <a:latin typeface="+mj-lt"/>
                  <a:cs typeface="Calibri"/>
                </a:rPr>
                <a:t>’</a:t>
              </a:r>
              <a:endParaRPr lang="en-US" dirty="0">
                <a:latin typeface="+mj-lt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+mj-lt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+mj-lt"/>
                  <a:cs typeface="Calibri"/>
                </a:rPr>
                <a:t>s</a:t>
              </a:r>
              <a:r>
                <a:rPr lang="ja-JP" altLang="en-US">
                  <a:solidFill>
                    <a:srgbClr val="0000FF"/>
                  </a:solidFill>
                  <a:latin typeface="+mj-lt"/>
                  <a:cs typeface="Calibri"/>
                </a:rPr>
                <a:t>’</a:t>
              </a:r>
              <a:endParaRPr lang="en-US" dirty="0">
                <a:solidFill>
                  <a:srgbClr val="0000FF"/>
                </a:solidFill>
                <a:latin typeface="+mj-lt"/>
                <a:cs typeface="Calibri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Extraction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998" y="1829213"/>
            <a:ext cx="4995602" cy="392466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Let’s imagine we have the optimal values V*(s)</a:t>
            </a:r>
          </a:p>
          <a:p>
            <a:pPr marL="257162" lvl="1" indent="-257162">
              <a:buClr>
                <a:schemeClr val="accent2"/>
              </a:buClr>
            </a:pPr>
            <a:endParaRPr lang="en-US" sz="1600" dirty="0"/>
          </a:p>
          <a:p>
            <a:r>
              <a:rPr lang="en-US" sz="2400" dirty="0"/>
              <a:t>How should we act?</a:t>
            </a:r>
          </a:p>
          <a:p>
            <a:pPr lvl="1"/>
            <a:r>
              <a:rPr lang="en-US" sz="2000" dirty="0"/>
              <a:t>It’s not obvious!</a:t>
            </a:r>
          </a:p>
          <a:p>
            <a:pPr lvl="1"/>
            <a:endParaRPr lang="en-US" sz="1600" dirty="0"/>
          </a:p>
          <a:p>
            <a:r>
              <a:rPr lang="en-US" sz="2400" dirty="0"/>
              <a:t>We need to do a mini-</a:t>
            </a:r>
            <a:r>
              <a:rPr lang="en-US" sz="2400" dirty="0" err="1"/>
              <a:t>expectimax</a:t>
            </a:r>
            <a:r>
              <a:rPr lang="en-US" sz="2400" dirty="0"/>
              <a:t> (one step)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2400" dirty="0"/>
              <a:t>This is called </a:t>
            </a:r>
            <a:r>
              <a:rPr lang="en-US" sz="2400" dirty="0">
                <a:solidFill>
                  <a:srgbClr val="C00000"/>
                </a:solidFill>
              </a:rPr>
              <a:t>policy extraction</a:t>
            </a:r>
            <a:r>
              <a:rPr lang="en-US" sz="2400" dirty="0"/>
              <a:t>, since it gets the policy implied by the values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95740" y="3518263"/>
            <a:ext cx="4794148" cy="51435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6231952" y="1905000"/>
            <a:ext cx="2735699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49453" y="3544640"/>
            <a:ext cx="896664" cy="251066"/>
          </a:xfrm>
          <a:prstGeom prst="rect">
            <a:avLst/>
          </a:prstGeom>
          <a:noFill/>
          <a:ln/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5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Let’s imagine we have the optimal q-values:</a:t>
            </a:r>
          </a:p>
          <a:p>
            <a:endParaRPr lang="en-US" sz="2400" dirty="0"/>
          </a:p>
          <a:p>
            <a:r>
              <a:rPr lang="en-US" sz="2400" dirty="0"/>
              <a:t>How should we act?</a:t>
            </a:r>
          </a:p>
          <a:p>
            <a:pPr lvl="1"/>
            <a:r>
              <a:rPr lang="en-US" sz="2000" dirty="0"/>
              <a:t>Completely trivial to decide!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Important lesson: actions are easier to select from q-values than values!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5334000" y="1524000"/>
            <a:ext cx="3418010" cy="259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453097" y="3057248"/>
            <a:ext cx="1829196" cy="358666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13659" y="3048000"/>
            <a:ext cx="896664" cy="251066"/>
          </a:xfrm>
          <a:prstGeom prst="rect">
            <a:avLst/>
          </a:prstGeom>
          <a:noFill/>
          <a:ln/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4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Iteration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146" y="1943490"/>
            <a:ext cx="5263754" cy="344965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Problems with Value Iteration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  <a:cs typeface="Calibri"/>
              </a:rPr>
              <a:t>Value iteration repeats the Bellman updates:</a:t>
            </a:r>
          </a:p>
          <a:p>
            <a:endParaRPr lang="en-US" sz="2400" dirty="0">
              <a:latin typeface="+mj-lt"/>
              <a:cs typeface="Calibri"/>
            </a:endParaRPr>
          </a:p>
          <a:p>
            <a:endParaRPr lang="en-US" sz="2400" dirty="0">
              <a:latin typeface="+mj-lt"/>
              <a:cs typeface="Calibri"/>
            </a:endParaRPr>
          </a:p>
          <a:p>
            <a:endParaRPr lang="en-US" sz="2400" dirty="0">
              <a:latin typeface="+mj-lt"/>
              <a:cs typeface="Calibri"/>
            </a:endParaRPr>
          </a:p>
          <a:p>
            <a:r>
              <a:rPr lang="en-US" sz="2400" dirty="0">
                <a:latin typeface="+mj-lt"/>
                <a:cs typeface="Calibri"/>
              </a:rPr>
              <a:t>Problem 1: It’s slow – O(S</a:t>
            </a:r>
            <a:r>
              <a:rPr lang="en-US" sz="2400" baseline="30000" dirty="0">
                <a:latin typeface="+mj-lt"/>
                <a:cs typeface="Calibri"/>
              </a:rPr>
              <a:t>2</a:t>
            </a:r>
            <a:r>
              <a:rPr lang="en-US" sz="2400" dirty="0">
                <a:latin typeface="+mj-lt"/>
                <a:cs typeface="Calibri"/>
              </a:rPr>
              <a:t>A) per iteration</a:t>
            </a:r>
          </a:p>
          <a:p>
            <a:endParaRPr lang="en-US" sz="2400" dirty="0">
              <a:latin typeface="+mj-lt"/>
              <a:cs typeface="Calibri"/>
            </a:endParaRPr>
          </a:p>
          <a:p>
            <a:r>
              <a:rPr lang="en-US" sz="2400" dirty="0">
                <a:latin typeface="+mj-lt"/>
                <a:cs typeface="Calibri"/>
              </a:rPr>
              <a:t>Problem 2: The “max” at each state rarely changes</a:t>
            </a:r>
          </a:p>
          <a:p>
            <a:endParaRPr lang="en-US" sz="2400" dirty="0">
              <a:latin typeface="+mj-lt"/>
              <a:cs typeface="Calibri"/>
            </a:endParaRPr>
          </a:p>
          <a:p>
            <a:r>
              <a:rPr lang="en-US" sz="2400" dirty="0">
                <a:latin typeface="+mj-lt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000" dirty="0">
              <a:latin typeface="+mj-lt"/>
              <a:cs typeface="Calibri"/>
            </a:endParaRPr>
          </a:p>
          <a:p>
            <a:endParaRPr lang="en-US" sz="2000" dirty="0">
              <a:latin typeface="+mj-lt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0" y="1715058"/>
            <a:ext cx="4972050" cy="472736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77000" y="1575566"/>
            <a:ext cx="2286000" cy="2120134"/>
            <a:chOff x="2400" y="1401"/>
            <a:chExt cx="1392" cy="1291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+mj-lt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+mj-lt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+mj-lt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+mj-lt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8000"/>
                  </a:solidFill>
                  <a:latin typeface="+mj-lt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+mj-lt"/>
                  <a:cs typeface="Calibri"/>
                </a:rPr>
                <a:t>s,a,s</a:t>
              </a:r>
              <a:r>
                <a:rPr lang="ja-JP" altLang="en-US" sz="2000">
                  <a:latin typeface="+mj-lt"/>
                  <a:cs typeface="Calibri"/>
                </a:rPr>
                <a:t>’</a:t>
              </a:r>
              <a:endParaRPr lang="en-US" sz="2000" dirty="0">
                <a:latin typeface="+mj-lt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000">
                <a:latin typeface="+mj-lt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+mj-lt"/>
                  <a:cs typeface="Calibri"/>
                </a:rPr>
                <a:t>s</a:t>
              </a:r>
              <a:r>
                <a:rPr lang="ja-JP" altLang="en-US" sz="2000">
                  <a:solidFill>
                    <a:srgbClr val="0000FF"/>
                  </a:solidFill>
                  <a:latin typeface="+mj-lt"/>
                  <a:cs typeface="Calibri"/>
                </a:rPr>
                <a:t>’</a:t>
              </a:r>
              <a:endParaRPr lang="en-US" sz="2000" dirty="0">
                <a:solidFill>
                  <a:srgbClr val="0000FF"/>
                </a:solidFill>
                <a:latin typeface="+mj-lt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6800850" y="5666185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CC0000"/>
                </a:solidFill>
                <a:latin typeface="+mj-lt"/>
                <a:cs typeface="Calibri"/>
              </a:rPr>
              <a:t>[Demo: value iteration (L9D2)]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914400"/>
            <a:ext cx="49149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a</a:t>
            </a:r>
            <a:r>
              <a:rPr lang="en-US" sz="1800" dirty="0">
                <a:ea typeface="ＭＳ Ｐゴシック" pitchFamily="34" charset="-128"/>
              </a:rPr>
              <a:t> from 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</a:t>
            </a:r>
            <a:r>
              <a:rPr lang="en-US" sz="1800" dirty="0">
                <a:ea typeface="ＭＳ Ｐゴシック" pitchFamily="34" charset="-128"/>
              </a:rPr>
              <a:t> leads to 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s’</a:t>
            </a:r>
            <a:r>
              <a:rPr lang="en-US" sz="1800" dirty="0">
                <a:ea typeface="ＭＳ Ｐゴシック" pitchFamily="34" charset="-128"/>
              </a:rPr>
              <a:t>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051" y="1885951"/>
            <a:ext cx="3371850" cy="26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8100" y="3779662"/>
            <a:ext cx="342900" cy="18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0851" y="3771900"/>
            <a:ext cx="382214" cy="16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8050" y="3028950"/>
            <a:ext cx="32499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3566" y="3543300"/>
            <a:ext cx="611684" cy="5715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  <a:latin typeface="+mj-lt"/>
              </a:rPr>
              <a:t>Step 1: Policy evaluation: </a:t>
            </a:r>
            <a:r>
              <a:rPr lang="en-US" sz="2400" dirty="0">
                <a:latin typeface="+mj-lt"/>
              </a:rPr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  <a:latin typeface="+mj-lt"/>
              </a:rPr>
              <a:t>Step 2: Policy improvement: </a:t>
            </a:r>
            <a:r>
              <a:rPr lang="en-US" sz="2400" dirty="0">
                <a:latin typeface="+mj-lt"/>
              </a:rPr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>
                <a:latin typeface="+mj-lt"/>
              </a:rPr>
              <a:t>Repeat steps until policy converges</a:t>
            </a:r>
          </a:p>
          <a:p>
            <a:pPr lvl="1"/>
            <a:endParaRPr lang="en-US" sz="2400" dirty="0">
              <a:latin typeface="+mj-lt"/>
            </a:endParaRPr>
          </a:p>
          <a:p>
            <a:r>
              <a:rPr lang="en-US" sz="2800" dirty="0">
                <a:latin typeface="+mj-lt"/>
              </a:rPr>
              <a:t>This is </a:t>
            </a:r>
            <a:r>
              <a:rPr lang="en-US" sz="2800" dirty="0">
                <a:solidFill>
                  <a:srgbClr val="CC0000"/>
                </a:solidFill>
                <a:latin typeface="+mj-lt"/>
              </a:rPr>
              <a:t>policy iteration</a:t>
            </a:r>
          </a:p>
          <a:p>
            <a:pPr lvl="1"/>
            <a:r>
              <a:rPr lang="en-US" sz="2400" dirty="0">
                <a:latin typeface="+mj-lt"/>
              </a:rPr>
              <a:t>It’s still optimal!</a:t>
            </a:r>
          </a:p>
          <a:p>
            <a:pPr lvl="1"/>
            <a:r>
              <a:rPr lang="en-US" sz="2400" dirty="0">
                <a:latin typeface="+mj-lt"/>
              </a:rPr>
              <a:t>Can converge (much) faster under some conditions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endParaRPr lang="en-US" sz="1050" dirty="0"/>
          </a:p>
          <a:p>
            <a:r>
              <a:rPr lang="en-US" sz="2400" dirty="0"/>
              <a:t>Policy 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400" dirty="0">
                <a:sym typeface="Symbol" pitchFamily="18" charset="2"/>
              </a:rPr>
              <a:t>Iterate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until values converge</a:t>
            </a:r>
            <a:r>
              <a:rPr lang="en-US" sz="2400" dirty="0">
                <a:sym typeface="Symbol" pitchFamily="18" charset="2"/>
              </a:rPr>
              <a:t>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Policy Improvement: For fixed values, get a better policy using policy extraction</a:t>
            </a:r>
          </a:p>
          <a:p>
            <a:pPr lvl="1"/>
            <a:r>
              <a:rPr lang="en-US" sz="24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69720" y="2636580"/>
            <a:ext cx="5876082" cy="51804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752600" y="5181600"/>
            <a:ext cx="5411621" cy="480796"/>
          </a:xfrm>
          <a:prstGeom prst="rect">
            <a:avLst/>
          </a:prstGeom>
          <a:noFill/>
          <a:ln/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Demo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cs.stanford.edu/people/karpathy/reinforcejs/gridworld_dp.html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altLang="zh-CN" sz="2800" dirty="0" err="1" smtClean="0"/>
              <a:t>Gridworld</a:t>
            </a:r>
            <a:endParaRPr lang="en-US" altLang="zh-CN" sz="2800" dirty="0" smtClean="0"/>
          </a:p>
          <a:p>
            <a:pPr lvl="1"/>
            <a:r>
              <a:rPr lang="en-US" sz="2000" dirty="0" smtClean="0"/>
              <a:t>Actions: NSEW</a:t>
            </a:r>
            <a:endParaRPr lang="en-US" sz="2000" dirty="0"/>
          </a:p>
          <a:p>
            <a:pPr lvl="1"/>
            <a:r>
              <a:rPr lang="en-US" sz="2000" dirty="0" smtClean="0"/>
              <a:t>Deterministic: T(</a:t>
            </a:r>
            <a:r>
              <a:rPr lang="en-US" sz="2000" dirty="0" err="1" smtClean="0"/>
              <a:t>s,a,s</a:t>
            </a:r>
            <a:r>
              <a:rPr lang="en-US" sz="2000" dirty="0" smtClean="0"/>
              <a:t>’)=1</a:t>
            </a:r>
          </a:p>
          <a:p>
            <a:pPr lvl="1"/>
            <a:r>
              <a:rPr lang="en-US" sz="2000" dirty="0" smtClean="0"/>
              <a:t>Discount: 0.9</a:t>
            </a:r>
          </a:p>
          <a:p>
            <a:pPr lvl="1"/>
            <a:r>
              <a:rPr lang="en-US" sz="2000" dirty="0" smtClean="0"/>
              <a:t>Set your own rewards</a:t>
            </a:r>
          </a:p>
          <a:p>
            <a:endParaRPr lang="en-US" sz="2000" dirty="0"/>
          </a:p>
        </p:txBody>
      </p:sp>
      <p:pic>
        <p:nvPicPr>
          <p:cNvPr id="1026" name="Picture 2" descr="http://cs.stanford.edu/people/karpathy/reinforcejs/img/dpsolve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4587"/>
            <a:ext cx="4648200" cy="46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914400"/>
            <a:ext cx="8401050" cy="5562600"/>
          </a:xfrm>
        </p:spPr>
        <p:txBody>
          <a:bodyPr>
            <a:noAutofit/>
          </a:bodyPr>
          <a:lstStyle/>
          <a:p>
            <a:r>
              <a:rPr lang="en-US" sz="2400" dirty="0"/>
              <a:t>Both </a:t>
            </a:r>
            <a:r>
              <a:rPr lang="en-US" sz="2400" b="1" dirty="0"/>
              <a:t>value iteration </a:t>
            </a:r>
            <a:r>
              <a:rPr lang="en-US" sz="2400" dirty="0"/>
              <a:t>and </a:t>
            </a:r>
            <a:r>
              <a:rPr lang="en-US" sz="2400" b="1" dirty="0"/>
              <a:t>policy iteration </a:t>
            </a:r>
            <a:r>
              <a:rPr lang="en-US" sz="2400" dirty="0"/>
              <a:t>compute the same thing (all optimal values)</a:t>
            </a:r>
          </a:p>
          <a:p>
            <a:pPr lvl="3"/>
            <a:endParaRPr lang="en-US" sz="105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000" dirty="0"/>
              <a:t>Every iteration </a:t>
            </a:r>
            <a:r>
              <a:rPr lang="en-US" sz="2000" dirty="0">
                <a:solidFill>
                  <a:srgbClr val="FF0000"/>
                </a:solidFill>
              </a:rPr>
              <a:t>updates</a:t>
            </a:r>
            <a:r>
              <a:rPr lang="en-US" sz="2000" dirty="0"/>
              <a:t> both the </a:t>
            </a:r>
            <a:r>
              <a:rPr lang="en-US" sz="2000" dirty="0">
                <a:solidFill>
                  <a:srgbClr val="00B0F0"/>
                </a:solidFill>
              </a:rPr>
              <a:t>values</a:t>
            </a:r>
            <a:r>
              <a:rPr lang="en-US" sz="2000" dirty="0"/>
              <a:t> and (implicitly) the </a:t>
            </a:r>
            <a:r>
              <a:rPr lang="en-US" sz="2000" dirty="0">
                <a:solidFill>
                  <a:srgbClr val="00B0F0"/>
                </a:solidFill>
              </a:rPr>
              <a:t>policy</a:t>
            </a:r>
          </a:p>
          <a:p>
            <a:pPr lvl="1"/>
            <a:r>
              <a:rPr lang="en-US" sz="2000" dirty="0"/>
              <a:t>We </a:t>
            </a:r>
            <a:r>
              <a:rPr lang="en-US" sz="2000" dirty="0">
                <a:solidFill>
                  <a:srgbClr val="FF0000"/>
                </a:solidFill>
              </a:rPr>
              <a:t>don’t track the policy</a:t>
            </a:r>
            <a:r>
              <a:rPr lang="en-US" sz="2000" dirty="0"/>
              <a:t>, but taking the max over actions implicitly </a:t>
            </a:r>
            <a:r>
              <a:rPr lang="en-US" sz="2000" dirty="0" err="1"/>
              <a:t>recomputes</a:t>
            </a:r>
            <a:r>
              <a:rPr lang="en-US" sz="2000" dirty="0"/>
              <a:t> it</a:t>
            </a:r>
          </a:p>
          <a:p>
            <a:pPr lvl="3"/>
            <a:endParaRPr lang="en-US" sz="105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000" dirty="0"/>
              <a:t>We do several passes that update utilities with </a:t>
            </a:r>
            <a:r>
              <a:rPr lang="en-US" sz="2000" dirty="0">
                <a:solidFill>
                  <a:srgbClr val="FF0000"/>
                </a:solidFill>
              </a:rPr>
              <a:t>fixed policy </a:t>
            </a:r>
            <a:r>
              <a:rPr lang="en-US" sz="2000" dirty="0"/>
              <a:t>(each pass is fast because we consider only one action, not all of them)</a:t>
            </a:r>
          </a:p>
          <a:p>
            <a:pPr lvl="1"/>
            <a:r>
              <a:rPr lang="en-US" sz="2000" dirty="0"/>
              <a:t>After the policy is evaluated, </a:t>
            </a:r>
            <a:r>
              <a:rPr lang="en-US" sz="2000" dirty="0">
                <a:solidFill>
                  <a:srgbClr val="FF0000"/>
                </a:solidFill>
              </a:rPr>
              <a:t>a new policy is chosen </a:t>
            </a:r>
            <a:r>
              <a:rPr lang="en-US" sz="2000" dirty="0"/>
              <a:t>(slow like a value iteration pass)</a:t>
            </a:r>
          </a:p>
          <a:p>
            <a:pPr lvl="1"/>
            <a:r>
              <a:rPr lang="en-US" sz="2000" dirty="0"/>
              <a:t>The new policy will be better (or we’re done)</a:t>
            </a:r>
          </a:p>
          <a:p>
            <a:pPr lvl="4"/>
            <a:endParaRPr lang="en-US" sz="1050" dirty="0"/>
          </a:p>
          <a:p>
            <a:pPr>
              <a:spcBef>
                <a:spcPts val="900"/>
              </a:spcBef>
            </a:pPr>
            <a:r>
              <a:rPr lang="en-US" sz="2400" dirty="0"/>
              <a:t>Both are dynamic programs for solving MDPs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MDP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</a:t>
            </a:r>
            <a:r>
              <a:rPr lang="en-US" sz="2400" dirty="0">
                <a:solidFill>
                  <a:srgbClr val="00B0F0"/>
                </a:solidFill>
              </a:rPr>
              <a:t>value iteration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00B0F0"/>
                </a:solidFill>
              </a:rPr>
              <a:t>policy iteration</a:t>
            </a:r>
          </a:p>
          <a:p>
            <a:pPr lvl="1"/>
            <a:r>
              <a:rPr lang="en-US" sz="2400" dirty="0"/>
              <a:t>Compute values for a particular policy: use </a:t>
            </a:r>
            <a:r>
              <a:rPr lang="en-US" sz="2400" dirty="0">
                <a:solidFill>
                  <a:srgbClr val="00B0F0"/>
                </a:solidFill>
              </a:rPr>
              <a:t>policy evaluation</a:t>
            </a:r>
          </a:p>
          <a:p>
            <a:pPr lvl="1"/>
            <a:r>
              <a:rPr lang="en-US" sz="2400" dirty="0"/>
              <a:t>Turn your values into a policy: use </a:t>
            </a:r>
            <a:r>
              <a:rPr lang="en-US" sz="2400" dirty="0">
                <a:solidFill>
                  <a:srgbClr val="00B0F0"/>
                </a:solidFill>
              </a:rPr>
              <a:t>policy extraction </a:t>
            </a:r>
            <a:r>
              <a:rPr lang="en-US" sz="2400" dirty="0"/>
              <a:t>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Bandits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1943100"/>
            <a:ext cx="2286000" cy="2286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885950"/>
            <a:ext cx="2057400" cy="2286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450" y="3144670"/>
            <a:ext cx="2114550" cy="262606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Double-Bandit MDP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8432"/>
            <a:ext cx="8534400" cy="3546873"/>
          </a:xfrm>
        </p:spPr>
        <p:txBody>
          <a:bodyPr>
            <a:normAutofit/>
          </a:bodyPr>
          <a:lstStyle/>
          <a:p>
            <a:r>
              <a:rPr lang="en-US" sz="2800" dirty="0"/>
              <a:t>Actions: </a:t>
            </a:r>
            <a:r>
              <a:rPr lang="en-US" sz="2800" i="1" dirty="0">
                <a:solidFill>
                  <a:srgbClr val="3333FF"/>
                </a:solidFill>
              </a:rPr>
              <a:t>Blue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sz="2800" dirty="0"/>
              <a:t>States: </a:t>
            </a:r>
            <a:r>
              <a:rPr lang="en-US" sz="2800" dirty="0">
                <a:solidFill>
                  <a:srgbClr val="008000"/>
                </a:solidFill>
              </a:rPr>
              <a:t>Win</a:t>
            </a:r>
            <a:r>
              <a:rPr lang="en-US" sz="2800" dirty="0"/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2457450" y="3314701"/>
            <a:ext cx="514350" cy="5143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6172200" y="3314701"/>
            <a:ext cx="514350" cy="5143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4443412" y="1585914"/>
            <a:ext cx="75325" cy="3532900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2714625" y="3314701"/>
            <a:ext cx="257175" cy="257175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4625263" y="2024940"/>
            <a:ext cx="75325" cy="3532900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6172200" y="3571876"/>
            <a:ext cx="257175" cy="257175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2714625" y="3571876"/>
            <a:ext cx="3971925" cy="257175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2457450" y="3571876"/>
            <a:ext cx="257175" cy="257175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5800" y="4419600"/>
            <a:ext cx="120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$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</a:rPr>
              <a:t>1    </a:t>
            </a:r>
            <a:r>
              <a:rPr lang="en-US" sz="2000" dirty="0" smtClean="0">
                <a:latin typeface="Calibri" pitchFamily="34" charset="0"/>
              </a:rPr>
              <a:t>1.0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00550" y="5126953"/>
            <a:ext cx="230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$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</a:rPr>
              <a:t>1      </a:t>
            </a:r>
            <a:r>
              <a:rPr lang="en-US" sz="2000" dirty="0" smtClean="0">
                <a:latin typeface="Calibri" pitchFamily="34" charset="0"/>
              </a:rPr>
              <a:t>1.0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00500" y="233980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0.25 	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00450" y="2977203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0.75 </a:t>
            </a:r>
            <a:r>
              <a:rPr lang="en-US" sz="2000" dirty="0" smtClean="0">
                <a:latin typeface="Calibri" pitchFamily="34" charset="0"/>
              </a:rPr>
              <a:t>  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</a:rPr>
              <a:t>$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43399" y="453655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0.75 </a:t>
            </a:r>
            <a:r>
              <a:rPr lang="en-US" sz="2000" dirty="0" smtClean="0">
                <a:latin typeface="Calibri" pitchFamily="34" charset="0"/>
              </a:rPr>
              <a:t>    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</a:rPr>
              <a:t>$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0587" y="3515797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0.25 </a:t>
            </a:r>
            <a:r>
              <a:rPr lang="en-US" sz="2000" dirty="0" smtClean="0">
                <a:latin typeface="Calibri" pitchFamily="34" charset="0"/>
              </a:rPr>
              <a:t>  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</a:rPr>
              <a:t>$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0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143750" y="1885950"/>
            <a:ext cx="1657350" cy="13144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i="1" dirty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3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500" i="1" dirty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6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3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500" i="1" dirty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Offline Planning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8854"/>
            <a:ext cx="8534400" cy="35468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  <a:cs typeface="Calibri"/>
              </a:rPr>
              <a:t>Solving MDPs is offline planning</a:t>
            </a:r>
          </a:p>
          <a:p>
            <a:pPr lvl="1"/>
            <a:r>
              <a:rPr lang="en-US" sz="2000" dirty="0">
                <a:latin typeface="+mj-lt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000" dirty="0">
                <a:latin typeface="+mj-lt"/>
                <a:cs typeface="Calibri"/>
              </a:rPr>
              <a:t>You need to know the details of the MDP</a:t>
            </a:r>
          </a:p>
          <a:p>
            <a:pPr lvl="1"/>
            <a:r>
              <a:rPr lang="en-US" sz="2000" dirty="0">
                <a:latin typeface="+mj-lt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229100"/>
            <a:ext cx="1943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922535"/>
            <a:ext cx="1943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1750" y="3608085"/>
            <a:ext cx="3657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43750" y="1885950"/>
            <a:ext cx="1657350" cy="13144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i="1" dirty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3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1500" i="1" dirty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6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3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1500" i="1" dirty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4236735"/>
            <a:ext cx="800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dirty="0">
                <a:latin typeface="Calibri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922535"/>
            <a:ext cx="800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dirty="0">
                <a:latin typeface="Calibri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74228" y="3335305"/>
            <a:ext cx="4184720" cy="2668144"/>
            <a:chOff x="1629065" y="1815326"/>
            <a:chExt cx="7286335" cy="4645711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29065" y="4692588"/>
              <a:ext cx="995082" cy="112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$</a:t>
              </a:r>
              <a:r>
                <a:rPr lang="en-US" dirty="0" smtClean="0">
                  <a:solidFill>
                    <a:srgbClr val="008000"/>
                  </a:solidFill>
                  <a:latin typeface="Calibri"/>
                  <a:cs typeface="Calibri"/>
                </a:rPr>
                <a:t>1</a:t>
              </a:r>
              <a:endParaRPr lang="en-US" dirty="0">
                <a:latin typeface="Calibri"/>
                <a:cs typeface="Calibri"/>
              </a:endParaRPr>
            </a:p>
            <a:p>
              <a:r>
                <a:rPr lang="en-US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17233" y="5817965"/>
              <a:ext cx="1637851" cy="6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$</a:t>
              </a:r>
              <a:r>
                <a:rPr lang="en-US" dirty="0" smtClean="0">
                  <a:solidFill>
                    <a:srgbClr val="008000"/>
                  </a:solidFill>
                  <a:latin typeface="Calibri"/>
                  <a:cs typeface="Calibri"/>
                </a:rPr>
                <a:t>1  </a:t>
              </a:r>
              <a:r>
                <a:rPr lang="en-US" dirty="0" smtClean="0">
                  <a:latin typeface="Calibri"/>
                  <a:cs typeface="Calibri"/>
                </a:rPr>
                <a:t>1.0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599" cy="6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0.25   </a:t>
              </a:r>
              <a:r>
                <a:rPr lang="en-US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4"/>
              <a:ext cx="2133599" cy="112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0.75 </a:t>
              </a:r>
            </a:p>
            <a:p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14329" y="4840160"/>
              <a:ext cx="2133599" cy="6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0.75   </a:t>
              </a:r>
              <a:r>
                <a:rPr lang="en-US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3"/>
              <a:ext cx="2133599" cy="112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0.25 </a:t>
              </a:r>
            </a:p>
            <a:p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71500" y="3429000"/>
            <a:ext cx="3143250" cy="2171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/>
              <a:cs typeface="Calibri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1943100"/>
            <a:ext cx="2286000" cy="2286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885950"/>
            <a:ext cx="20574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050" y="4351035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5100" y="434340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5150" y="434340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434340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5250" y="434340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050" y="4751085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5100" y="474345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15150" y="474345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474345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5250" y="474345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2562225" y="3095625"/>
            <a:ext cx="514350" cy="5143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6276975" y="3095625"/>
            <a:ext cx="514350" cy="5143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4548187" y="1366838"/>
            <a:ext cx="75325" cy="3532900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2819400" y="3095625"/>
            <a:ext cx="257175" cy="257175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4730038" y="1805864"/>
            <a:ext cx="75325" cy="3532900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6276975" y="3352800"/>
            <a:ext cx="257175" cy="257175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2819400" y="3352800"/>
            <a:ext cx="3971925" cy="257175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2562225" y="3352800"/>
            <a:ext cx="257175" cy="257175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5725" y="3799106"/>
            <a:ext cx="107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$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</a:rPr>
              <a:t>1   </a:t>
            </a:r>
            <a:r>
              <a:rPr lang="en-US" sz="2000" dirty="0" smtClean="0">
                <a:latin typeface="Calibri" pitchFamily="34" charset="0"/>
              </a:rPr>
              <a:t>1.0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2450" y="5024646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$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</a:rPr>
              <a:t>1    </a:t>
            </a:r>
            <a:r>
              <a:rPr lang="en-US" sz="2000" dirty="0" smtClean="0">
                <a:latin typeface="Calibri" pitchFamily="34" charset="0"/>
              </a:rPr>
              <a:t>1.0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5275" y="212072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?? 	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225" y="2758127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?? </a:t>
            </a:r>
            <a:r>
              <a:rPr lang="en-US" sz="2000" dirty="0" smtClean="0">
                <a:latin typeface="Calibri" pitchFamily="34" charset="0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5775" y="4325249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?? </a:t>
            </a:r>
            <a:r>
              <a:rPr lang="en-US" sz="2000" dirty="0" smtClean="0">
                <a:latin typeface="Calibri" pitchFamily="34" charset="0"/>
              </a:rPr>
              <a:t>     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</a:rPr>
              <a:t>$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3475" y="354836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??   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850" y="2000250"/>
            <a:ext cx="2575449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650230" y="4133594"/>
            <a:ext cx="3086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Optimal policy when R(s, a, s</a:t>
            </a:r>
            <a:r>
              <a:rPr lang="en-US" altLang="ja-JP" dirty="0">
                <a:latin typeface="Calibri" pitchFamily="34" charset="0"/>
              </a:rPr>
              <a:t>’) = -0.03 for all non-terminals 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0"/>
            <a:ext cx="5486399" cy="5791200"/>
          </a:xfrm>
        </p:spPr>
        <p:txBody>
          <a:bodyPr>
            <a:noAutofit/>
          </a:bodyPr>
          <a:lstStyle/>
          <a:p>
            <a:r>
              <a:rPr lang="en-US" sz="2400" dirty="0">
                <a:ea typeface="ＭＳ Ｐゴシック" pitchFamily="34" charset="-128"/>
              </a:rPr>
              <a:t>In deterministic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single-agent </a:t>
            </a:r>
            <a:r>
              <a:rPr lang="en-US" sz="2400" dirty="0">
                <a:ea typeface="ＭＳ Ｐゴシック" pitchFamily="34" charset="-128"/>
              </a:rPr>
              <a:t>search problems, we wanted an </a:t>
            </a:r>
            <a:r>
              <a:rPr lang="en-US" sz="2400" dirty="0">
                <a:solidFill>
                  <a:srgbClr val="00B0F0"/>
                </a:solidFill>
                <a:ea typeface="ＭＳ Ｐゴシック" pitchFamily="34" charset="-128"/>
              </a:rPr>
              <a:t>optimal plan</a:t>
            </a:r>
            <a:r>
              <a:rPr lang="en-US" sz="2400" dirty="0">
                <a:ea typeface="ＭＳ Ｐゴシック" pitchFamily="34" charset="-128"/>
              </a:rPr>
              <a:t>, or </a:t>
            </a:r>
            <a:r>
              <a:rPr lang="en-US" sz="2400" dirty="0">
                <a:solidFill>
                  <a:srgbClr val="00B0F0"/>
                </a:solidFill>
                <a:ea typeface="ＭＳ Ｐゴシック" pitchFamily="34" charset="-128"/>
              </a:rPr>
              <a:t>sequence of actions</a:t>
            </a:r>
            <a:r>
              <a:rPr lang="en-US" sz="2400" dirty="0">
                <a:ea typeface="ＭＳ Ｐゴシック" pitchFamily="34" charset="-128"/>
              </a:rPr>
              <a:t>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</a:t>
            </a:r>
            <a:r>
              <a:rPr lang="en-US" sz="2400" dirty="0">
                <a:solidFill>
                  <a:srgbClr val="00B0F0"/>
                </a:solidFill>
                <a:ea typeface="ＭＳ Ｐゴシック" pitchFamily="34" charset="-128"/>
              </a:rPr>
              <a:t>optimal policy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optimal policy is one that maximizes       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  <a:sym typeface="Symbol" pitchFamily="18" charset="2"/>
              </a:rPr>
              <a:t>expected utility </a:t>
            </a:r>
            <a:r>
              <a:rPr lang="en-US" sz="2000" dirty="0">
                <a:ea typeface="ＭＳ Ｐゴシック" pitchFamily="34" charset="-128"/>
                <a:sym typeface="Symbol" pitchFamily="18" charset="2"/>
              </a:rPr>
              <a:t>if followed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1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1943100"/>
            <a:ext cx="2286000" cy="2286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885950"/>
            <a:ext cx="20574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050" y="4351035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5100" y="434340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5150" y="434340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434340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5250" y="434340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050" y="4751085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5100" y="474345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15150" y="474345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474345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5250" y="474345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</a:rPr>
              <a:t>$0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Just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22960"/>
            <a:ext cx="8915400" cy="5958840"/>
          </a:xfrm>
        </p:spPr>
        <p:txBody>
          <a:bodyPr>
            <a:noAutofit/>
          </a:bodyPr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400" dirty="0"/>
              <a:t>Specifically, </a:t>
            </a:r>
            <a:r>
              <a:rPr lang="en-US" sz="2400" dirty="0">
                <a:solidFill>
                  <a:srgbClr val="FF0000"/>
                </a:solidFill>
              </a:rPr>
              <a:t>reinforcement learning</a:t>
            </a:r>
          </a:p>
          <a:p>
            <a:pPr lvl="1"/>
            <a:r>
              <a:rPr lang="en-US" sz="2400" dirty="0"/>
              <a:t>There was an MDP, but you couldn’t solve it with just computation</a:t>
            </a:r>
          </a:p>
          <a:p>
            <a:pPr lvl="1"/>
            <a:r>
              <a:rPr lang="en-US" sz="2400" dirty="0"/>
              <a:t>You needed to </a:t>
            </a:r>
            <a:r>
              <a:rPr lang="en-US" sz="2400" dirty="0">
                <a:solidFill>
                  <a:srgbClr val="FF0000"/>
                </a:solidFill>
              </a:rPr>
              <a:t>actually act </a:t>
            </a:r>
            <a:r>
              <a:rPr lang="en-US" sz="2400" dirty="0"/>
              <a:t>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Exploration</a:t>
            </a:r>
            <a:r>
              <a:rPr lang="en-US" sz="2400" dirty="0"/>
              <a:t>: you have to try unknown actions to get information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Exploitation</a:t>
            </a:r>
            <a:r>
              <a:rPr lang="en-US" sz="2400" dirty="0"/>
              <a:t>: eventually, you have to use what you know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Regret</a:t>
            </a:r>
            <a:r>
              <a:rPr lang="en-US" sz="2400" dirty="0"/>
              <a:t>: even if you learn intelligently, you make mistakes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Sampling</a:t>
            </a:r>
            <a:r>
              <a:rPr lang="en-US" sz="2400" dirty="0"/>
              <a:t>: because of chance, you have to try things repeatedly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Difficulty</a:t>
            </a:r>
            <a:r>
              <a:rPr lang="en-US" sz="2400" dirty="0"/>
              <a:t>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830" y="152400"/>
            <a:ext cx="1771650" cy="17716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Next Time: Reinforcement Learning!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16" y="2133600"/>
            <a:ext cx="893298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  <a:cs typeface="Calibri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257175" y="1148122"/>
            <a:ext cx="8401050" cy="3394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pitchFamily="34" charset="-128"/>
                <a:cs typeface="Calibri"/>
              </a:rPr>
              <a:t>Each MDP state projects an </a:t>
            </a:r>
            <a:r>
              <a:rPr lang="en-US" sz="2400" dirty="0" err="1">
                <a:ea typeface="ＭＳ Ｐゴシック" pitchFamily="34" charset="-128"/>
                <a:cs typeface="Calibri"/>
              </a:rPr>
              <a:t>expectimax</a:t>
            </a:r>
            <a:r>
              <a:rPr lang="en-US" sz="2400" dirty="0">
                <a:ea typeface="ＭＳ Ｐゴシック" pitchFamily="34" charset="-128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4114800" y="2457450"/>
            <a:ext cx="342900" cy="273844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350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4000500" y="4698207"/>
            <a:ext cx="342900" cy="273844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sz="1350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2914650" y="2743200"/>
            <a:ext cx="2800350" cy="8001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3657600" y="3543300"/>
            <a:ext cx="285750" cy="28575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2628900" y="3829050"/>
            <a:ext cx="2343150" cy="85725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4019550" y="2963466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4419600" y="2438400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4305300" y="4667250"/>
            <a:ext cx="502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 sz="2000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sz="2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3905250" y="352425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2800350" y="4972050"/>
            <a:ext cx="2800350" cy="40005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4114800" y="3982641"/>
            <a:ext cx="1600200" cy="303609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350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5829300" y="3829050"/>
            <a:ext cx="3009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called a </a:t>
            </a:r>
            <a:r>
              <a:rPr lang="en-US" altLang="ja-JP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T(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= P(s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|</a:t>
            </a:r>
            <a:r>
              <a:rPr lang="en-US" altLang="ja-JP" dirty="0" err="1">
                <a:solidFill>
                  <a:srgbClr val="C00000"/>
                </a:solidFill>
                <a:latin typeface="Calibri"/>
                <a:cs typeface="Calibri"/>
              </a:rPr>
              <a:t>s,a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R(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3333750" y="4152900"/>
            <a:ext cx="1173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s,a,s</a:t>
            </a:r>
            <a:r>
              <a:rPr lang="ja-JP" altLang="en-US" sz="2000">
                <a:latin typeface="Calibri"/>
                <a:cs typeface="Calibri"/>
              </a:rPr>
              <a:t>’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4749403" y="2583657"/>
            <a:ext cx="1651397" cy="45244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350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6400800" y="2209800"/>
            <a:ext cx="1466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2286000" y="3657600"/>
            <a:ext cx="1257300" cy="5715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350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314450" y="3429000"/>
            <a:ext cx="10287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 dirty="0">
                <a:solidFill>
                  <a:srgbClr val="FF0000"/>
                </a:solidFill>
                <a:latin typeface="Calibri"/>
                <a:cs typeface="Calibri"/>
              </a:rPr>
              <a:t>(s, a) is a </a:t>
            </a:r>
            <a:r>
              <a:rPr lang="en-US" sz="1350" i="1" dirty="0">
                <a:solidFill>
                  <a:srgbClr val="FF0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14822"/>
            <a:ext cx="2263379" cy="1694774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0950" y="4116462"/>
            <a:ext cx="1383404" cy="1196826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9500" y="1943787"/>
            <a:ext cx="1543050" cy="1081961"/>
          </a:xfrm>
          <a:prstGeom prst="rect">
            <a:avLst/>
          </a:prstGeom>
          <a:noFill/>
        </p:spPr>
      </p:pic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1509119" y="3078578"/>
            <a:ext cx="17484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7141" y="2107755"/>
            <a:ext cx="5485210" cy="320684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 Quantities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3186" y="1345473"/>
            <a:ext cx="5448300" cy="46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marL="257162" indent="-257162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value (utility) of a state s:</a:t>
            </a:r>
          </a:p>
          <a:p>
            <a:pPr marL="557185" lvl="1" indent="-214303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400" kern="0" dirty="0">
                <a:latin typeface="+mj-lt"/>
              </a:rPr>
              <a:t>V</a:t>
            </a:r>
            <a:r>
              <a:rPr lang="en-US" sz="2400" kern="0" baseline="30000" dirty="0">
                <a:latin typeface="+mj-lt"/>
                <a:sym typeface="Symbol" pitchFamily="18" charset="2"/>
              </a:rPr>
              <a:t>*</a:t>
            </a:r>
            <a:r>
              <a:rPr lang="en-US" sz="2400" kern="0" dirty="0">
                <a:latin typeface="+mj-lt"/>
              </a:rPr>
              <a:t>(s) = </a:t>
            </a:r>
            <a:r>
              <a:rPr lang="en-US" sz="2400" b="1" kern="0" dirty="0">
                <a:latin typeface="+mj-lt"/>
              </a:rPr>
              <a:t>expected utility </a:t>
            </a:r>
            <a:r>
              <a:rPr lang="en-US" sz="2400" kern="0" dirty="0">
                <a:latin typeface="+mj-lt"/>
              </a:rPr>
              <a:t>starting in s and </a:t>
            </a:r>
            <a:r>
              <a:rPr lang="en-US" sz="2400" kern="0" dirty="0">
                <a:solidFill>
                  <a:srgbClr val="00B0F0"/>
                </a:solidFill>
                <a:latin typeface="+mj-lt"/>
              </a:rPr>
              <a:t>acting optimally</a:t>
            </a:r>
          </a:p>
          <a:p>
            <a:pPr marL="257162" indent="-257162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400" kern="0" dirty="0">
              <a:solidFill>
                <a:schemeClr val="accent2"/>
              </a:solidFill>
              <a:latin typeface="+mj-lt"/>
            </a:endParaRPr>
          </a:p>
          <a:p>
            <a:pPr marL="257162" indent="-257162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8000"/>
                </a:solidFill>
                <a:latin typeface="+mj-lt"/>
              </a:rPr>
              <a:t>The value (utility) of a q-state (</a:t>
            </a:r>
            <a:r>
              <a:rPr lang="en-US" sz="2400" kern="0" dirty="0" err="1">
                <a:solidFill>
                  <a:srgbClr val="008000"/>
                </a:solidFill>
                <a:latin typeface="+mj-lt"/>
              </a:rPr>
              <a:t>s,a</a:t>
            </a:r>
            <a:r>
              <a:rPr lang="en-US" sz="2400" kern="0" dirty="0">
                <a:solidFill>
                  <a:srgbClr val="008000"/>
                </a:solidFill>
                <a:latin typeface="+mj-lt"/>
              </a:rPr>
              <a:t>):</a:t>
            </a:r>
          </a:p>
          <a:p>
            <a:pPr marL="557185" lvl="1" indent="-214303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400" kern="0" dirty="0">
                <a:latin typeface="+mj-lt"/>
              </a:rPr>
              <a:t>Q</a:t>
            </a:r>
            <a:r>
              <a:rPr lang="en-US" sz="2400" kern="0" baseline="30000" dirty="0">
                <a:latin typeface="+mj-lt"/>
                <a:sym typeface="Symbol" pitchFamily="18" charset="2"/>
              </a:rPr>
              <a:t>*</a:t>
            </a:r>
            <a:r>
              <a:rPr lang="en-US" sz="2400" kern="0" dirty="0">
                <a:latin typeface="+mj-lt"/>
              </a:rPr>
              <a:t>(</a:t>
            </a:r>
            <a:r>
              <a:rPr lang="en-US" sz="2400" kern="0" dirty="0" err="1">
                <a:latin typeface="+mj-lt"/>
              </a:rPr>
              <a:t>s,a</a:t>
            </a:r>
            <a:r>
              <a:rPr lang="en-US" sz="2400" kern="0" dirty="0">
                <a:latin typeface="+mj-lt"/>
              </a:rPr>
              <a:t>) = </a:t>
            </a:r>
            <a:r>
              <a:rPr lang="en-US" sz="2400" b="1" kern="0" dirty="0">
                <a:latin typeface="+mj-lt"/>
              </a:rPr>
              <a:t>expected utility </a:t>
            </a:r>
            <a:r>
              <a:rPr lang="en-US" sz="2400" kern="0" dirty="0">
                <a:latin typeface="+mj-lt"/>
              </a:rPr>
              <a:t>starting out having taken action a from state s and (thereafter) acting optimally</a:t>
            </a:r>
          </a:p>
          <a:p>
            <a:pPr marL="557185" lvl="1" indent="-214303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endParaRPr lang="en-US" sz="2400" kern="0" dirty="0">
              <a:solidFill>
                <a:srgbClr val="CC0000"/>
              </a:solidFill>
              <a:latin typeface="+mj-lt"/>
            </a:endParaRPr>
          </a:p>
          <a:p>
            <a:pPr marL="257162" indent="-257162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The optimal policy:</a:t>
            </a:r>
          </a:p>
          <a:p>
            <a:pPr marL="557185" lvl="1" indent="-214303" defTabSz="6858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400" kern="0" dirty="0">
                <a:latin typeface="+mj-lt"/>
                <a:sym typeface="Symbol" pitchFamily="18" charset="2"/>
              </a:rPr>
              <a:t></a:t>
            </a:r>
            <a:r>
              <a:rPr lang="en-US" sz="2400" kern="0" baseline="30000" dirty="0">
                <a:latin typeface="+mj-lt"/>
                <a:sym typeface="Symbol" pitchFamily="18" charset="2"/>
              </a:rPr>
              <a:t>*</a:t>
            </a:r>
            <a:r>
              <a:rPr lang="en-US" sz="2400" kern="0" dirty="0">
                <a:latin typeface="+mj-lt"/>
              </a:rPr>
              <a:t>(s) = optimal action from state 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41169" y="2414588"/>
            <a:ext cx="3602831" cy="2303860"/>
            <a:chOff x="5541169" y="2414588"/>
            <a:chExt cx="3602831" cy="230386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6549629" y="2514600"/>
              <a:ext cx="263128" cy="207169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6461523" y="4208860"/>
              <a:ext cx="263128" cy="207169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5628085" y="2731294"/>
              <a:ext cx="1052513" cy="604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6286501" y="2731294"/>
              <a:ext cx="394097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6680597" y="2731294"/>
              <a:ext cx="394097" cy="5179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6198394" y="3336131"/>
              <a:ext cx="219075" cy="2155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5772151" y="3551635"/>
              <a:ext cx="517922" cy="34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6290073" y="3551635"/>
              <a:ext cx="567928" cy="2917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5959079" y="3551635"/>
              <a:ext cx="330994" cy="647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6290072" y="3551635"/>
              <a:ext cx="317897" cy="6477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6505575" y="2912269"/>
              <a:ext cx="219075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812756" y="2514600"/>
              <a:ext cx="219075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6743700" y="4199335"/>
              <a:ext cx="28575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350">
                  <a:solidFill>
                    <a:srgbClr val="0000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6417469" y="3336131"/>
              <a:ext cx="438150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5541169" y="4416029"/>
              <a:ext cx="1051322" cy="302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>
              <a:off x="6198394" y="4416029"/>
              <a:ext cx="394097" cy="3024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6592491" y="4416029"/>
              <a:ext cx="395288" cy="258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latin typeface="Calibri"/>
                <a:cs typeface="Calibri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7292578" y="3869531"/>
              <a:ext cx="185142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1500" dirty="0" err="1">
                  <a:solidFill>
                    <a:srgbClr val="C00000"/>
                  </a:solidFill>
                  <a:latin typeface="Calibri"/>
                  <a:cs typeface="Calibri"/>
                </a:rPr>
                <a:t>s,a,s</a:t>
              </a:r>
              <a:r>
                <a:rPr lang="en-US" sz="1500" dirty="0">
                  <a:solidFill>
                    <a:srgbClr val="C00000"/>
                  </a:solidFill>
                  <a:latin typeface="Calibri"/>
                  <a:cs typeface="Calibri"/>
                </a:rPr>
                <a:t>’) is </a:t>
              </a:r>
              <a:r>
                <a:rPr lang="en-US" sz="1500" dirty="0" smtClean="0">
                  <a:solidFill>
                    <a:srgbClr val="C00000"/>
                  </a:solidFill>
                  <a:latin typeface="Calibri"/>
                  <a:cs typeface="Calibri"/>
                </a:rPr>
                <a:t>a </a:t>
              </a:r>
              <a:r>
                <a:rPr lang="en-US" sz="1500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transition</a:t>
              </a:r>
              <a:endParaRPr lang="en-US" sz="1500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5943600" y="3863578"/>
              <a:ext cx="614363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50">
                  <a:latin typeface="Calibri"/>
                  <a:cs typeface="Calibri"/>
                </a:rPr>
                <a:t>s,a,s’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7292578" y="2414588"/>
              <a:ext cx="125662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solidFill>
                    <a:srgbClr val="0000FF"/>
                  </a:solidFill>
                  <a:latin typeface="Calibri"/>
                  <a:cs typeface="Calibri"/>
                </a:rPr>
                <a:t>s is a </a:t>
              </a:r>
              <a:r>
                <a:rPr lang="en-US" sz="1500" i="1" dirty="0">
                  <a:solidFill>
                    <a:srgbClr val="0000FF"/>
                  </a:solidFill>
                  <a:latin typeface="Calibri"/>
                  <a:cs typeface="Calibri"/>
                </a:rPr>
                <a:t>state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292578" y="3143250"/>
              <a:ext cx="154662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solidFill>
                    <a:srgbClr val="008000"/>
                  </a:solidFill>
                  <a:latin typeface="Calibri"/>
                  <a:cs typeface="Calibri"/>
                </a:rPr>
                <a:t>(s, a) is a </a:t>
              </a:r>
              <a:r>
                <a:rPr lang="en-US" sz="1500" i="1" dirty="0">
                  <a:solidFill>
                    <a:srgbClr val="008000"/>
                  </a:solidFill>
                  <a:latin typeface="Calibri"/>
                  <a:cs typeface="Calibri"/>
                </a:rPr>
                <a:t>q-state</a:t>
              </a: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Values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82912"/>
            <a:ext cx="8839200" cy="5715000"/>
          </a:xfrm>
        </p:spPr>
        <p:txBody>
          <a:bodyPr>
            <a:normAutofit/>
          </a:bodyPr>
          <a:lstStyle/>
          <a:p>
            <a:r>
              <a:rPr lang="en-US" sz="2400" dirty="0"/>
              <a:t>Fundamental operation: compute the (</a:t>
            </a:r>
            <a:r>
              <a:rPr lang="en-US" sz="2400" dirty="0" err="1">
                <a:solidFill>
                  <a:srgbClr val="00B0F0"/>
                </a:solidFill>
              </a:rPr>
              <a:t>expectimax</a:t>
            </a:r>
            <a:r>
              <a:rPr lang="en-US" sz="2400" dirty="0"/>
              <a:t>) value of a state</a:t>
            </a:r>
          </a:p>
          <a:p>
            <a:r>
              <a:rPr lang="en-US" sz="2400" dirty="0" smtClean="0"/>
              <a:t>Recursive definition of value:</a:t>
            </a:r>
          </a:p>
          <a:p>
            <a:pPr lvl="1"/>
            <a:r>
              <a:rPr lang="en-US" sz="2000" dirty="0"/>
              <a:t>Expected utility under optimal </a:t>
            </a:r>
            <a:r>
              <a:rPr lang="en-US" sz="2000" dirty="0" smtClean="0"/>
              <a:t>action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Average sum of (discounted) </a:t>
            </a:r>
            <a:r>
              <a:rPr lang="en-US" sz="2000" dirty="0" smtClean="0"/>
              <a:t>rewards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This is just what </a:t>
            </a:r>
            <a:r>
              <a:rPr lang="en-US" sz="2000" dirty="0" err="1"/>
              <a:t>expectimax</a:t>
            </a:r>
            <a:r>
              <a:rPr lang="en-US" sz="2000" dirty="0"/>
              <a:t> computed!</a:t>
            </a:r>
          </a:p>
          <a:p>
            <a:endParaRPr lang="en-US" sz="2400" dirty="0"/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38306" y="1871032"/>
            <a:ext cx="2308579" cy="304028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15387" y="3376206"/>
            <a:ext cx="5212791" cy="518104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548890" y="2564692"/>
            <a:ext cx="4167002" cy="444952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4"/>
          <p:cNvGrpSpPr/>
          <p:nvPr/>
        </p:nvGrpSpPr>
        <p:grpSpPr>
          <a:xfrm>
            <a:off x="57151" y="3703950"/>
            <a:ext cx="8782048" cy="3154049"/>
            <a:chOff x="57151" y="4156409"/>
            <a:chExt cx="8782048" cy="2527498"/>
          </a:xfrm>
        </p:grpSpPr>
        <p:grpSp>
          <p:nvGrpSpPr>
            <p:cNvPr id="4" name="Group 3"/>
            <p:cNvGrpSpPr/>
            <p:nvPr/>
          </p:nvGrpSpPr>
          <p:grpSpPr>
            <a:xfrm>
              <a:off x="57151" y="4156409"/>
              <a:ext cx="8782048" cy="2527498"/>
              <a:chOff x="57151" y="3458821"/>
              <a:chExt cx="8984354" cy="3225086"/>
            </a:xfrm>
          </p:grpSpPr>
          <p:sp>
            <p:nvSpPr>
              <p:cNvPr id="72" name="AutoShape 4"/>
              <p:cNvSpPr>
                <a:spLocks noChangeArrowheads="1"/>
              </p:cNvSpPr>
              <p:nvPr/>
            </p:nvSpPr>
            <p:spPr bwMode="auto">
              <a:xfrm>
                <a:off x="4171951" y="3769257"/>
                <a:ext cx="342900" cy="273844"/>
              </a:xfrm>
              <a:prstGeom prst="triangle">
                <a:avLst>
                  <a:gd name="adj" fmla="val 50000"/>
                </a:avLst>
              </a:prstGeom>
              <a:solidFill>
                <a:srgbClr val="8FA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73" name="AutoShape 5"/>
              <p:cNvSpPr>
                <a:spLocks noChangeArrowheads="1"/>
              </p:cNvSpPr>
              <p:nvPr/>
            </p:nvSpPr>
            <p:spPr bwMode="auto">
              <a:xfrm>
                <a:off x="4057651" y="6010014"/>
                <a:ext cx="342900" cy="273844"/>
              </a:xfrm>
              <a:prstGeom prst="triangle">
                <a:avLst>
                  <a:gd name="adj" fmla="val 50000"/>
                </a:avLst>
              </a:prstGeom>
              <a:solidFill>
                <a:srgbClr val="8FA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sz="1350">
                  <a:latin typeface="Calibri"/>
                  <a:cs typeface="Calibri"/>
                </a:endParaRPr>
              </a:p>
            </p:txBody>
          </p:sp>
          <p:grpSp>
            <p:nvGrpSpPr>
              <p:cNvPr id="74" name="Group 6"/>
              <p:cNvGrpSpPr>
                <a:grpSpLocks/>
              </p:cNvGrpSpPr>
              <p:nvPr/>
            </p:nvGrpSpPr>
            <p:grpSpPr bwMode="auto">
              <a:xfrm>
                <a:off x="2971801" y="4055007"/>
                <a:ext cx="2800350" cy="800100"/>
                <a:chOff x="1584" y="1680"/>
                <a:chExt cx="2352" cy="336"/>
              </a:xfrm>
            </p:grpSpPr>
            <p:sp>
              <p:nvSpPr>
                <p:cNvPr id="7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  <p:sp>
              <p:nvSpPr>
                <p:cNvPr id="76" name="Line 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  <p:sp>
              <p:nvSpPr>
                <p:cNvPr id="78" name="Line 1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9" name="Oval 11"/>
              <p:cNvSpPr>
                <a:spLocks noChangeArrowheads="1"/>
              </p:cNvSpPr>
              <p:nvPr/>
            </p:nvSpPr>
            <p:spPr bwMode="auto">
              <a:xfrm>
                <a:off x="3714751" y="4855107"/>
                <a:ext cx="285750" cy="285750"/>
              </a:xfrm>
              <a:prstGeom prst="ellipse">
                <a:avLst/>
              </a:prstGeom>
              <a:solidFill>
                <a:srgbClr val="B8EA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grpSp>
            <p:nvGrpSpPr>
              <p:cNvPr id="80" name="Group 12"/>
              <p:cNvGrpSpPr>
                <a:grpSpLocks/>
              </p:cNvGrpSpPr>
              <p:nvPr/>
            </p:nvGrpSpPr>
            <p:grpSpPr bwMode="auto">
              <a:xfrm>
                <a:off x="2686051" y="5140857"/>
                <a:ext cx="2343150" cy="857250"/>
                <a:chOff x="1536" y="2400"/>
                <a:chExt cx="1584" cy="624"/>
              </a:xfrm>
            </p:grpSpPr>
            <p:sp>
              <p:nvSpPr>
                <p:cNvPr id="8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  <p:sp>
              <p:nvSpPr>
                <p:cNvPr id="82" name="Line 1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  <p:sp>
              <p:nvSpPr>
                <p:cNvPr id="8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  <p:sp>
              <p:nvSpPr>
                <p:cNvPr id="84" name="Line 1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85" name="Text Box 17"/>
              <p:cNvSpPr txBox="1">
                <a:spLocks noChangeArrowheads="1"/>
              </p:cNvSpPr>
              <p:nvPr/>
            </p:nvSpPr>
            <p:spPr bwMode="auto">
              <a:xfrm>
                <a:off x="4076701" y="4275273"/>
                <a:ext cx="4191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Calibri"/>
                    <a:cs typeface="Calibri"/>
                  </a:rPr>
                  <a:t>a</a:t>
                </a:r>
              </a:p>
            </p:txBody>
          </p:sp>
          <p:sp>
            <p:nvSpPr>
              <p:cNvPr id="86" name="Text Box 18"/>
              <p:cNvSpPr txBox="1">
                <a:spLocks noChangeArrowheads="1"/>
              </p:cNvSpPr>
              <p:nvPr/>
            </p:nvSpPr>
            <p:spPr bwMode="auto">
              <a:xfrm>
                <a:off x="4476751" y="3750207"/>
                <a:ext cx="4191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FF"/>
                    </a:solidFill>
                    <a:latin typeface="Calibri"/>
                    <a:cs typeface="Calibri"/>
                  </a:rPr>
                  <a:t>s</a:t>
                </a:r>
              </a:p>
            </p:txBody>
          </p:sp>
          <p:sp>
            <p:nvSpPr>
              <p:cNvPr id="87" name="Text Box 19"/>
              <p:cNvSpPr txBox="1">
                <a:spLocks noChangeArrowheads="1"/>
              </p:cNvSpPr>
              <p:nvPr/>
            </p:nvSpPr>
            <p:spPr bwMode="auto">
              <a:xfrm>
                <a:off x="4362451" y="5979057"/>
                <a:ext cx="50292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accent2"/>
                    </a:solidFill>
                    <a:latin typeface="Calibri"/>
                    <a:cs typeface="Calibri"/>
                  </a:rPr>
                  <a:t>s</a:t>
                </a:r>
                <a:r>
                  <a:rPr lang="ja-JP" altLang="en-US" sz="2000">
                    <a:solidFill>
                      <a:schemeClr val="accent2"/>
                    </a:solidFill>
                    <a:latin typeface="Calibri"/>
                    <a:cs typeface="Calibri"/>
                  </a:rPr>
                  <a:t>’</a:t>
                </a:r>
                <a:endParaRPr lang="en-US" sz="2000" dirty="0">
                  <a:solidFill>
                    <a:schemeClr val="accent2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8" name="Text Box 20"/>
              <p:cNvSpPr txBox="1">
                <a:spLocks noChangeArrowheads="1"/>
              </p:cNvSpPr>
              <p:nvPr/>
            </p:nvSpPr>
            <p:spPr bwMode="auto">
              <a:xfrm>
                <a:off x="3962401" y="4836057"/>
                <a:ext cx="838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8000"/>
                    </a:solidFill>
                    <a:latin typeface="Calibri"/>
                    <a:cs typeface="Calibri"/>
                  </a:rPr>
                  <a:t>s, a</a:t>
                </a:r>
              </a:p>
            </p:txBody>
          </p:sp>
          <p:grpSp>
            <p:nvGrpSpPr>
              <p:cNvPr id="89" name="Group 21"/>
              <p:cNvGrpSpPr>
                <a:grpSpLocks/>
              </p:cNvGrpSpPr>
              <p:nvPr/>
            </p:nvGrpSpPr>
            <p:grpSpPr bwMode="auto">
              <a:xfrm>
                <a:off x="2857501" y="6283857"/>
                <a:ext cx="2800350" cy="400050"/>
                <a:chOff x="1584" y="1680"/>
                <a:chExt cx="2352" cy="336"/>
              </a:xfrm>
            </p:grpSpPr>
            <p:sp>
              <p:nvSpPr>
                <p:cNvPr id="9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  <p:sp>
              <p:nvSpPr>
                <p:cNvPr id="91" name="Line 23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  <p:sp>
              <p:nvSpPr>
                <p:cNvPr id="9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  <p:sp>
              <p:nvSpPr>
                <p:cNvPr id="93" name="Line 25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35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94" name="Freeform 26"/>
              <p:cNvSpPr>
                <a:spLocks/>
              </p:cNvSpPr>
              <p:nvPr/>
            </p:nvSpPr>
            <p:spPr bwMode="auto">
              <a:xfrm>
                <a:off x="4171951" y="5294448"/>
                <a:ext cx="1600200" cy="303609"/>
              </a:xfrm>
              <a:custGeom>
                <a:avLst/>
                <a:gdLst>
                  <a:gd name="T0" fmla="*/ 0 w 1344"/>
                  <a:gd name="T1" fmla="*/ 2147483647 h 255"/>
                  <a:gd name="T2" fmla="*/ 2147483647 w 1344"/>
                  <a:gd name="T3" fmla="*/ 2147483647 h 255"/>
                  <a:gd name="T4" fmla="*/ 2147483647 w 1344"/>
                  <a:gd name="T5" fmla="*/ 2147483647 h 255"/>
                  <a:gd name="T6" fmla="*/ 0 60000 65536"/>
                  <a:gd name="T7" fmla="*/ 0 60000 65536"/>
                  <a:gd name="T8" fmla="*/ 0 60000 65536"/>
                  <a:gd name="T9" fmla="*/ 0 w 1344"/>
                  <a:gd name="T10" fmla="*/ 0 h 255"/>
                  <a:gd name="T11" fmla="*/ 1344 w 134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4" h="255">
                    <a:moveTo>
                      <a:pt x="0" y="255"/>
                    </a:moveTo>
                    <a:cubicBezTo>
                      <a:pt x="79" y="219"/>
                      <a:pt x="251" y="80"/>
                      <a:pt x="475" y="40"/>
                    </a:cubicBezTo>
                    <a:cubicBezTo>
                      <a:pt x="699" y="0"/>
                      <a:pt x="1199" y="19"/>
                      <a:pt x="1344" y="15"/>
                    </a:cubicBezTo>
                  </a:path>
                </a:pathLst>
              </a:custGeom>
              <a:noFill/>
              <a:ln w="50800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95" name="Text Box 27"/>
              <p:cNvSpPr txBox="1">
                <a:spLocks noChangeArrowheads="1"/>
              </p:cNvSpPr>
              <p:nvPr/>
            </p:nvSpPr>
            <p:spPr bwMode="auto">
              <a:xfrm>
                <a:off x="5886451" y="5140857"/>
                <a:ext cx="30099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C00000"/>
                    </a:solidFill>
                    <a:latin typeface="Calibri"/>
                    <a:cs typeface="Calibri"/>
                  </a:rPr>
                  <a:t>(</a:t>
                </a:r>
                <a:r>
                  <a:rPr lang="en-US" dirty="0" err="1">
                    <a:solidFill>
                      <a:srgbClr val="C00000"/>
                    </a:solidFill>
                    <a:latin typeface="Calibri"/>
                    <a:cs typeface="Calibri"/>
                  </a:rPr>
                  <a:t>s,a,s</a:t>
                </a:r>
                <a:r>
                  <a:rPr lang="ja-JP" altLang="en-US" dirty="0">
                    <a:solidFill>
                      <a:srgbClr val="C00000"/>
                    </a:solidFill>
                    <a:latin typeface="Calibri"/>
                    <a:cs typeface="Calibri"/>
                  </a:rPr>
                  <a:t>’</a:t>
                </a:r>
                <a:r>
                  <a:rPr lang="en-US" altLang="ja-JP" dirty="0">
                    <a:solidFill>
                      <a:srgbClr val="C00000"/>
                    </a:solidFill>
                    <a:latin typeface="Calibri"/>
                    <a:cs typeface="Calibri"/>
                  </a:rPr>
                  <a:t>) called a </a:t>
                </a:r>
                <a:r>
                  <a:rPr lang="en-US" altLang="ja-JP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transition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C00000"/>
                    </a:solidFill>
                    <a:latin typeface="Calibri"/>
                    <a:cs typeface="Calibri"/>
                  </a:rPr>
                  <a:t>T(</a:t>
                </a:r>
                <a:r>
                  <a:rPr lang="en-US" dirty="0" err="1">
                    <a:solidFill>
                      <a:srgbClr val="C00000"/>
                    </a:solidFill>
                    <a:latin typeface="Calibri"/>
                    <a:cs typeface="Calibri"/>
                  </a:rPr>
                  <a:t>s,a,s</a:t>
                </a:r>
                <a:r>
                  <a:rPr lang="ja-JP" altLang="en-US" dirty="0">
                    <a:solidFill>
                      <a:srgbClr val="C00000"/>
                    </a:solidFill>
                    <a:latin typeface="Calibri"/>
                    <a:cs typeface="Calibri"/>
                  </a:rPr>
                  <a:t>’</a:t>
                </a:r>
                <a:r>
                  <a:rPr lang="en-US" altLang="ja-JP" dirty="0">
                    <a:solidFill>
                      <a:srgbClr val="C00000"/>
                    </a:solidFill>
                    <a:latin typeface="Calibri"/>
                    <a:cs typeface="Calibri"/>
                  </a:rPr>
                  <a:t>) = P(s</a:t>
                </a:r>
                <a:r>
                  <a:rPr lang="ja-JP" altLang="en-US" dirty="0">
                    <a:solidFill>
                      <a:srgbClr val="C00000"/>
                    </a:solidFill>
                    <a:latin typeface="Calibri"/>
                    <a:cs typeface="Calibri"/>
                  </a:rPr>
                  <a:t>’</a:t>
                </a:r>
                <a:r>
                  <a:rPr lang="en-US" altLang="ja-JP" dirty="0">
                    <a:solidFill>
                      <a:srgbClr val="C00000"/>
                    </a:solidFill>
                    <a:latin typeface="Calibri"/>
                    <a:cs typeface="Calibri"/>
                  </a:rPr>
                  <a:t>|</a:t>
                </a:r>
                <a:r>
                  <a:rPr lang="en-US" altLang="ja-JP" dirty="0" err="1">
                    <a:solidFill>
                      <a:srgbClr val="C00000"/>
                    </a:solidFill>
                    <a:latin typeface="Calibri"/>
                    <a:cs typeface="Calibri"/>
                  </a:rPr>
                  <a:t>s,a</a:t>
                </a:r>
                <a:r>
                  <a:rPr lang="en-US" altLang="ja-JP" dirty="0">
                    <a:solidFill>
                      <a:srgbClr val="C00000"/>
                    </a:solidFill>
                    <a:latin typeface="Calibri"/>
                    <a:cs typeface="Calibri"/>
                  </a:rPr>
                  <a:t>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C00000"/>
                    </a:solidFill>
                    <a:latin typeface="Calibri"/>
                    <a:cs typeface="Calibri"/>
                  </a:rPr>
                  <a:t>R(</a:t>
                </a:r>
                <a:r>
                  <a:rPr lang="en-US" dirty="0" err="1">
                    <a:solidFill>
                      <a:srgbClr val="C00000"/>
                    </a:solidFill>
                    <a:latin typeface="Calibri"/>
                    <a:cs typeface="Calibri"/>
                  </a:rPr>
                  <a:t>s,a,s</a:t>
                </a:r>
                <a:r>
                  <a:rPr lang="ja-JP" altLang="en-US" dirty="0">
                    <a:solidFill>
                      <a:srgbClr val="C00000"/>
                    </a:solidFill>
                    <a:latin typeface="Calibri"/>
                    <a:cs typeface="Calibri"/>
                  </a:rPr>
                  <a:t>’</a:t>
                </a:r>
                <a:r>
                  <a:rPr lang="en-US" altLang="ja-JP" dirty="0">
                    <a:solidFill>
                      <a:srgbClr val="C00000"/>
                    </a:solidFill>
                    <a:latin typeface="Calibri"/>
                    <a:cs typeface="Calibri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3390901" y="5464707"/>
                <a:ext cx="117348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Calibri"/>
                    <a:cs typeface="Calibri"/>
                  </a:rPr>
                  <a:t>s,a,s</a:t>
                </a:r>
                <a:r>
                  <a:rPr lang="ja-JP" altLang="en-US" sz="2000">
                    <a:latin typeface="Calibri"/>
                    <a:cs typeface="Calibri"/>
                  </a:rPr>
                  <a:t>’</a:t>
                </a:r>
                <a:endParaRPr lang="en-US" sz="2000">
                  <a:latin typeface="Calibri"/>
                  <a:cs typeface="Calibri"/>
                </a:endParaRPr>
              </a:p>
            </p:txBody>
          </p:sp>
          <p:sp>
            <p:nvSpPr>
              <p:cNvPr id="97" name="Freeform 29"/>
              <p:cNvSpPr>
                <a:spLocks/>
              </p:cNvSpPr>
              <p:nvPr/>
            </p:nvSpPr>
            <p:spPr bwMode="auto">
              <a:xfrm>
                <a:off x="4806554" y="3895464"/>
                <a:ext cx="1651397" cy="45244"/>
              </a:xfrm>
              <a:custGeom>
                <a:avLst/>
                <a:gdLst>
                  <a:gd name="T0" fmla="*/ 0 w 1387"/>
                  <a:gd name="T1" fmla="*/ 2147483647 h 38"/>
                  <a:gd name="T2" fmla="*/ 2147483647 w 1387"/>
                  <a:gd name="T3" fmla="*/ 2147483647 h 38"/>
                  <a:gd name="T4" fmla="*/ 2147483647 w 1387"/>
                  <a:gd name="T5" fmla="*/ 0 h 38"/>
                  <a:gd name="T6" fmla="*/ 0 60000 65536"/>
                  <a:gd name="T7" fmla="*/ 0 60000 65536"/>
                  <a:gd name="T8" fmla="*/ 0 60000 65536"/>
                  <a:gd name="T9" fmla="*/ 0 w 1387"/>
                  <a:gd name="T10" fmla="*/ 0 h 38"/>
                  <a:gd name="T11" fmla="*/ 1387 w 1387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7" h="38">
                    <a:moveTo>
                      <a:pt x="0" y="38"/>
                    </a:moveTo>
                    <a:cubicBezTo>
                      <a:pt x="86" y="36"/>
                      <a:pt x="287" y="31"/>
                      <a:pt x="518" y="25"/>
                    </a:cubicBezTo>
                    <a:cubicBezTo>
                      <a:pt x="749" y="19"/>
                      <a:pt x="1242" y="4"/>
                      <a:pt x="1387" y="0"/>
                    </a:cubicBezTo>
                  </a:path>
                </a:pathLst>
              </a:custGeom>
              <a:noFill/>
              <a:ln w="5080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6417160" y="3724835"/>
                <a:ext cx="14668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FF"/>
                    </a:solidFill>
                    <a:latin typeface="Calibri"/>
                    <a:cs typeface="Calibri"/>
                  </a:rPr>
                  <a:t>s is a </a:t>
                </a:r>
                <a:r>
                  <a:rPr lang="en-US" i="1" dirty="0">
                    <a:solidFill>
                      <a:srgbClr val="0000FF"/>
                    </a:solidFill>
                    <a:latin typeface="Calibri"/>
                    <a:cs typeface="Calibri"/>
                  </a:rPr>
                  <a:t>state</a:t>
                </a:r>
              </a:p>
            </p:txBody>
          </p:sp>
          <p:sp>
            <p:nvSpPr>
              <p:cNvPr id="99" name="Freeform 31"/>
              <p:cNvSpPr>
                <a:spLocks/>
              </p:cNvSpPr>
              <p:nvPr/>
            </p:nvSpPr>
            <p:spPr bwMode="auto">
              <a:xfrm flipH="1">
                <a:off x="2343151" y="4969407"/>
                <a:ext cx="1257300" cy="57150"/>
              </a:xfrm>
              <a:custGeom>
                <a:avLst/>
                <a:gdLst>
                  <a:gd name="T0" fmla="*/ 0 w 1387"/>
                  <a:gd name="T1" fmla="*/ 2147483647 h 38"/>
                  <a:gd name="T2" fmla="*/ 2147483647 w 1387"/>
                  <a:gd name="T3" fmla="*/ 2147483647 h 38"/>
                  <a:gd name="T4" fmla="*/ 2147483647 w 1387"/>
                  <a:gd name="T5" fmla="*/ 0 h 38"/>
                  <a:gd name="T6" fmla="*/ 0 60000 65536"/>
                  <a:gd name="T7" fmla="*/ 0 60000 65536"/>
                  <a:gd name="T8" fmla="*/ 0 60000 65536"/>
                  <a:gd name="T9" fmla="*/ 0 w 1387"/>
                  <a:gd name="T10" fmla="*/ 0 h 38"/>
                  <a:gd name="T11" fmla="*/ 1387 w 1387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7" h="38">
                    <a:moveTo>
                      <a:pt x="0" y="38"/>
                    </a:moveTo>
                    <a:cubicBezTo>
                      <a:pt x="86" y="36"/>
                      <a:pt x="287" y="31"/>
                      <a:pt x="518" y="25"/>
                    </a:cubicBezTo>
                    <a:cubicBezTo>
                      <a:pt x="749" y="19"/>
                      <a:pt x="1242" y="4"/>
                      <a:pt x="1387" y="0"/>
                    </a:cubicBezTo>
                  </a:path>
                </a:pathLst>
              </a:custGeom>
              <a:noFill/>
              <a:ln w="50800">
                <a:solidFill>
                  <a:srgbClr val="008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1350">
                  <a:latin typeface="Calibri"/>
                  <a:cs typeface="Calibri"/>
                </a:endParaRPr>
              </a:p>
            </p:txBody>
          </p:sp>
          <p:sp>
            <p:nvSpPr>
              <p:cNvPr id="100" name="Text Box 32"/>
              <p:cNvSpPr txBox="1">
                <a:spLocks noChangeArrowheads="1"/>
              </p:cNvSpPr>
              <p:nvPr/>
            </p:nvSpPr>
            <p:spPr bwMode="auto">
              <a:xfrm>
                <a:off x="1371601" y="4740807"/>
                <a:ext cx="1028700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350" dirty="0">
                    <a:solidFill>
                      <a:srgbClr val="FF0000"/>
                    </a:solidFill>
                    <a:latin typeface="Calibri"/>
                    <a:cs typeface="Calibri"/>
                  </a:rPr>
                  <a:t>(s, a) is a </a:t>
                </a:r>
                <a:r>
                  <a:rPr lang="en-US" sz="1350" i="1" dirty="0">
                    <a:solidFill>
                      <a:srgbClr val="FF0000"/>
                    </a:solidFill>
                    <a:latin typeface="Calibri"/>
                    <a:cs typeface="Calibri"/>
                  </a:rPr>
                  <a:t>q-state</a:t>
                </a:r>
              </a:p>
            </p:txBody>
          </p:sp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151" y="4226629"/>
                <a:ext cx="2263379" cy="1694774"/>
              </a:xfrm>
              <a:prstGeom prst="rect">
                <a:avLst/>
              </a:prstGeom>
              <a:noFill/>
            </p:spPr>
          </p:pic>
          <p:pic>
            <p:nvPicPr>
              <p:cNvPr id="102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658101" y="5428269"/>
                <a:ext cx="1383404" cy="1196826"/>
              </a:xfrm>
              <a:prstGeom prst="rect">
                <a:avLst/>
              </a:prstGeom>
              <a:noFill/>
            </p:spPr>
          </p:pic>
          <p:pic>
            <p:nvPicPr>
              <p:cNvPr id="103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5861" y="3458821"/>
                <a:ext cx="1543050" cy="1081961"/>
              </a:xfrm>
              <a:prstGeom prst="rect">
                <a:avLst/>
              </a:prstGeom>
              <a:noFill/>
            </p:spPr>
          </p:pic>
        </p:grp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1386943" y="4937158"/>
              <a:ext cx="1854406" cy="295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(s, a) is a </a:t>
              </a:r>
              <a:r>
                <a:rPr lang="en-US" i="1" dirty="0">
                  <a:solidFill>
                    <a:srgbClr val="008000"/>
                  </a:solidFill>
                  <a:latin typeface="Calibri"/>
                  <a:cs typeface="Calibri"/>
                </a:rPr>
                <a:t>q-state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2487</Words>
  <Application>Microsoft Office PowerPoint</Application>
  <PresentationFormat>On-screen Show (4:3)</PresentationFormat>
  <Paragraphs>559</Paragraphs>
  <Slides>52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ＭＳ Ｐゴシック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Artificial Intelligence </vt:lpstr>
      <vt:lpstr>Course Topics</vt:lpstr>
      <vt:lpstr>Example: Grid World</vt:lpstr>
      <vt:lpstr>Markov Decision Processes</vt:lpstr>
      <vt:lpstr>Policies</vt:lpstr>
      <vt:lpstr>MDP Search Trees</vt:lpstr>
      <vt:lpstr>Solving MDPs</vt:lpstr>
      <vt:lpstr>Optimal Quantities</vt:lpstr>
      <vt:lpstr>Values of States</vt:lpstr>
      <vt:lpstr>Snapshot of Demo – Gridworld V Values</vt:lpstr>
      <vt:lpstr>Value Iteration</vt:lpstr>
      <vt:lpstr>The Bellman Equation</vt:lpstr>
      <vt:lpstr>Value Iteration</vt:lpstr>
      <vt:lpstr>Racing Search Tree</vt:lpstr>
      <vt:lpstr>Time-Limited Values</vt:lpstr>
      <vt:lpstr>Computing Time-Limited Values</vt:lpstr>
      <vt:lpstr>Example: Value Iteration</vt:lpstr>
      <vt:lpstr>Convergence*</vt:lpstr>
      <vt:lpstr>k=0</vt:lpstr>
      <vt:lpstr>k=1</vt:lpstr>
      <vt:lpstr>k=2</vt:lpstr>
      <vt:lpstr>k=5</vt:lpstr>
      <vt:lpstr>k=10</vt:lpstr>
      <vt:lpstr>k=11</vt:lpstr>
      <vt:lpstr>k=12</vt:lpstr>
      <vt:lpstr>k=100</vt:lpstr>
      <vt:lpstr>Recap So Far</vt:lpstr>
      <vt:lpstr>Policy Methods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Extraction</vt:lpstr>
      <vt:lpstr>Computing Actions from Values</vt:lpstr>
      <vt:lpstr>Computing Actions from Q-Values</vt:lpstr>
      <vt:lpstr>Policy Iteration</vt:lpstr>
      <vt:lpstr>Problems with Value Iteration</vt:lpstr>
      <vt:lpstr>Policy Iteration</vt:lpstr>
      <vt:lpstr>Policy Iteration</vt:lpstr>
      <vt:lpstr>Demo</vt:lpstr>
      <vt:lpstr>Comparison</vt:lpstr>
      <vt:lpstr>Summary: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Shallow Discourse Parsing</dc:title>
  <dc:creator>yqsong</dc:creator>
  <cp:lastModifiedBy>yqsong</cp:lastModifiedBy>
  <cp:revision>134</cp:revision>
  <dcterms:created xsi:type="dcterms:W3CDTF">2006-08-16T00:00:00Z</dcterms:created>
  <dcterms:modified xsi:type="dcterms:W3CDTF">2017-10-10T05:41:07Z</dcterms:modified>
</cp:coreProperties>
</file>