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notesSlides/notesSlide15.xml" ContentType="application/vnd.openxmlformats-officedocument.presentationml.notesSlide+xml"/>
  <Override PartName="/ppt/tags/tag30.xml" ContentType="application/vnd.openxmlformats-officedocument.presentationml.tags+xml"/>
  <Override PartName="/ppt/notesSlides/notesSlide1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7.xml" ContentType="application/vnd.openxmlformats-officedocument.presentationml.notesSlide+xml"/>
  <Override PartName="/ppt/tags/tag56.xml" ContentType="application/vnd.openxmlformats-officedocument.presentationml.tags+xml"/>
  <Override PartName="/ppt/notesSlides/notesSlide18.xml" ContentType="application/vnd.openxmlformats-officedocument.presentationml.notesSlide+xml"/>
  <Override PartName="/ppt/tags/tag57.xml" ContentType="application/vnd.openxmlformats-officedocument.presentationml.tags+xml"/>
  <Override PartName="/ppt/notesSlides/notesSlide19.xml" ContentType="application/vnd.openxmlformats-officedocument.presentationml.notesSlide+xml"/>
  <Override PartName="/ppt/tags/tag58.xml" ContentType="application/vnd.openxmlformats-officedocument.presentationml.tags+xml"/>
  <Override PartName="/ppt/notesSlides/notesSlide20.xml" ContentType="application/vnd.openxmlformats-officedocument.presentationml.notesSlide+xml"/>
  <Override PartName="/ppt/tags/tag59.xml" ContentType="application/vnd.openxmlformats-officedocument.presentationml.tags+xml"/>
  <Override PartName="/ppt/notesSlides/notesSlide21.xml" ContentType="application/vnd.openxmlformats-officedocument.presentationml.notesSlide+xml"/>
  <Override PartName="/ppt/tags/tag60.xml" ContentType="application/vnd.openxmlformats-officedocument.presentationml.tags+xml"/>
  <Override PartName="/ppt/notesSlides/notesSlide22.xml" ContentType="application/vnd.openxmlformats-officedocument.presentationml.notesSlide+xml"/>
  <Override PartName="/ppt/tags/tag61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8" r:id="rId2"/>
    <p:sldId id="326" r:id="rId3"/>
    <p:sldId id="324" r:id="rId4"/>
    <p:sldId id="328" r:id="rId5"/>
    <p:sldId id="386" r:id="rId6"/>
    <p:sldId id="327" r:id="rId7"/>
    <p:sldId id="260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396" r:id="rId25"/>
    <p:sldId id="27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97" r:id="rId36"/>
    <p:sldId id="398" r:id="rId37"/>
    <p:sldId id="399" r:id="rId38"/>
    <p:sldId id="400" r:id="rId39"/>
    <p:sldId id="395" r:id="rId40"/>
    <p:sldId id="401" r:id="rId41"/>
    <p:sldId id="402" r:id="rId42"/>
    <p:sldId id="403" r:id="rId43"/>
    <p:sldId id="404" r:id="rId44"/>
    <p:sldId id="405" r:id="rId45"/>
    <p:sldId id="406" r:id="rId46"/>
    <p:sldId id="407" r:id="rId47"/>
    <p:sldId id="313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090" y="5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54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F9785-B714-4355-9128-4C9AFF94E816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CD5C7-AD7F-4FAA-B7B9-A09C6EEE6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57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09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[Note:</a:t>
            </a:r>
            <a:r>
              <a:rPr lang="en-US" baseline="0" dirty="0" smtClean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49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64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79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01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362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007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generates the time-limited</a:t>
            </a:r>
            <a:r>
              <a:rPr lang="en-US" baseline="0" dirty="0" smtClean="0"/>
              <a:t> values for </a:t>
            </a:r>
            <a:r>
              <a:rPr lang="en-US" baseline="0" dirty="0" err="1" smtClean="0"/>
              <a:t>gridworld</a:t>
            </a:r>
            <a:r>
              <a:rPr lang="en-US" baseline="0" dirty="0" smtClean="0"/>
              <a:t> as snapshotted onto the next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90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50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17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69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7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34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04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73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54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Reward function different from the book : R(</a:t>
            </a:r>
            <a:r>
              <a:rPr lang="en-US" dirty="0" err="1" smtClean="0">
                <a:ea typeface="ＭＳ Ｐゴシック" pitchFamily="34" charset="-128"/>
              </a:rPr>
              <a:t>s,a,s</a:t>
            </a:r>
            <a:r>
              <a:rPr lang="ja-JP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)</a:t>
            </a:r>
          </a:p>
          <a:p>
            <a:r>
              <a:rPr lang="en-US" dirty="0" smtClean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Need to modify </a:t>
            </a:r>
            <a:r>
              <a:rPr lang="en-US" dirty="0" err="1" smtClean="0">
                <a:ea typeface="ＭＳ Ｐゴシック" pitchFamily="34" charset="-128"/>
              </a:rPr>
              <a:t>expectimax</a:t>
            </a:r>
            <a:r>
              <a:rPr lang="en-US" dirty="0" smtClean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85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Very similar to search problems: when solving a maze with food pellets, we stored which food pellets were eaten 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CAB68C1-092D-468B-8690-7D27B27041C8}" type="slidenum">
              <a:rPr lang="en-US"/>
              <a:pPr defTabSz="988101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45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Dan has a DEMO for this.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38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R(s) = the </a:t>
            </a:r>
            <a:r>
              <a:rPr lang="ja-JP" altLang="en-US" smtClean="0">
                <a:ea typeface="ＭＳ Ｐゴシック" pitchFamily="34" charset="-128"/>
              </a:rPr>
              <a:t>“</a:t>
            </a:r>
            <a:r>
              <a:rPr lang="en-US" altLang="ja-JP" smtClean="0">
                <a:ea typeface="ＭＳ Ｐゴシック" pitchFamily="34" charset="-128"/>
              </a:rPr>
              <a:t>living reward</a:t>
            </a:r>
            <a:r>
              <a:rPr lang="ja-JP" altLang="en-US" smtClean="0">
                <a:ea typeface="ＭＳ Ｐゴシック" pitchFamily="34" charset="-128"/>
              </a:rPr>
              <a:t>”</a:t>
            </a:r>
            <a:endParaRPr lang="en-US" altLang="ja-JP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FB0DC0F6-EF13-4C52-ACF2-48065D1392E1}" type="slidenum">
              <a:rPr lang="en-US"/>
              <a:pPr defTabSz="988101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05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In MDP chance node represents uncertainty about what might happen based on (s,a)  [as opposed to being a random adversary]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Q-state (s,a)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55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Interesting: running expectimax, if having to truncate the search, then not losing much; e.g.,  less then \gamma^d / (1-\gamma)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DDD6D-317B-4886-9A60-0B722A074D75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20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CD5C7-AD7F-4FAA-B7B9-A09C6EEE6F7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75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E824B-40E7-461B-969E-17352FB11A0A}" type="datetime1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3100-327D-46E6-93B8-A7E1E36FFCDB}" type="datetime1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7B96-24D3-48FC-906E-D36174B69347}" type="datetime1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715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F74B4-1C3A-4546-9FCF-C9E70C449324}" type="datetime1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633B-E538-4B00-B7C8-79CB846A1627}" type="datetime1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90600"/>
            <a:ext cx="4419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90600"/>
            <a:ext cx="45720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E59AE-E047-41CD-B115-FACD717E8CB2}" type="datetime1">
              <a:rPr lang="en-US" smtClean="0"/>
              <a:pPr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3598-C6FF-4693-849E-963483E2E55D}" type="datetime1">
              <a:rPr lang="en-US" smtClean="0"/>
              <a:pPr/>
              <a:t>10/9/2017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3D6F-7C41-40B1-8F5D-C65FCCF49846}" type="datetime1">
              <a:rPr lang="en-US" smtClean="0"/>
              <a:pPr/>
              <a:t>10/9/2017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B03DF-19C0-49AA-B594-0C8C614356E2}" type="datetime1">
              <a:rPr lang="en-US" smtClean="0"/>
              <a:pPr/>
              <a:t>10/9/2017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5AE28-EA97-441F-8F1D-2C18EA03A811}" type="datetime1">
              <a:rPr lang="en-US" smtClean="0"/>
              <a:pPr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36ED0-3FF2-4036-A492-FF66F5E88241}" type="datetime1">
              <a:rPr lang="en-US" smtClean="0"/>
              <a:pPr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8839200" cy="586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6294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FB392-747B-4DF1-9138-5378300E88E3}" type="datetime1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294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6294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w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5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6.xml"/><Relationship Id="rId7" Type="http://schemas.openxmlformats.org/officeDocument/2006/relationships/image" Target="../media/image4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5.png"/><Relationship Id="rId5" Type="http://schemas.openxmlformats.org/officeDocument/2006/relationships/image" Target="../media/image47.png"/><Relationship Id="rId10" Type="http://schemas.openxmlformats.org/officeDocument/2006/relationships/image" Target="../media/image32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9.xml"/><Relationship Id="rId7" Type="http://schemas.openxmlformats.org/officeDocument/2006/relationships/image" Target="../media/image4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8.png"/><Relationship Id="rId11" Type="http://schemas.openxmlformats.org/officeDocument/2006/relationships/image" Target="../media/image32.wmf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tags" Target="../tags/tag12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5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5.png"/><Relationship Id="rId5" Type="http://schemas.openxmlformats.org/officeDocument/2006/relationships/tags" Target="../tags/tag14.xml"/><Relationship Id="rId10" Type="http://schemas.openxmlformats.org/officeDocument/2006/relationships/image" Target="../media/image54.png"/><Relationship Id="rId4" Type="http://schemas.openxmlformats.org/officeDocument/2006/relationships/tags" Target="../tags/tag13.xml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5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20.xml"/><Relationship Id="rId7" Type="http://schemas.openxmlformats.org/officeDocument/2006/relationships/image" Target="../media/image65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63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63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63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image" Target="../media/image76.png"/><Relationship Id="rId26" Type="http://schemas.openxmlformats.org/officeDocument/2006/relationships/image" Target="../media/image83.png"/><Relationship Id="rId3" Type="http://schemas.openxmlformats.org/officeDocument/2006/relationships/tags" Target="../tags/tag33.xml"/><Relationship Id="rId21" Type="http://schemas.openxmlformats.org/officeDocument/2006/relationships/image" Target="../media/image84.png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image" Target="../media/image75.png"/><Relationship Id="rId25" Type="http://schemas.openxmlformats.org/officeDocument/2006/relationships/image" Target="../media/image85.png"/><Relationship Id="rId2" Type="http://schemas.openxmlformats.org/officeDocument/2006/relationships/tags" Target="../tags/tag32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78.png"/><Relationship Id="rId29" Type="http://schemas.openxmlformats.org/officeDocument/2006/relationships/image" Target="../media/image88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image" Target="../media/image81.png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23" Type="http://schemas.openxmlformats.org/officeDocument/2006/relationships/image" Target="../media/image82.png"/><Relationship Id="rId28" Type="http://schemas.openxmlformats.org/officeDocument/2006/relationships/image" Target="../media/image87.png"/><Relationship Id="rId10" Type="http://schemas.openxmlformats.org/officeDocument/2006/relationships/tags" Target="../tags/tag40.xml"/><Relationship Id="rId19" Type="http://schemas.openxmlformats.org/officeDocument/2006/relationships/image" Target="../media/image77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image" Target="../media/image80.png"/><Relationship Id="rId27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tags" Target="../tags/tag48.xml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3.png"/><Relationship Id="rId4" Type="http://schemas.openxmlformats.org/officeDocument/2006/relationships/tags" Target="../tags/tag49.xml"/><Relationship Id="rId9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52.xml"/><Relationship Id="rId7" Type="http://schemas.openxmlformats.org/officeDocument/2006/relationships/image" Target="../media/image97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1.png"/><Relationship Id="rId5" Type="http://schemas.openxmlformats.org/officeDocument/2006/relationships/tags" Target="../tags/tag54.xml"/><Relationship Id="rId10" Type="http://schemas.openxmlformats.org/officeDocument/2006/relationships/image" Target="../media/image54.png"/><Relationship Id="rId4" Type="http://schemas.openxmlformats.org/officeDocument/2006/relationships/tags" Target="../tags/tag53.xml"/><Relationship Id="rId9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5" Type="http://schemas.openxmlformats.org/officeDocument/2006/relationships/image" Target="../media/image73.png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5" Type="http://schemas.openxmlformats.org/officeDocument/2006/relationships/image" Target="../media/image73.pn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5" Type="http://schemas.openxmlformats.org/officeDocument/2006/relationships/image" Target="../media/image73.png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5" Type="http://schemas.openxmlformats.org/officeDocument/2006/relationships/image" Target="../media/image73.png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5" Type="http://schemas.openxmlformats.org/officeDocument/2006/relationships/image" Target="../media/image73.png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5" Type="http://schemas.openxmlformats.org/officeDocument/2006/relationships/image" Target="../media/image73.png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5" Type="http://schemas.openxmlformats.org/officeDocument/2006/relationships/image" Target="../media/image73.png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w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2971800"/>
            <a:ext cx="5632847" cy="3013573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-15240" y="826940"/>
            <a:ext cx="9144000" cy="110251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Artificial Intelligence</a:t>
            </a:r>
            <a:br>
              <a:rPr lang="en-US" dirty="0" smtClean="0"/>
            </a:br>
            <a:endParaRPr lang="en-US" sz="27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700213"/>
            <a:ext cx="9144000" cy="1143000"/>
          </a:xfrm>
        </p:spPr>
        <p:txBody>
          <a:bodyPr/>
          <a:lstStyle/>
          <a:p>
            <a:pPr eaLnBrk="1" hangingPunct="1"/>
            <a:r>
              <a:rPr lang="en-US" sz="2700" dirty="0"/>
              <a:t>Markov Decision Processes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143000" y="5543552"/>
            <a:ext cx="4400550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4" tIns="34289" rIns="68574" bIns="34289">
            <a:spAutoFit/>
          </a:bodyPr>
          <a:lstStyle/>
          <a:p>
            <a:pPr>
              <a:spcBef>
                <a:spcPct val="50000"/>
              </a:spcBef>
            </a:pPr>
            <a:endParaRPr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8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-1" y="914400"/>
            <a:ext cx="5118303" cy="5791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One way to solve them is with </a:t>
            </a:r>
            <a:r>
              <a:rPr lang="en-US" sz="2000" dirty="0" err="1">
                <a:solidFill>
                  <a:srgbClr val="00B0F0"/>
                </a:solidFill>
                <a:ea typeface="ＭＳ Ｐゴシック" pitchFamily="34" charset="-128"/>
              </a:rPr>
              <a:t>expectimax</a:t>
            </a:r>
            <a:r>
              <a:rPr lang="en-US" sz="2000" dirty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We’</a:t>
            </a:r>
            <a:r>
              <a:rPr lang="en-US" altLang="ja-JP" sz="2000" dirty="0">
                <a:ea typeface="ＭＳ Ｐゴシック" pitchFamily="34" charset="-128"/>
              </a:rPr>
              <a:t>ll have a new tool soon</a:t>
            </a: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051" y="1885951"/>
            <a:ext cx="3371850" cy="261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0200" y="1828800"/>
            <a:ext cx="3329449" cy="239775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58100" y="3779662"/>
            <a:ext cx="342900" cy="18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0851" y="3771900"/>
            <a:ext cx="382214" cy="16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58050" y="3028950"/>
            <a:ext cx="32499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03566" y="3543300"/>
            <a:ext cx="611684" cy="571500"/>
          </a:xfrm>
          <a:prstGeom prst="rect">
            <a:avLst/>
          </a:prstGeom>
          <a:noFill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6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342900" y="914400"/>
            <a:ext cx="6457950" cy="5791200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ea typeface="ＭＳ Ｐゴシック" pitchFamily="34" charset="-128"/>
              </a:rPr>
              <a:t>“Markov” generally means that given the </a:t>
            </a:r>
            <a:r>
              <a:rPr lang="en-US" altLang="ja-JP" sz="2400" dirty="0">
                <a:solidFill>
                  <a:srgbClr val="00B0F0"/>
                </a:solidFill>
                <a:ea typeface="ＭＳ Ｐゴシック" pitchFamily="34" charset="-128"/>
              </a:rPr>
              <a:t>present state</a:t>
            </a:r>
            <a:r>
              <a:rPr lang="en-US" altLang="ja-JP" sz="2400" dirty="0">
                <a:ea typeface="ＭＳ Ｐゴシック" pitchFamily="34" charset="-128"/>
              </a:rPr>
              <a:t>, the </a:t>
            </a:r>
            <a:r>
              <a:rPr lang="en-US" altLang="ja-JP" sz="2400" dirty="0">
                <a:solidFill>
                  <a:srgbClr val="FF0000"/>
                </a:solidFill>
                <a:ea typeface="ＭＳ Ｐゴシック" pitchFamily="34" charset="-128"/>
              </a:rPr>
              <a:t>future</a:t>
            </a:r>
            <a:r>
              <a:rPr lang="en-US" altLang="ja-JP" sz="2400" dirty="0">
                <a:ea typeface="ＭＳ Ｐゴシック" pitchFamily="34" charset="-128"/>
              </a:rPr>
              <a:t> and the </a:t>
            </a:r>
            <a:r>
              <a:rPr lang="en-US" altLang="ja-JP" sz="2400" dirty="0">
                <a:solidFill>
                  <a:srgbClr val="FF0000"/>
                </a:solidFill>
                <a:ea typeface="ＭＳ Ｐゴシック" pitchFamily="34" charset="-128"/>
              </a:rPr>
              <a:t>past</a:t>
            </a:r>
            <a:r>
              <a:rPr lang="en-US" altLang="ja-JP" sz="2400" dirty="0">
                <a:ea typeface="ＭＳ Ｐゴシック" pitchFamily="34" charset="-128"/>
              </a:rPr>
              <a:t> are independent</a:t>
            </a:r>
          </a:p>
          <a:p>
            <a:pPr lvl="2"/>
            <a:endParaRPr lang="en-US" sz="16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1800" dirty="0">
              <a:ea typeface="ＭＳ Ｐゴシック" pitchFamily="34" charset="-128"/>
            </a:endParaRPr>
          </a:p>
          <a:p>
            <a:endParaRPr lang="en-US" altLang="ja-JP" sz="1800" dirty="0">
              <a:ea typeface="ＭＳ Ｐゴシック" pitchFamily="34" charset="-128"/>
            </a:endParaRPr>
          </a:p>
          <a:p>
            <a:endParaRPr lang="en-US" altLang="ja-JP" sz="1800" dirty="0">
              <a:ea typeface="ＭＳ Ｐゴシック" pitchFamily="34" charset="-128"/>
            </a:endParaRPr>
          </a:p>
          <a:p>
            <a:r>
              <a:rPr lang="en-US" altLang="ja-JP" sz="2400" dirty="0">
                <a:ea typeface="ＭＳ Ｐゴシック" pitchFamily="34" charset="-128"/>
              </a:rPr>
              <a:t>This is just like search, where the successor function could only depend on the current state (not the history)</a:t>
            </a:r>
          </a:p>
          <a:p>
            <a:pPr>
              <a:buFont typeface="Wingdings" pitchFamily="2" charset="2"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72300" y="1943100"/>
            <a:ext cx="1607344" cy="209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990600" y="3951543"/>
            <a:ext cx="5392340" cy="1028700"/>
            <a:chOff x="1008460" y="3543300"/>
            <a:chExt cx="5392340" cy="1028700"/>
          </a:xfrm>
        </p:grpSpPr>
        <p:pic>
          <p:nvPicPr>
            <p:cNvPr id="24580" name="Picture 11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79960" y="4000500"/>
              <a:ext cx="145256" cy="61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1" name="Picture 9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8460" y="3543300"/>
              <a:ext cx="539234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2" name="Picture 1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08460" y="4343400"/>
              <a:ext cx="2622947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7086600" y="4108103"/>
            <a:ext cx="15430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>
                <a:latin typeface="Calibri" pitchFamily="34" charset="0"/>
              </a:rPr>
              <a:t>Andrey</a:t>
            </a:r>
            <a:r>
              <a:rPr lang="en-US" sz="1350" dirty="0">
                <a:latin typeface="Calibri" pitchFamily="34" charset="0"/>
              </a:rPr>
              <a:t> Markov (1856-1922)</a:t>
            </a:r>
          </a:p>
          <a:p>
            <a:pPr algn="ctr"/>
            <a:endParaRPr lang="en-US" sz="1350" dirty="0">
              <a:latin typeface="Calibr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5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0850" y="2000250"/>
            <a:ext cx="2575449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5650230" y="4133594"/>
            <a:ext cx="3086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Optimal policy when R(s, a, s</a:t>
            </a:r>
            <a:r>
              <a:rPr lang="en-US" altLang="ja-JP" dirty="0">
                <a:latin typeface="Calibri" pitchFamily="34" charset="0"/>
              </a:rPr>
              <a:t>’) = -0.03 for all non-terminals 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4984" y="1829056"/>
            <a:ext cx="3649016" cy="2133344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685800"/>
            <a:ext cx="5486399" cy="5791200"/>
          </a:xfrm>
        </p:spPr>
        <p:txBody>
          <a:bodyPr>
            <a:noAutofit/>
          </a:bodyPr>
          <a:lstStyle/>
          <a:p>
            <a:r>
              <a:rPr lang="en-US" sz="2400" dirty="0">
                <a:ea typeface="ＭＳ Ｐゴシック" pitchFamily="34" charset="-128"/>
              </a:rPr>
              <a:t>In deterministic </a:t>
            </a:r>
            <a:r>
              <a:rPr lang="en-US" sz="2400" dirty="0">
                <a:solidFill>
                  <a:srgbClr val="FF0000"/>
                </a:solidFill>
                <a:ea typeface="ＭＳ Ｐゴシック" pitchFamily="34" charset="-128"/>
              </a:rPr>
              <a:t>single-agent </a:t>
            </a:r>
            <a:r>
              <a:rPr lang="en-US" sz="2400" dirty="0">
                <a:ea typeface="ＭＳ Ｐゴシック" pitchFamily="34" charset="-128"/>
              </a:rPr>
              <a:t>search problems, we wanted an </a:t>
            </a:r>
            <a:r>
              <a:rPr lang="en-US" sz="2400" dirty="0">
                <a:solidFill>
                  <a:srgbClr val="00B0F0"/>
                </a:solidFill>
                <a:ea typeface="ＭＳ Ｐゴシック" pitchFamily="34" charset="-128"/>
              </a:rPr>
              <a:t>optimal plan</a:t>
            </a:r>
            <a:r>
              <a:rPr lang="en-US" sz="2400" dirty="0">
                <a:ea typeface="ＭＳ Ｐゴシック" pitchFamily="34" charset="-128"/>
              </a:rPr>
              <a:t>, or </a:t>
            </a:r>
            <a:r>
              <a:rPr lang="en-US" sz="2400" dirty="0">
                <a:solidFill>
                  <a:srgbClr val="00B0F0"/>
                </a:solidFill>
                <a:ea typeface="ＭＳ Ｐゴシック" pitchFamily="34" charset="-128"/>
              </a:rPr>
              <a:t>sequence of actions</a:t>
            </a:r>
            <a:r>
              <a:rPr lang="en-US" sz="2400" dirty="0">
                <a:ea typeface="ＭＳ Ｐゴシック" pitchFamily="34" charset="-128"/>
              </a:rPr>
              <a:t>, from start to a goal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MDPs, we want an </a:t>
            </a:r>
            <a:r>
              <a:rPr lang="en-US" sz="2400" dirty="0">
                <a:solidFill>
                  <a:srgbClr val="00B0F0"/>
                </a:solidFill>
                <a:ea typeface="ＭＳ Ｐゴシック" pitchFamily="34" charset="-128"/>
              </a:rPr>
              <a:t>optimal policy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 </a:t>
            </a:r>
            <a:r>
              <a:rPr lang="en-US" sz="24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optimal policy is one that maximizes        </a:t>
            </a:r>
            <a:r>
              <a:rPr lang="en-US" sz="2000" dirty="0">
                <a:solidFill>
                  <a:srgbClr val="00B0F0"/>
                </a:solidFill>
                <a:ea typeface="ＭＳ Ｐゴシック" pitchFamily="34" charset="-128"/>
                <a:sym typeface="Symbol" pitchFamily="18" charset="2"/>
              </a:rPr>
              <a:t>expected utility </a:t>
            </a:r>
            <a:r>
              <a:rPr lang="en-US" sz="2000" dirty="0">
                <a:ea typeface="ＭＳ Ｐゴシック" pitchFamily="34" charset="-128"/>
                <a:sym typeface="Symbol" pitchFamily="18" charset="2"/>
              </a:rPr>
              <a:t>if followed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explicit policy defines a reflex agent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err="1">
                <a:ea typeface="ＭＳ Ｐゴシック" pitchFamily="34" charset="-128"/>
                <a:sym typeface="Symbol" pitchFamily="18" charset="2"/>
              </a:rPr>
              <a:t>Expectimax</a:t>
            </a:r>
            <a:r>
              <a:rPr lang="en-US" sz="2400" dirty="0">
                <a:ea typeface="ＭＳ Ｐゴシック" pitchFamily="34" charset="-128"/>
                <a:sym typeface="Symbol" pitchFamily="18" charset="2"/>
              </a:rPr>
              <a:t> didn’t compute entire policies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It computed the action for a single state only</a:t>
            </a:r>
          </a:p>
          <a:p>
            <a:pPr lvl="1"/>
            <a:endParaRPr lang="en-US" sz="1800" dirty="0"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1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5429250" y="1877615"/>
            <a:ext cx="2074678" cy="157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7350" y="1877616"/>
            <a:ext cx="2096691" cy="158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1675210" y="3981449"/>
            <a:ext cx="2072767" cy="156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5447110" y="3981450"/>
            <a:ext cx="2064793" cy="157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5788819" y="5619750"/>
            <a:ext cx="1226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2056210" y="5609034"/>
            <a:ext cx="1275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5753100" y="3505200"/>
            <a:ext cx="15867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1981200" y="3505200"/>
            <a:ext cx="1370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-0.01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1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Racing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0011" y="1872301"/>
            <a:ext cx="7063979" cy="3785549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8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  <a:cs typeface="Calibri"/>
              </a:rPr>
              <a:t>Example: Racing</a:t>
            </a:r>
            <a:endParaRPr lang="en-US" dirty="0">
              <a:latin typeface="+mn-lt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066800"/>
            <a:ext cx="8534400" cy="4308873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1800" dirty="0">
                <a:latin typeface="+mj-lt"/>
                <a:cs typeface="Calibri"/>
              </a:rPr>
              <a:t>A robot car wants to travel far, quickly</a:t>
            </a:r>
          </a:p>
          <a:p>
            <a:pPr>
              <a:buClrTx/>
            </a:pPr>
            <a:r>
              <a:rPr lang="en-US" sz="1800" dirty="0">
                <a:latin typeface="+mj-lt"/>
                <a:cs typeface="Calibri"/>
              </a:rPr>
              <a:t>Three states: </a:t>
            </a:r>
            <a:r>
              <a:rPr lang="en-US" sz="1800" dirty="0">
                <a:solidFill>
                  <a:srgbClr val="00B0F0"/>
                </a:solidFill>
                <a:latin typeface="+mj-lt"/>
                <a:cs typeface="Calibri"/>
              </a:rPr>
              <a:t>Cool</a:t>
            </a:r>
            <a:r>
              <a:rPr lang="en-US" sz="1800" dirty="0">
                <a:latin typeface="+mj-lt"/>
                <a:cs typeface="Calibri"/>
              </a:rPr>
              <a:t>, </a:t>
            </a:r>
            <a:r>
              <a:rPr lang="en-US" sz="1800" dirty="0">
                <a:solidFill>
                  <a:srgbClr val="7F2727"/>
                </a:solidFill>
                <a:latin typeface="+mj-lt"/>
                <a:cs typeface="Calibri"/>
              </a:rPr>
              <a:t>Warm</a:t>
            </a:r>
            <a:r>
              <a:rPr lang="en-US" sz="1800" dirty="0">
                <a:latin typeface="+mj-lt"/>
                <a:cs typeface="Calibri"/>
              </a:rPr>
              <a:t>, Overheated</a:t>
            </a:r>
          </a:p>
          <a:p>
            <a:pPr>
              <a:buClrTx/>
            </a:pPr>
            <a:r>
              <a:rPr lang="en-US" sz="1800" dirty="0">
                <a:latin typeface="+mj-lt"/>
                <a:cs typeface="Calibri"/>
              </a:rPr>
              <a:t>Two actions: </a:t>
            </a:r>
            <a:r>
              <a:rPr lang="en-US" sz="1800" i="1" dirty="0">
                <a:latin typeface="+mj-lt"/>
                <a:cs typeface="Calibri"/>
              </a:rPr>
              <a:t>Slow</a:t>
            </a:r>
            <a:r>
              <a:rPr lang="en-US" sz="1800" dirty="0">
                <a:latin typeface="+mj-lt"/>
                <a:cs typeface="Calibri"/>
              </a:rPr>
              <a:t>, </a:t>
            </a:r>
            <a:r>
              <a:rPr lang="en-US" sz="1800" i="1" dirty="0">
                <a:solidFill>
                  <a:srgbClr val="C00000"/>
                </a:solidFill>
                <a:latin typeface="+mj-lt"/>
                <a:cs typeface="Calibri"/>
              </a:rPr>
              <a:t>Fast</a:t>
            </a:r>
            <a:endParaRPr lang="en-US" sz="1800" i="1" dirty="0">
              <a:solidFill>
                <a:srgbClr val="0000FF"/>
              </a:solidFill>
              <a:latin typeface="+mj-lt"/>
              <a:cs typeface="Calibri"/>
            </a:endParaRPr>
          </a:p>
          <a:p>
            <a:pPr>
              <a:buClrTx/>
            </a:pPr>
            <a:r>
              <a:rPr lang="en-US" sz="1800" dirty="0">
                <a:latin typeface="+mj-lt"/>
                <a:cs typeface="Calibri"/>
              </a:rPr>
              <a:t>Going faster gets double reward</a:t>
            </a:r>
          </a:p>
          <a:p>
            <a:endParaRPr lang="en-US" sz="1800" dirty="0">
              <a:latin typeface="+mj-lt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28650" y="2571750"/>
            <a:ext cx="8283522" cy="2994883"/>
            <a:chOff x="838200" y="2286000"/>
            <a:chExt cx="11044696" cy="3993176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3518" y="3950732"/>
              <a:ext cx="2433764" cy="1600200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6913" y="2731532"/>
              <a:ext cx="2660373" cy="1676400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704" y="3798332"/>
              <a:ext cx="2582192" cy="1828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057400" y="5341442"/>
              <a:ext cx="2286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00B0F0"/>
                  </a:solidFill>
                  <a:latin typeface="Calibri"/>
                  <a:cs typeface="Calibri"/>
                </a:rPr>
                <a:t>Cool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4160222"/>
              <a:ext cx="2286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7F2727"/>
                  </a:solidFill>
                  <a:latin typeface="Calibri"/>
                  <a:cs typeface="Calibri"/>
                </a:rPr>
                <a:t>Warm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96400" y="5455622"/>
              <a:ext cx="2286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Calibri"/>
                  <a:cs typeface="Calibri"/>
                </a:rPr>
                <a:t>Overheated</a:t>
              </a:r>
            </a:p>
          </p:txBody>
        </p:sp>
        <p:cxnSp>
          <p:nvCxnSpPr>
            <p:cNvPr id="13" name="Curved Connector 12"/>
            <p:cNvCxnSpPr>
              <a:stCxn id="14338" idx="3"/>
              <a:endCxn id="8" idx="2"/>
            </p:cNvCxnSpPr>
            <p:nvPr/>
          </p:nvCxnSpPr>
          <p:spPr>
            <a:xfrm flipH="1">
              <a:off x="3200400" y="4750832"/>
              <a:ext cx="1216883" cy="1021497"/>
            </a:xfrm>
            <a:prstGeom prst="curvedConnector4">
              <a:avLst>
                <a:gd name="adj1" fmla="val -25048"/>
                <a:gd name="adj2" fmla="val 12983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2"/>
            <p:cNvCxnSpPr>
              <a:stCxn id="14338" idx="3"/>
              <a:endCxn id="9" idx="2"/>
            </p:cNvCxnSpPr>
            <p:nvPr/>
          </p:nvCxnSpPr>
          <p:spPr>
            <a:xfrm flipV="1">
              <a:off x="4417283" y="4591109"/>
              <a:ext cx="2669317" cy="159723"/>
            </a:xfrm>
            <a:prstGeom prst="curvedConnector2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724400" y="4788932"/>
              <a:ext cx="9144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19" name="Curved Connector 12"/>
            <p:cNvCxnSpPr>
              <a:stCxn id="6" idx="0"/>
            </p:cNvCxnSpPr>
            <p:nvPr/>
          </p:nvCxnSpPr>
          <p:spPr>
            <a:xfrm rot="16200000" flipH="1">
              <a:off x="8096250" y="1912382"/>
              <a:ext cx="1447800" cy="3086100"/>
            </a:xfrm>
            <a:prstGeom prst="curvedConnector4">
              <a:avLst>
                <a:gd name="adj1" fmla="val -15789"/>
                <a:gd name="adj2" fmla="val 10509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144000" y="2731532"/>
              <a:ext cx="9144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23" name="Curved Connector 12"/>
            <p:cNvCxnSpPr>
              <a:stCxn id="14338" idx="1"/>
            </p:cNvCxnSpPr>
            <p:nvPr/>
          </p:nvCxnSpPr>
          <p:spPr>
            <a:xfrm rot="10800000" flipH="1" flipV="1">
              <a:off x="1981200" y="475083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12"/>
            <p:cNvCxnSpPr>
              <a:stCxn id="6" idx="1"/>
              <a:endCxn id="14338" idx="0"/>
            </p:cNvCxnSpPr>
            <p:nvPr/>
          </p:nvCxnSpPr>
          <p:spPr>
            <a:xfrm rot="10800000" flipV="1">
              <a:off x="3200400" y="3569732"/>
              <a:ext cx="2743200" cy="381000"/>
            </a:xfrm>
            <a:prstGeom prst="curvedConnector2">
              <a:avLst/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90600" y="4331732"/>
              <a:ext cx="9144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5800" y="3112532"/>
              <a:ext cx="9144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cxnSp>
          <p:nvCxnSpPr>
            <p:cNvPr id="60" name="Curved Connector 12"/>
            <p:cNvCxnSpPr/>
            <p:nvPr/>
          </p:nvCxnSpPr>
          <p:spPr>
            <a:xfrm rot="-5400000" flipH="1" flipV="1">
              <a:off x="5962650" y="339828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572000" y="3645932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00600" y="228600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24400" y="5333999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67400" y="4788932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8200" y="562713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accent6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210800" y="2579132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C00000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05000" y="5486399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81400" y="3288268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43600" y="228600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48200" y="587906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77000" y="4788415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68000" y="312420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B050"/>
                  </a:solidFill>
                  <a:latin typeface="Calibri"/>
                  <a:cs typeface="Calibri"/>
                </a:rPr>
                <a:t>-10</a:t>
              </a:r>
            </a:p>
          </p:txBody>
        </p:sp>
      </p:grp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9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Racing Search Tree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1740" y="2895600"/>
            <a:ext cx="696143" cy="45771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4267200"/>
            <a:ext cx="760961" cy="47951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92640" y="5630049"/>
            <a:ext cx="738598" cy="523101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402228" y="3581400"/>
            <a:ext cx="228600" cy="2286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5917078" y="3581400"/>
            <a:ext cx="228600" cy="2286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3979812" y="3353314"/>
            <a:ext cx="1970744" cy="261564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1597350" y="3353314"/>
            <a:ext cx="2382462" cy="261564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8722" y="4267200"/>
            <a:ext cx="696143" cy="457714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4596794" y="3810000"/>
            <a:ext cx="1434584" cy="4572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6031378" y="3810000"/>
            <a:ext cx="1664304" cy="4572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622" y="4266687"/>
            <a:ext cx="696143" cy="457714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510694" y="3810001"/>
            <a:ext cx="5834" cy="456686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8850" y="5695950"/>
            <a:ext cx="760961" cy="479510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647609" y="5009636"/>
            <a:ext cx="228600" cy="2286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Oval 30"/>
          <p:cNvSpPr/>
          <p:nvPr/>
        </p:nvSpPr>
        <p:spPr>
          <a:xfrm>
            <a:off x="2159249" y="5009636"/>
            <a:ext cx="228600" cy="2286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510693" y="4724400"/>
            <a:ext cx="682034" cy="318714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842731" y="4724400"/>
            <a:ext cx="667962" cy="318714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822" y="5695950"/>
            <a:ext cx="696143" cy="457714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1967894" y="5238237"/>
            <a:ext cx="305656" cy="457714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273549" y="5238237"/>
            <a:ext cx="335783" cy="457714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672" y="5694923"/>
            <a:ext cx="696143" cy="457714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761910" y="5238237"/>
            <a:ext cx="5834" cy="456686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3722041" y="5009636"/>
            <a:ext cx="228600" cy="2286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3917163" y="4724400"/>
            <a:ext cx="667962" cy="318714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4103" y="5694923"/>
            <a:ext cx="696143" cy="457714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3836341" y="5238237"/>
            <a:ext cx="5834" cy="456686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950" y="5695950"/>
            <a:ext cx="760961" cy="479510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5245349" y="5009636"/>
            <a:ext cx="228600" cy="2286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4596793" y="4724914"/>
            <a:ext cx="682034" cy="3182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5922" y="5695950"/>
            <a:ext cx="696143" cy="457714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5053994" y="5238237"/>
            <a:ext cx="305656" cy="457714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5359649" y="5238237"/>
            <a:ext cx="335783" cy="457714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0" y="5695436"/>
            <a:ext cx="760961" cy="479510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6788399" y="5009123"/>
            <a:ext cx="228600" cy="2286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6983522" y="4746710"/>
            <a:ext cx="712160" cy="29589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972" y="5695437"/>
            <a:ext cx="696143" cy="457714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6597044" y="5237723"/>
            <a:ext cx="305656" cy="457714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6902699" y="5237723"/>
            <a:ext cx="335783" cy="457714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8414175" y="5009636"/>
            <a:ext cx="228600" cy="2286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7695682" y="4746709"/>
            <a:ext cx="751971" cy="29640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8528475" y="5238237"/>
            <a:ext cx="5834" cy="45668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335" y="797991"/>
            <a:ext cx="5046187" cy="186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6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0" grpId="0" animBg="1"/>
      <p:bldP spid="31" grpId="0" animBg="1"/>
      <p:bldP spid="53" grpId="0" animBg="1"/>
      <p:bldP spid="65" grpId="0" animBg="1"/>
      <p:bldP spid="72" grpId="0" animBg="1"/>
      <p:bldP spid="7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34" charset="-128"/>
                <a:cs typeface="Calibri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257175" y="1148122"/>
            <a:ext cx="8401050" cy="3394472"/>
          </a:xfrm>
        </p:spPr>
        <p:txBody>
          <a:bodyPr>
            <a:normAutofit/>
          </a:bodyPr>
          <a:lstStyle/>
          <a:p>
            <a:r>
              <a:rPr lang="en-US" sz="2400" dirty="0">
                <a:ea typeface="ＭＳ Ｐゴシック" pitchFamily="34" charset="-128"/>
                <a:cs typeface="Calibri"/>
              </a:rPr>
              <a:t>Each MDP state projects an </a:t>
            </a:r>
            <a:r>
              <a:rPr lang="en-US" sz="2400" dirty="0" err="1">
                <a:ea typeface="ＭＳ Ｐゴシック" pitchFamily="34" charset="-128"/>
                <a:cs typeface="Calibri"/>
              </a:rPr>
              <a:t>expectimax</a:t>
            </a:r>
            <a:r>
              <a:rPr lang="en-US" sz="2400" dirty="0">
                <a:ea typeface="ＭＳ Ｐゴシック" pitchFamily="34" charset="-128"/>
                <a:cs typeface="Calibri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4114800" y="2457450"/>
            <a:ext cx="342900" cy="273844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350">
              <a:latin typeface="Calibri"/>
              <a:cs typeface="Calibri"/>
            </a:endParaRPr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4000500" y="4698207"/>
            <a:ext cx="342900" cy="273844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 sz="1350">
              <a:latin typeface="Calibri"/>
              <a:cs typeface="Calibri"/>
            </a:endParaRP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2914650" y="2743200"/>
            <a:ext cx="2800350" cy="8001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3657600" y="3543300"/>
            <a:ext cx="285750" cy="28575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>
              <a:latin typeface="Calibri"/>
              <a:cs typeface="Calibri"/>
            </a:endParaRPr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2628900" y="3829050"/>
            <a:ext cx="2343150" cy="85725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4019550" y="2963466"/>
            <a:ext cx="419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4419600" y="2438400"/>
            <a:ext cx="419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4305300" y="4667250"/>
            <a:ext cx="5029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s</a:t>
            </a:r>
            <a:r>
              <a:rPr lang="ja-JP" altLang="en-US" sz="2000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endParaRPr lang="en-US" sz="20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3905250" y="3524250"/>
            <a:ext cx="838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2800350" y="4972050"/>
            <a:ext cx="2800350" cy="40005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4114800" y="3982641"/>
            <a:ext cx="1600200" cy="303609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350">
              <a:latin typeface="Calibri"/>
              <a:cs typeface="Calibri"/>
            </a:endParaRPr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5829300" y="3829050"/>
            <a:ext cx="3009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called a </a:t>
            </a:r>
            <a:r>
              <a:rPr lang="en-US" altLang="ja-JP" i="1" dirty="0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T(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= P(s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|</a:t>
            </a:r>
            <a:r>
              <a:rPr lang="en-US" altLang="ja-JP" dirty="0" err="1">
                <a:solidFill>
                  <a:srgbClr val="C00000"/>
                </a:solidFill>
                <a:latin typeface="Calibri"/>
                <a:cs typeface="Calibri"/>
              </a:rPr>
              <a:t>s,a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R(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3333750" y="4152900"/>
            <a:ext cx="11734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s,a,s</a:t>
            </a:r>
            <a:r>
              <a:rPr lang="ja-JP" altLang="en-US" sz="2000">
                <a:latin typeface="Calibri"/>
                <a:cs typeface="Calibri"/>
              </a:rPr>
              <a:t>’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4749403" y="2583657"/>
            <a:ext cx="1651397" cy="45244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350">
              <a:latin typeface="Calibri"/>
              <a:cs typeface="Calibri"/>
            </a:endParaRPr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6400800" y="2209800"/>
            <a:ext cx="1466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i="1" dirty="0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2286000" y="3657600"/>
            <a:ext cx="1257300" cy="5715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350">
              <a:latin typeface="Calibri"/>
              <a:cs typeface="Calibri"/>
            </a:endParaRPr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314450" y="3429000"/>
            <a:ext cx="10287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50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sz="1350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914822"/>
            <a:ext cx="2263379" cy="1694774"/>
          </a:xfrm>
          <a:prstGeom prst="rect">
            <a:avLst/>
          </a:prstGeom>
          <a:noFill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0950" y="4116462"/>
            <a:ext cx="1383404" cy="1196826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9500" y="1943787"/>
            <a:ext cx="1543050" cy="1081961"/>
          </a:xfrm>
          <a:prstGeom prst="rect">
            <a:avLst/>
          </a:prstGeom>
          <a:noFill/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1509119" y="3078578"/>
            <a:ext cx="1748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</p:spTree>
    <p:extLst>
      <p:ext uri="{BB962C8B-B14F-4D97-AF65-F5344CB8AC3E}">
        <p14:creationId xmlns:p14="http://schemas.microsoft.com/office/powerpoint/2010/main" val="50335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Utilities of Sequences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4259" y="1793460"/>
            <a:ext cx="5906691" cy="374971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Utilities of 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839200" cy="5715000"/>
          </a:xfrm>
        </p:spPr>
        <p:txBody>
          <a:bodyPr/>
          <a:lstStyle/>
          <a:p>
            <a:r>
              <a:rPr lang="en-US" sz="2100" dirty="0"/>
              <a:t>What preferences should an agent have over reward sequences?</a:t>
            </a:r>
          </a:p>
          <a:p>
            <a:endParaRPr lang="en-US" sz="2100" dirty="0"/>
          </a:p>
          <a:p>
            <a:r>
              <a:rPr lang="en-US" sz="2100" dirty="0"/>
              <a:t>More or less?</a:t>
            </a:r>
          </a:p>
          <a:p>
            <a:endParaRPr lang="en-US" sz="2100" dirty="0"/>
          </a:p>
          <a:p>
            <a:r>
              <a:rPr lang="en-US" sz="2100" dirty="0"/>
              <a:t>Now or later?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3486373"/>
            <a:ext cx="3486150" cy="221309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43150" y="2664619"/>
            <a:ext cx="10166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alibri" pitchFamily="34" charset="0"/>
              </a:rPr>
              <a:t>[1, 2, 2]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3690" y="2664619"/>
            <a:ext cx="10166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alibri" pitchFamily="34" charset="0"/>
              </a:rPr>
              <a:t>[2, 3, 4]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0946" y="2664619"/>
            <a:ext cx="4828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alibri" pitchFamily="34" charset="0"/>
              </a:rPr>
              <a:t> 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43150" y="3436635"/>
            <a:ext cx="10166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alibri" pitchFamily="34" charset="0"/>
              </a:rPr>
              <a:t>[0, 0, 1]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83690" y="3436635"/>
            <a:ext cx="10166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alibri" pitchFamily="34" charset="0"/>
              </a:rPr>
              <a:t>[1, 0, 0]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0946" y="3436635"/>
            <a:ext cx="4828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alibri" pitchFamily="34" charset="0"/>
              </a:rPr>
              <a:t> or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65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Course 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16" y="2133600"/>
            <a:ext cx="893298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555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Discounting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08923"/>
            <a:ext cx="6076949" cy="4156473"/>
          </a:xfrm>
        </p:spPr>
        <p:txBody>
          <a:bodyPr/>
          <a:lstStyle/>
          <a:p>
            <a:r>
              <a:rPr lang="en-US" sz="2100" dirty="0"/>
              <a:t>It’s reasonable to maximize the </a:t>
            </a:r>
            <a:r>
              <a:rPr lang="en-US" sz="2100" dirty="0">
                <a:solidFill>
                  <a:srgbClr val="00B0F0"/>
                </a:solidFill>
              </a:rPr>
              <a:t>sum of rewards</a:t>
            </a:r>
          </a:p>
          <a:p>
            <a:r>
              <a:rPr lang="en-US" sz="2100" dirty="0"/>
              <a:t>It’s also reasonable to </a:t>
            </a:r>
            <a:r>
              <a:rPr lang="en-US" sz="2100" dirty="0">
                <a:solidFill>
                  <a:srgbClr val="00B0F0"/>
                </a:solidFill>
              </a:rPr>
              <a:t>prefer rewards now </a:t>
            </a:r>
            <a:r>
              <a:rPr lang="en-US" sz="2100" dirty="0"/>
              <a:t>to rewards later</a:t>
            </a:r>
          </a:p>
          <a:p>
            <a:r>
              <a:rPr lang="en-US" sz="2100" dirty="0"/>
              <a:t>One solution: values of rewards decay exponentially</a:t>
            </a:r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76543" r="1569"/>
          <a:stretch>
            <a:fillRect/>
          </a:stretch>
        </p:blipFill>
        <p:spPr bwMode="auto">
          <a:xfrm>
            <a:off x="5978413" y="3846802"/>
            <a:ext cx="1712786" cy="108585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1799" y="3505960"/>
            <a:ext cx="1712786" cy="1481785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38272" r="1569" b="35802"/>
          <a:stretch>
            <a:fillRect/>
          </a:stretch>
        </p:blipFill>
        <p:spPr bwMode="auto">
          <a:xfrm>
            <a:off x="3578113" y="3675352"/>
            <a:ext cx="1712786" cy="120015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061799" y="5447002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Worth Now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62099" y="544700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Worth Next Step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05249" y="544700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Worth In Two Steps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747599" y="4953859"/>
            <a:ext cx="158354" cy="263923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319349" y="5029639"/>
            <a:ext cx="210516" cy="24525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6662323" y="4875503"/>
            <a:ext cx="385988" cy="420695"/>
          </a:xfrm>
          <a:prstGeom prst="rect">
            <a:avLst/>
          </a:prstGeom>
          <a:noFill/>
          <a:ln/>
          <a:effectLst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81750" y="1167161"/>
            <a:ext cx="2096691" cy="158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6705600" y="2794745"/>
            <a:ext cx="1370409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</a:t>
            </a:r>
            <a:r>
              <a:rPr lang="en-US" dirty="0" smtClean="0">
                <a:latin typeface="Calibri"/>
                <a:cs typeface="Calibri"/>
              </a:rPr>
              <a:t>0.01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0</a:t>
            </a:r>
          </a:p>
        </p:txBody>
      </p:sp>
    </p:spTree>
    <p:extLst>
      <p:ext uri="{BB962C8B-B14F-4D97-AF65-F5344CB8AC3E}">
        <p14:creationId xmlns:p14="http://schemas.microsoft.com/office/powerpoint/2010/main" val="99864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ea typeface="ＭＳ Ｐゴシック" pitchFamily="34" charset="-128"/>
              </a:rPr>
              <a:t>Discounting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4740" y="1047750"/>
            <a:ext cx="5140071" cy="5029200"/>
          </a:xfrm>
        </p:spPr>
        <p:txBody>
          <a:bodyPr>
            <a:noAutofit/>
          </a:bodyPr>
          <a:lstStyle/>
          <a:p>
            <a:r>
              <a:rPr lang="en-US" sz="2400" dirty="0">
                <a:ea typeface="ＭＳ Ｐゴシック" pitchFamily="34" charset="-128"/>
              </a:rPr>
              <a:t>How to discount?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Each time we descend a level, we multiply in the discount once</a:t>
            </a:r>
          </a:p>
          <a:p>
            <a:pPr lvl="1"/>
            <a:endParaRPr lang="en-US" sz="18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Why discount?</a:t>
            </a:r>
            <a:endParaRPr lang="en-US" sz="2400" dirty="0">
              <a:ea typeface="ＭＳ Ｐゴシック" pitchFamily="34" charset="-128"/>
              <a:sym typeface="Symbol" pitchFamily="18" charset="2"/>
            </a:endParaRP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Sooner rewards probably do have higher utility than later rewards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Also helps our algorithms converge</a:t>
            </a:r>
          </a:p>
          <a:p>
            <a:pPr lvl="1"/>
            <a:endParaRPr lang="en-US" sz="18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>
                <a:ea typeface="ＭＳ Ｐゴシック" pitchFamily="34" charset="-128"/>
                <a:sym typeface="Symbol" pitchFamily="18" charset="2"/>
              </a:rPr>
              <a:t>Example: discount of 0.5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= 1*1 + 0.5*2 + 0.25*3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&lt; U([3,2,1])</a:t>
            </a: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7142560" y="1055771"/>
            <a:ext cx="1601390" cy="3681413"/>
            <a:chOff x="4085" y="960"/>
            <a:chExt cx="1345" cy="3092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23"/>
              <a:chOff x="2400" y="1401"/>
              <a:chExt cx="1392" cy="1319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350"/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350">
                  <a:solidFill>
                    <a:srgbClr val="CC0000"/>
                  </a:solidFill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350">
                  <a:solidFill>
                    <a:srgbClr val="3333FF"/>
                  </a:solidFill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350"/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 sz="1350"/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 sz="1350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22"/>
              <a:chOff x="2400" y="1401"/>
              <a:chExt cx="1392" cy="1319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350"/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350">
                  <a:solidFill>
                    <a:srgbClr val="CC0000"/>
                  </a:solidFill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350">
                  <a:solidFill>
                    <a:srgbClr val="3333FF"/>
                  </a:solidFill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350"/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 sz="1350"/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 sz="1350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23"/>
              <a:chOff x="2400" y="1401"/>
              <a:chExt cx="1392" cy="1319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350"/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350">
                  <a:solidFill>
                    <a:srgbClr val="CC0000"/>
                  </a:solidFill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350">
                  <a:solidFill>
                    <a:srgbClr val="3333FF"/>
                  </a:solidFill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350"/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 sz="1350"/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 sz="1350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6743700" y="2655971"/>
            <a:ext cx="228600" cy="85725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6743700" y="1512971"/>
            <a:ext cx="228600" cy="85725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6743700" y="3798971"/>
            <a:ext cx="228600" cy="85725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286500" y="1761589"/>
            <a:ext cx="158354" cy="263923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6267674" y="2919645"/>
            <a:ext cx="210516" cy="24525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6206680" y="3945867"/>
            <a:ext cx="385988" cy="420695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5029200" y="3913271"/>
            <a:ext cx="1171905" cy="74295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6350" y="1284371"/>
            <a:ext cx="1321188" cy="1143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5086350" y="2598822"/>
            <a:ext cx="1174596" cy="823040"/>
          </a:xfrm>
          <a:prstGeom prst="rect">
            <a:avLst/>
          </a:prstGeom>
          <a:noFill/>
        </p:spPr>
      </p:pic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8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58923" y="5112588"/>
            <a:ext cx="2096691" cy="158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Text Box 11"/>
          <p:cNvSpPr txBox="1">
            <a:spLocks noChangeArrowheads="1"/>
          </p:cNvSpPr>
          <p:nvPr/>
        </p:nvSpPr>
        <p:spPr bwMode="auto">
          <a:xfrm>
            <a:off x="5029200" y="5573514"/>
            <a:ext cx="1370409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</a:t>
            </a:r>
            <a:r>
              <a:rPr lang="en-US" dirty="0" smtClean="0">
                <a:latin typeface="Calibri"/>
                <a:cs typeface="Calibri"/>
              </a:rPr>
              <a:t>0.01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0</a:t>
            </a:r>
          </a:p>
        </p:txBody>
      </p:sp>
    </p:spTree>
    <p:extLst>
      <p:ext uri="{BB962C8B-B14F-4D97-AF65-F5344CB8AC3E}">
        <p14:creationId xmlns:p14="http://schemas.microsoft.com/office/powerpoint/2010/main" val="1986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34" charset="-128"/>
              </a:rPr>
              <a:t>Stationary Preferences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14400"/>
            <a:ext cx="6972300" cy="49418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CN" sz="2100" dirty="0" smtClean="0">
                <a:ea typeface="ＭＳ Ｐゴシック" pitchFamily="34" charset="-128"/>
              </a:rPr>
              <a:t>S</a:t>
            </a:r>
            <a:r>
              <a:rPr lang="en-US" sz="2100" dirty="0" smtClean="0">
                <a:ea typeface="ＭＳ Ｐゴシック" pitchFamily="34" charset="-128"/>
              </a:rPr>
              <a:t>tationary </a:t>
            </a:r>
            <a:r>
              <a:rPr lang="en-US" altLang="zh-CN" sz="2100" dirty="0" smtClean="0">
                <a:ea typeface="ＭＳ Ｐゴシック" pitchFamily="34" charset="-128"/>
              </a:rPr>
              <a:t>sequences</a:t>
            </a:r>
            <a:endParaRPr lang="en-US" sz="21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if </a:t>
            </a:r>
            <a:r>
              <a:rPr lang="en-US" sz="2000" dirty="0">
                <a:ea typeface="ＭＳ Ｐゴシック" pitchFamily="34" charset="-128"/>
              </a:rPr>
              <a:t>you prefer one future to another starting tomorrow, then you should still prefer that future if it were to start today instead</a:t>
            </a: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100" dirty="0">
              <a:solidFill>
                <a:srgbClr val="C00000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100" dirty="0" smtClean="0">
                <a:ea typeface="ＭＳ Ｐゴシック" pitchFamily="34" charset="-128"/>
              </a:rPr>
              <a:t>Theorem</a:t>
            </a:r>
            <a:r>
              <a:rPr lang="en-US" sz="2100" dirty="0">
                <a:ea typeface="ＭＳ Ｐゴシック" pitchFamily="34" charset="-128"/>
              </a:rPr>
              <a:t>: if we assume </a:t>
            </a:r>
            <a:r>
              <a:rPr lang="en-US" sz="2100" dirty="0">
                <a:solidFill>
                  <a:srgbClr val="C00000"/>
                </a:solidFill>
                <a:ea typeface="ＭＳ Ｐゴシック" pitchFamily="34" charset="-128"/>
              </a:rPr>
              <a:t>stationary preferences</a:t>
            </a:r>
            <a:r>
              <a:rPr lang="en-US" sz="2100" dirty="0">
                <a:ea typeface="ＭＳ Ｐゴシック" pitchFamily="34" charset="-128"/>
              </a:rPr>
              <a:t>:</a:t>
            </a:r>
          </a:p>
          <a:p>
            <a:pPr>
              <a:lnSpc>
                <a:spcPct val="90000"/>
              </a:lnSpc>
            </a:pPr>
            <a:endParaRPr lang="en-US" sz="21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1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100" dirty="0">
                <a:ea typeface="ＭＳ Ｐゴシック" pitchFamily="34" charset="-128"/>
              </a:rPr>
              <a:t>Then: there are only two ways to define utilities</a:t>
            </a:r>
          </a:p>
          <a:p>
            <a:pPr lvl="1">
              <a:lnSpc>
                <a:spcPct val="90000"/>
              </a:lnSpc>
            </a:pPr>
            <a:endParaRPr lang="en-US" sz="825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ea typeface="ＭＳ Ｐゴシック" pitchFamily="34" charset="-128"/>
              </a:rPr>
              <a:t>Additive utility:</a:t>
            </a:r>
          </a:p>
          <a:p>
            <a:pPr lvl="1">
              <a:lnSpc>
                <a:spcPct val="90000"/>
              </a:lnSpc>
            </a:pPr>
            <a:endParaRPr lang="en-US" sz="9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ea typeface="ＭＳ Ｐゴシック" pitchFamily="34" charset="-128"/>
              </a:rPr>
              <a:t>Discounted utility:</a:t>
            </a:r>
          </a:p>
        </p:txBody>
      </p:sp>
      <p:pic>
        <p:nvPicPr>
          <p:cNvPr id="17244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 l="45437" t="34977" r="45475" b="36323"/>
          <a:stretch>
            <a:fillRect/>
          </a:stretch>
        </p:blipFill>
        <p:spPr bwMode="auto">
          <a:xfrm rot="5400000">
            <a:off x="3135337" y="3469231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92186" y="5044209"/>
            <a:ext cx="4346934" cy="23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95600" y="5455078"/>
            <a:ext cx="4466643" cy="27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224484"/>
            <a:ext cx="2945292" cy="2457450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1904999" y="2997553"/>
            <a:ext cx="2800350" cy="304494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676400" y="3854863"/>
            <a:ext cx="3298874" cy="304434"/>
          </a:xfrm>
          <a:prstGeom prst="rect">
            <a:avLst/>
          </a:prstGeom>
          <a:noFill/>
          <a:ln/>
          <a:effectLst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69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Quiz: Discounting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1"/>
            <a:ext cx="8610600" cy="4952999"/>
          </a:xfrm>
        </p:spPr>
        <p:txBody>
          <a:bodyPr>
            <a:normAutofit/>
          </a:bodyPr>
          <a:lstStyle/>
          <a:p>
            <a:r>
              <a:rPr lang="en-US" sz="2100" dirty="0"/>
              <a:t>Given: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Actions: East, West, and Exit (only available in exit states a, e)</a:t>
            </a:r>
          </a:p>
          <a:p>
            <a:pPr lvl="1"/>
            <a:r>
              <a:rPr lang="en-US" sz="1800" dirty="0"/>
              <a:t>Transitions: </a:t>
            </a:r>
            <a:r>
              <a:rPr lang="en-US" sz="1800" dirty="0" smtClean="0"/>
              <a:t>deterministic</a:t>
            </a:r>
          </a:p>
          <a:p>
            <a:pPr lvl="1"/>
            <a:r>
              <a:rPr lang="en-US" altLang="zh-CN" sz="1800" dirty="0" smtClean="0"/>
              <a:t>Assume we have </a:t>
            </a:r>
            <a:r>
              <a:rPr lang="en-US" altLang="zh-CN" sz="1800" dirty="0" smtClean="0">
                <a:solidFill>
                  <a:srgbClr val="FF0000"/>
                </a:solidFill>
              </a:rPr>
              <a:t>instant rewards</a:t>
            </a:r>
            <a:r>
              <a:rPr lang="en-US" altLang="zh-CN" sz="1800" dirty="0" smtClean="0"/>
              <a:t>: get it when hitting to the grid</a:t>
            </a:r>
            <a:endParaRPr lang="en-US" sz="1800" dirty="0"/>
          </a:p>
          <a:p>
            <a:endParaRPr lang="en-US" sz="2100" dirty="0"/>
          </a:p>
          <a:p>
            <a:r>
              <a:rPr lang="en-US" sz="2100" dirty="0"/>
              <a:t>Quiz 1: For </a:t>
            </a:r>
            <a:r>
              <a:rPr lang="en-US" sz="2100" dirty="0">
                <a:sym typeface="Symbol" charset="0"/>
              </a:rPr>
              <a:t></a:t>
            </a:r>
            <a:r>
              <a:rPr lang="en-US" sz="2100" dirty="0"/>
              <a:t> = 1, what is the optimal policy?</a:t>
            </a:r>
          </a:p>
          <a:p>
            <a:pPr lvl="2"/>
            <a:endParaRPr lang="en-US" sz="1500" dirty="0"/>
          </a:p>
          <a:p>
            <a:r>
              <a:rPr lang="en-US" sz="2100" dirty="0"/>
              <a:t>Quiz 2: For </a:t>
            </a:r>
            <a:r>
              <a:rPr lang="en-US" sz="2100" dirty="0">
                <a:sym typeface="Symbol" charset="0"/>
              </a:rPr>
              <a:t></a:t>
            </a:r>
            <a:r>
              <a:rPr lang="en-US" sz="2100" dirty="0"/>
              <a:t> = 0.1, what is the optimal policy?</a:t>
            </a:r>
          </a:p>
          <a:p>
            <a:pPr lvl="2"/>
            <a:endParaRPr lang="en-US" sz="1500" dirty="0"/>
          </a:p>
          <a:p>
            <a:r>
              <a:rPr lang="en-US" sz="2100" dirty="0"/>
              <a:t>Quiz 3: For which </a:t>
            </a:r>
            <a:r>
              <a:rPr lang="en-US" sz="2100" dirty="0">
                <a:sym typeface="Symbol" charset="0"/>
              </a:rPr>
              <a:t></a:t>
            </a:r>
            <a:r>
              <a:rPr lang="en-US" sz="2100" dirty="0">
                <a:latin typeface="cmmi10"/>
                <a:ea typeface="cmmi10"/>
                <a:cs typeface="cmmi10"/>
              </a:rPr>
              <a:t> </a:t>
            </a:r>
            <a:r>
              <a:rPr lang="en-US" sz="2100" dirty="0"/>
              <a:t>are West and East equally good when in state d</a:t>
            </a:r>
            <a:r>
              <a:rPr lang="en-US" sz="2100" dirty="0" smtClean="0"/>
              <a:t>?</a:t>
            </a:r>
          </a:p>
          <a:p>
            <a:endParaRPr lang="en-US" sz="2100" dirty="0" smtClean="0"/>
          </a:p>
          <a:p>
            <a:r>
              <a:rPr lang="en-US" sz="2100" dirty="0" smtClean="0"/>
              <a:t>What if we have </a:t>
            </a:r>
            <a:r>
              <a:rPr lang="en-US" sz="2100" dirty="0" smtClean="0">
                <a:solidFill>
                  <a:srgbClr val="FF0000"/>
                </a:solidFill>
              </a:rPr>
              <a:t>delayed reward</a:t>
            </a:r>
            <a:r>
              <a:rPr lang="en-US" sz="2100" dirty="0" smtClean="0"/>
              <a:t>?</a:t>
            </a:r>
          </a:p>
          <a:p>
            <a:pPr lvl="1"/>
            <a:r>
              <a:rPr lang="en-US" sz="1700" dirty="0" smtClean="0"/>
              <a:t>Get the reward when moving out the grid</a:t>
            </a:r>
            <a:endParaRPr lang="en-US" sz="1700" dirty="0"/>
          </a:p>
        </p:txBody>
      </p:sp>
      <p:grpSp>
        <p:nvGrpSpPr>
          <p:cNvPr id="6" name="Group 5"/>
          <p:cNvGrpSpPr/>
          <p:nvPr/>
        </p:nvGrpSpPr>
        <p:grpSpPr>
          <a:xfrm>
            <a:off x="3224212" y="1544075"/>
            <a:ext cx="2695575" cy="876300"/>
            <a:chOff x="3352800" y="3505200"/>
            <a:chExt cx="3594100" cy="1168400"/>
          </a:xfrm>
        </p:grpSpPr>
        <p:pic>
          <p:nvPicPr>
            <p:cNvPr id="4" name="Picture 3" descr="discounting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505200"/>
              <a:ext cx="3594100" cy="116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86400" y="37338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7029450" y="2114550"/>
            <a:ext cx="400050" cy="34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9" name="Group 18"/>
          <p:cNvGrpSpPr/>
          <p:nvPr/>
        </p:nvGrpSpPr>
        <p:grpSpPr>
          <a:xfrm>
            <a:off x="6172200" y="3600450"/>
            <a:ext cx="2466975" cy="514350"/>
            <a:chOff x="7870815" y="3645405"/>
            <a:chExt cx="3289300" cy="685800"/>
          </a:xfrm>
        </p:grpSpPr>
        <p:pic>
          <p:nvPicPr>
            <p:cNvPr id="17" name="Picture 16" descr="discountin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72200" y="4286250"/>
            <a:ext cx="2466975" cy="514350"/>
            <a:chOff x="7870815" y="3645405"/>
            <a:chExt cx="3289300" cy="685800"/>
          </a:xfrm>
        </p:grpSpPr>
        <p:pic>
          <p:nvPicPr>
            <p:cNvPr id="21" name="Picture 20" descr="discountin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5" name="Picture 1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83405" y="1007482"/>
            <a:ext cx="4466643" cy="27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310" y="288726"/>
            <a:ext cx="1920113" cy="270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1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ea typeface="ＭＳ Ｐゴシック" pitchFamily="34" charset="-128"/>
              </a:rPr>
              <a:t>Infinite Utilities?!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990600"/>
            <a:ext cx="9067800" cy="5410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buFont typeface="Wingdings" charset="0"/>
              <a:buChar char="§"/>
              <a:defRPr/>
            </a:pPr>
            <a:r>
              <a:rPr lang="en-US" sz="2400" dirty="0"/>
              <a:t>Problem: What if the game lasts forever?  Do we get </a:t>
            </a:r>
            <a:r>
              <a:rPr lang="en-US" sz="2400" dirty="0" smtClean="0"/>
              <a:t>infinite rewards</a:t>
            </a:r>
            <a:r>
              <a:rPr lang="en-US" sz="2400" dirty="0"/>
              <a:t>?</a:t>
            </a:r>
          </a:p>
          <a:p>
            <a:pPr lvl="3">
              <a:buFont typeface="Wingdings" charset="0"/>
              <a:buChar char="§"/>
              <a:defRPr/>
            </a:pPr>
            <a:endParaRPr lang="en-US" sz="800" dirty="0"/>
          </a:p>
          <a:p>
            <a:pPr>
              <a:buFont typeface="Wingdings" charset="0"/>
              <a:buChar char="§"/>
              <a:defRPr/>
            </a:pPr>
            <a:r>
              <a:rPr lang="en-US" sz="2400" dirty="0"/>
              <a:t>Solutions: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000" dirty="0"/>
              <a:t>Finite horizon: (similar to depth-limited search)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1800" dirty="0"/>
              <a:t>Terminate episodes after a fixed T steps (e.g. life)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1800" dirty="0"/>
              <a:t>Gives </a:t>
            </a:r>
            <a:r>
              <a:rPr lang="en-US" sz="1800" dirty="0" err="1"/>
              <a:t>nonstationary</a:t>
            </a:r>
            <a:r>
              <a:rPr lang="en-US" sz="1800" dirty="0"/>
              <a:t> policies (</a:t>
            </a:r>
            <a:r>
              <a:rPr lang="en-US" sz="1800" dirty="0">
                <a:sym typeface="Symbol" charset="0"/>
              </a:rPr>
              <a:t> depends on time left)</a:t>
            </a:r>
          </a:p>
          <a:p>
            <a:pPr lvl="7">
              <a:defRPr/>
            </a:pPr>
            <a:endParaRPr lang="en-US" sz="7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000" dirty="0">
                <a:sym typeface="Symbol" charset="0"/>
              </a:rPr>
              <a:t>Discounting: use 0 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000" dirty="0" smtClean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0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000" dirty="0">
              <a:sym typeface="Symbol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en-US" sz="1800" dirty="0">
                <a:sym typeface="Symbol" charset="0"/>
              </a:rPr>
              <a:t>Smaller  means smaller </a:t>
            </a:r>
            <a:r>
              <a:rPr lang="ja-JP" altLang="en-US" sz="1800" dirty="0">
                <a:sym typeface="Symbol" charset="0"/>
              </a:rPr>
              <a:t>“</a:t>
            </a:r>
            <a:r>
              <a:rPr lang="en-US" altLang="ja-JP" sz="1800" dirty="0">
                <a:sym typeface="Symbol" charset="0"/>
              </a:rPr>
              <a:t>horizon</a:t>
            </a:r>
            <a:r>
              <a:rPr lang="ja-JP" altLang="en-US" sz="1800" dirty="0">
                <a:sym typeface="Symbol" charset="0"/>
              </a:rPr>
              <a:t>”</a:t>
            </a:r>
            <a:r>
              <a:rPr lang="en-US" altLang="ja-JP" sz="1800" dirty="0">
                <a:sym typeface="Symbol" charset="0"/>
              </a:rPr>
              <a:t> – shorter term focus</a:t>
            </a:r>
          </a:p>
          <a:p>
            <a:pPr lvl="8">
              <a:buClr>
                <a:srgbClr val="000000"/>
              </a:buClr>
              <a:defRPr/>
            </a:pPr>
            <a:endParaRPr lang="en-US" sz="700" dirty="0">
              <a:solidFill>
                <a:srgbClr val="000000"/>
              </a:solidFill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sym typeface="Symbol" charset="0"/>
              </a:rPr>
              <a:t>Absorbing state: guarantee that for every policy, a terminal state will eventually be reached (like </a:t>
            </a:r>
            <a:r>
              <a:rPr lang="ja-JP" altLang="en-US" sz="2000" dirty="0">
                <a:solidFill>
                  <a:srgbClr val="000000"/>
                </a:solidFill>
                <a:sym typeface="Symbol" charset="0"/>
              </a:rPr>
              <a:t>“</a:t>
            </a:r>
            <a:r>
              <a:rPr lang="en-US" altLang="ja-JP" sz="2000" dirty="0">
                <a:solidFill>
                  <a:srgbClr val="000000"/>
                </a:solidFill>
                <a:sym typeface="Symbol" charset="0"/>
              </a:rPr>
              <a:t>overheated</a:t>
            </a:r>
            <a:r>
              <a:rPr lang="ja-JP" altLang="en-US" sz="2000" dirty="0">
                <a:solidFill>
                  <a:srgbClr val="000000"/>
                </a:solidFill>
                <a:sym typeface="Symbol" charset="0"/>
              </a:rPr>
              <a:t>”</a:t>
            </a:r>
            <a:r>
              <a:rPr lang="en-US" altLang="ja-JP" sz="2000" dirty="0">
                <a:solidFill>
                  <a:srgbClr val="000000"/>
                </a:solidFill>
                <a:sym typeface="Symbol" charset="0"/>
              </a:rPr>
              <a:t> for racing)</a:t>
            </a:r>
          </a:p>
          <a:p>
            <a:pPr lvl="1">
              <a:buFont typeface="Wingdings" charset="0"/>
              <a:buChar char="§"/>
              <a:defRPr/>
            </a:pPr>
            <a:endParaRPr lang="en-US" sz="2000" dirty="0"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464473" y="4038600"/>
            <a:ext cx="4241127" cy="579829"/>
          </a:xfrm>
          <a:prstGeom prst="rect">
            <a:avLst/>
          </a:prstGeom>
          <a:noFill/>
          <a:ln/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5600" y="1729365"/>
            <a:ext cx="2438400" cy="1136463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1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067" y="3694727"/>
            <a:ext cx="4354034" cy="26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0522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ea typeface="ＭＳ Ｐゴシック" pitchFamily="34" charset="-128"/>
              </a:rPr>
              <a:t>Recap: Defining MDPs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90827"/>
            <a:ext cx="8534400" cy="4572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Markov decision processes: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Set of states 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Start state s</a:t>
            </a:r>
            <a:r>
              <a:rPr lang="en-US" sz="2000" baseline="-25000" dirty="0" smtClean="0">
                <a:ea typeface="ＭＳ Ｐゴシック" pitchFamily="34" charset="-128"/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Set of actions A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Transitions P(</a:t>
            </a:r>
            <a:r>
              <a:rPr lang="en-US" sz="2000" dirty="0" err="1" smtClean="0">
                <a:ea typeface="ＭＳ Ｐゴシック" pitchFamily="34" charset="-128"/>
              </a:rPr>
              <a:t>s’</a:t>
            </a:r>
            <a:r>
              <a:rPr lang="en-US" altLang="ja-JP" sz="2000" dirty="0" err="1" smtClean="0">
                <a:ea typeface="ＭＳ Ｐゴシック" pitchFamily="34" charset="-128"/>
              </a:rPr>
              <a:t>|s,a</a:t>
            </a:r>
            <a:r>
              <a:rPr lang="en-US" altLang="ja-JP" sz="2000" dirty="0" smtClean="0">
                <a:ea typeface="ＭＳ Ｐゴシック" pitchFamily="34" charset="-128"/>
              </a:rPr>
              <a:t>) (or T(</a:t>
            </a:r>
            <a:r>
              <a:rPr lang="en-US" altLang="ja-JP" sz="2000" dirty="0" err="1" smtClean="0">
                <a:ea typeface="ＭＳ Ｐゴシック" pitchFamily="34" charset="-128"/>
              </a:rPr>
              <a:t>s,a,s</a:t>
            </a:r>
            <a:r>
              <a:rPr lang="en-US" altLang="ja-JP" sz="2000" dirty="0" smtClean="0">
                <a:ea typeface="ＭＳ Ｐゴシック" pitchFamily="34" charset="-128"/>
              </a:rPr>
              <a:t>’))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Rewards R(</a:t>
            </a:r>
            <a:r>
              <a:rPr lang="en-US" sz="2000" dirty="0" err="1" smtClean="0">
                <a:ea typeface="ＭＳ Ｐゴシック" pitchFamily="34" charset="-128"/>
              </a:rPr>
              <a:t>s,a,s</a:t>
            </a:r>
            <a:r>
              <a:rPr lang="en-US" sz="2000" dirty="0" smtClean="0">
                <a:ea typeface="ＭＳ Ｐゴシック" pitchFamily="34" charset="-128"/>
              </a:rPr>
              <a:t>’</a:t>
            </a:r>
            <a:r>
              <a:rPr lang="en-US" altLang="ja-JP" sz="2000" dirty="0" smtClean="0">
                <a:ea typeface="ＭＳ Ｐゴシック" pitchFamily="34" charset="-128"/>
              </a:rPr>
              <a:t>) (and discount </a:t>
            </a:r>
            <a:r>
              <a:rPr lang="en-US" altLang="ja-JP" sz="2000" dirty="0" smtClean="0"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sz="2000" dirty="0" smtClean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sz="2000" baseline="-25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baseline="-25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MDP quantities so far: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Policy = Choice of action for each state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Utility = sum of (discounted) rewards</a:t>
            </a: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6000750" y="2057400"/>
            <a:ext cx="2286000" cy="2088931"/>
            <a:chOff x="2400" y="1401"/>
            <a:chExt cx="1392" cy="1272"/>
          </a:xfrm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003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004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005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006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4199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199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00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00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200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41993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4199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41996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 dirty="0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4199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199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22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Solving MDPs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7141" y="2107755"/>
            <a:ext cx="5485210" cy="3206848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2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Optimal Quantities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3186" y="1345473"/>
            <a:ext cx="5448300" cy="465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 smtClean="0">
                <a:solidFill>
                  <a:schemeClr val="accent2"/>
                </a:solidFill>
                <a:latin typeface="+mj-lt"/>
              </a:rPr>
              <a:t>The </a:t>
            </a:r>
            <a:r>
              <a:rPr lang="en-US" sz="2400" kern="0" dirty="0">
                <a:solidFill>
                  <a:schemeClr val="accent2"/>
                </a:solidFill>
                <a:latin typeface="+mj-lt"/>
              </a:rPr>
              <a:t>value (utility) of a state s: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2400" kern="0" dirty="0">
                <a:latin typeface="+mj-lt"/>
              </a:rPr>
              <a:t>V</a:t>
            </a:r>
            <a:r>
              <a:rPr lang="en-US" sz="24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2400" kern="0" dirty="0">
                <a:latin typeface="+mj-lt"/>
              </a:rPr>
              <a:t>(s) = </a:t>
            </a:r>
            <a:r>
              <a:rPr lang="en-US" sz="2400" b="1" kern="0" dirty="0">
                <a:latin typeface="+mj-lt"/>
              </a:rPr>
              <a:t>expected utility </a:t>
            </a:r>
            <a:r>
              <a:rPr lang="en-US" sz="2400" kern="0" dirty="0">
                <a:latin typeface="+mj-lt"/>
              </a:rPr>
              <a:t>starting in s and </a:t>
            </a:r>
            <a:r>
              <a:rPr lang="en-US" sz="2400" kern="0" dirty="0">
                <a:solidFill>
                  <a:srgbClr val="00B0F0"/>
                </a:solidFill>
                <a:latin typeface="+mj-lt"/>
              </a:rPr>
              <a:t>acting optimally</a:t>
            </a:r>
          </a:p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400" kern="0" dirty="0">
              <a:solidFill>
                <a:schemeClr val="accent2"/>
              </a:solidFill>
              <a:latin typeface="+mj-lt"/>
            </a:endParaRPr>
          </a:p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rgbClr val="008000"/>
                </a:solidFill>
                <a:latin typeface="+mj-lt"/>
              </a:rPr>
              <a:t>The value (utility) of a q-state (</a:t>
            </a:r>
            <a:r>
              <a:rPr lang="en-US" sz="2400" kern="0" dirty="0" err="1">
                <a:solidFill>
                  <a:srgbClr val="008000"/>
                </a:solidFill>
                <a:latin typeface="+mj-lt"/>
              </a:rPr>
              <a:t>s,a</a:t>
            </a:r>
            <a:r>
              <a:rPr lang="en-US" sz="2400" kern="0" dirty="0">
                <a:solidFill>
                  <a:srgbClr val="008000"/>
                </a:solidFill>
                <a:latin typeface="+mj-lt"/>
              </a:rPr>
              <a:t>):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2400" kern="0" dirty="0">
                <a:latin typeface="+mj-lt"/>
              </a:rPr>
              <a:t>Q</a:t>
            </a:r>
            <a:r>
              <a:rPr lang="en-US" sz="24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2400" kern="0" dirty="0">
                <a:latin typeface="+mj-lt"/>
              </a:rPr>
              <a:t>(</a:t>
            </a:r>
            <a:r>
              <a:rPr lang="en-US" sz="2400" kern="0" dirty="0" err="1">
                <a:latin typeface="+mj-lt"/>
              </a:rPr>
              <a:t>s,a</a:t>
            </a:r>
            <a:r>
              <a:rPr lang="en-US" sz="2400" kern="0" dirty="0">
                <a:latin typeface="+mj-lt"/>
              </a:rPr>
              <a:t>) = </a:t>
            </a:r>
            <a:r>
              <a:rPr lang="en-US" sz="2400" b="1" kern="0" dirty="0">
                <a:latin typeface="+mj-lt"/>
              </a:rPr>
              <a:t>expected utility </a:t>
            </a:r>
            <a:r>
              <a:rPr lang="en-US" sz="2400" kern="0" dirty="0">
                <a:latin typeface="+mj-lt"/>
              </a:rPr>
              <a:t>starting out having taken action a from state s and (thereafter) acting optimally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endParaRPr lang="en-US" sz="2400" kern="0" dirty="0">
              <a:solidFill>
                <a:srgbClr val="CC0000"/>
              </a:solidFill>
              <a:latin typeface="+mj-lt"/>
            </a:endParaRPr>
          </a:p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+mj-lt"/>
              </a:rPr>
              <a:t>The optimal policy: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2400" kern="0" dirty="0">
                <a:latin typeface="+mj-lt"/>
                <a:sym typeface="Symbol" pitchFamily="18" charset="2"/>
              </a:rPr>
              <a:t></a:t>
            </a:r>
            <a:r>
              <a:rPr lang="en-US" sz="24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2400" kern="0" dirty="0">
                <a:latin typeface="+mj-lt"/>
              </a:rPr>
              <a:t>(s) = optimal action from state 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541169" y="2414588"/>
            <a:ext cx="3602831" cy="2303860"/>
            <a:chOff x="5541169" y="2414588"/>
            <a:chExt cx="3602831" cy="2303860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6549629" y="2514600"/>
              <a:ext cx="263128" cy="207169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6461523" y="4208860"/>
              <a:ext cx="263128" cy="207169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H="1">
              <a:off x="5628085" y="2731294"/>
              <a:ext cx="1052513" cy="6048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H="1">
              <a:off x="6286501" y="2731294"/>
              <a:ext cx="394097" cy="6048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6680597" y="2731294"/>
              <a:ext cx="394097" cy="5179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10" name="Oval 11"/>
            <p:cNvSpPr>
              <a:spLocks noChangeArrowheads="1"/>
            </p:cNvSpPr>
            <p:nvPr/>
          </p:nvSpPr>
          <p:spPr bwMode="auto">
            <a:xfrm>
              <a:off x="6198394" y="3336131"/>
              <a:ext cx="219075" cy="21550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H="1">
              <a:off x="5772151" y="3551635"/>
              <a:ext cx="517922" cy="3488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6290073" y="3551635"/>
              <a:ext cx="567928" cy="2917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flipH="1">
              <a:off x="5959079" y="3551635"/>
              <a:ext cx="330994" cy="6477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6290072" y="3551635"/>
              <a:ext cx="317897" cy="64770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6505575" y="2912269"/>
              <a:ext cx="219075" cy="300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6812756" y="2514600"/>
              <a:ext cx="219075" cy="300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6743700" y="4199335"/>
              <a:ext cx="285750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1350">
                  <a:solidFill>
                    <a:srgbClr val="0000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6417469" y="3336131"/>
              <a:ext cx="438150" cy="300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H="1">
              <a:off x="5541169" y="4416029"/>
              <a:ext cx="1051322" cy="3024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 flipH="1">
              <a:off x="6198394" y="4416029"/>
              <a:ext cx="394097" cy="3024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>
              <a:off x="6592491" y="4416029"/>
              <a:ext cx="395288" cy="2583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22" name="Text Box 27"/>
            <p:cNvSpPr txBox="1">
              <a:spLocks noChangeArrowheads="1"/>
            </p:cNvSpPr>
            <p:nvPr/>
          </p:nvSpPr>
          <p:spPr bwMode="auto">
            <a:xfrm>
              <a:off x="7292578" y="3869531"/>
              <a:ext cx="1851422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dirty="0">
                  <a:solidFill>
                    <a:srgbClr val="C00000"/>
                  </a:solidFill>
                  <a:latin typeface="Calibri"/>
                  <a:cs typeface="Calibri"/>
                </a:rPr>
                <a:t>(</a:t>
              </a:r>
              <a:r>
                <a:rPr lang="en-US" sz="1500" dirty="0" err="1">
                  <a:solidFill>
                    <a:srgbClr val="C00000"/>
                  </a:solidFill>
                  <a:latin typeface="Calibri"/>
                  <a:cs typeface="Calibri"/>
                </a:rPr>
                <a:t>s,a,s</a:t>
              </a:r>
              <a:r>
                <a:rPr lang="en-US" sz="1500" dirty="0">
                  <a:solidFill>
                    <a:srgbClr val="C00000"/>
                  </a:solidFill>
                  <a:latin typeface="Calibri"/>
                  <a:cs typeface="Calibri"/>
                </a:rPr>
                <a:t>’) is </a:t>
              </a:r>
              <a:r>
                <a:rPr lang="en-US" sz="1500" dirty="0" smtClean="0">
                  <a:solidFill>
                    <a:srgbClr val="C00000"/>
                  </a:solidFill>
                  <a:latin typeface="Calibri"/>
                  <a:cs typeface="Calibri"/>
                </a:rPr>
                <a:t>a </a:t>
              </a:r>
              <a:r>
                <a:rPr lang="en-US" sz="1500" i="1" dirty="0" smtClean="0">
                  <a:solidFill>
                    <a:srgbClr val="C00000"/>
                  </a:solidFill>
                  <a:latin typeface="Calibri"/>
                  <a:cs typeface="Calibri"/>
                </a:rPr>
                <a:t>transition</a:t>
              </a:r>
              <a:endParaRPr lang="en-US" sz="1500" i="1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Text Box 28"/>
            <p:cNvSpPr txBox="1">
              <a:spLocks noChangeArrowheads="1"/>
            </p:cNvSpPr>
            <p:nvPr/>
          </p:nvSpPr>
          <p:spPr bwMode="auto">
            <a:xfrm>
              <a:off x="5943600" y="3863578"/>
              <a:ext cx="614363" cy="300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>
                  <a:latin typeface="Calibri"/>
                  <a:cs typeface="Calibri"/>
                </a:rPr>
                <a:t>s,a,s’</a:t>
              </a:r>
            </a:p>
          </p:txBody>
        </p:sp>
        <p:sp>
          <p:nvSpPr>
            <p:cNvPr id="24" name="Text Box 30"/>
            <p:cNvSpPr txBox="1">
              <a:spLocks noChangeArrowheads="1"/>
            </p:cNvSpPr>
            <p:nvPr/>
          </p:nvSpPr>
          <p:spPr bwMode="auto">
            <a:xfrm>
              <a:off x="7292578" y="2414588"/>
              <a:ext cx="1256629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dirty="0">
                  <a:solidFill>
                    <a:srgbClr val="0000FF"/>
                  </a:solidFill>
                  <a:latin typeface="Calibri"/>
                  <a:cs typeface="Calibri"/>
                </a:rPr>
                <a:t>s is a </a:t>
              </a:r>
              <a:r>
                <a:rPr lang="en-US" sz="1500" i="1" dirty="0">
                  <a:solidFill>
                    <a:srgbClr val="0000FF"/>
                  </a:solidFill>
                  <a:latin typeface="Calibri"/>
                  <a:cs typeface="Calibri"/>
                </a:rPr>
                <a:t>state</a:t>
              </a:r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7292578" y="3143250"/>
              <a:ext cx="1546621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dirty="0">
                  <a:solidFill>
                    <a:srgbClr val="008000"/>
                  </a:solidFill>
                  <a:latin typeface="Calibri"/>
                  <a:cs typeface="Calibri"/>
                </a:rPr>
                <a:t>(s, a) is a </a:t>
              </a:r>
              <a:r>
                <a:rPr lang="en-US" sz="1500" i="1" dirty="0">
                  <a:solidFill>
                    <a:srgbClr val="008000"/>
                  </a:solidFill>
                  <a:latin typeface="Calibri"/>
                  <a:cs typeface="Calibri"/>
                </a:rPr>
                <a:t>q-state</a:t>
              </a:r>
            </a:p>
          </p:txBody>
        </p:sp>
      </p:grp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6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Values of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582912"/>
            <a:ext cx="8839200" cy="5715000"/>
          </a:xfrm>
        </p:spPr>
        <p:txBody>
          <a:bodyPr>
            <a:normAutofit/>
          </a:bodyPr>
          <a:lstStyle/>
          <a:p>
            <a:r>
              <a:rPr lang="en-US" sz="2400" dirty="0"/>
              <a:t>Fundamental operation: compute the (</a:t>
            </a:r>
            <a:r>
              <a:rPr lang="en-US" sz="2400" dirty="0" err="1">
                <a:solidFill>
                  <a:srgbClr val="00B0F0"/>
                </a:solidFill>
              </a:rPr>
              <a:t>expectimax</a:t>
            </a:r>
            <a:r>
              <a:rPr lang="en-US" sz="2400" dirty="0"/>
              <a:t>) value of a state</a:t>
            </a:r>
          </a:p>
          <a:p>
            <a:r>
              <a:rPr lang="en-US" sz="2400" dirty="0" smtClean="0"/>
              <a:t>Recursive definition of value:</a:t>
            </a:r>
          </a:p>
          <a:p>
            <a:pPr lvl="1"/>
            <a:r>
              <a:rPr lang="en-US" sz="2000" dirty="0"/>
              <a:t>Expected utility under optimal </a:t>
            </a:r>
            <a:r>
              <a:rPr lang="en-US" sz="2000" dirty="0" smtClean="0"/>
              <a:t>action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Average sum of (discounted) </a:t>
            </a:r>
            <a:r>
              <a:rPr lang="en-US" sz="2000" dirty="0" smtClean="0"/>
              <a:t>rewards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This is just what </a:t>
            </a:r>
            <a:r>
              <a:rPr lang="en-US" sz="2000" dirty="0" err="1"/>
              <a:t>expectimax</a:t>
            </a:r>
            <a:r>
              <a:rPr lang="en-US" sz="2000" dirty="0"/>
              <a:t> computed!</a:t>
            </a:r>
          </a:p>
          <a:p>
            <a:endParaRPr lang="en-US" sz="2400" dirty="0"/>
          </a:p>
        </p:txBody>
      </p:sp>
      <p:pic>
        <p:nvPicPr>
          <p:cNvPr id="52" name="Picture 5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938306" y="1871032"/>
            <a:ext cx="2308579" cy="304028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15387" y="3376206"/>
            <a:ext cx="5212791" cy="518104"/>
          </a:xfrm>
          <a:prstGeom prst="rect">
            <a:avLst/>
          </a:prstGeom>
          <a:noFill/>
          <a:ln/>
          <a:effectLst/>
        </p:spPr>
      </p:pic>
      <p:pic>
        <p:nvPicPr>
          <p:cNvPr id="47" name="Picture 4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548890" y="2564692"/>
            <a:ext cx="4167002" cy="444952"/>
          </a:xfrm>
          <a:prstGeom prst="rect">
            <a:avLst/>
          </a:prstGeom>
          <a:noFill/>
          <a:ln/>
          <a:effectLst/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7151" y="3703950"/>
            <a:ext cx="8782048" cy="3154049"/>
            <a:chOff x="57151" y="4156409"/>
            <a:chExt cx="8782048" cy="2527498"/>
          </a:xfrm>
        </p:grpSpPr>
        <p:grpSp>
          <p:nvGrpSpPr>
            <p:cNvPr id="4" name="Group 3"/>
            <p:cNvGrpSpPr/>
            <p:nvPr/>
          </p:nvGrpSpPr>
          <p:grpSpPr>
            <a:xfrm>
              <a:off x="57151" y="4156409"/>
              <a:ext cx="8782048" cy="2527498"/>
              <a:chOff x="57151" y="3458821"/>
              <a:chExt cx="8984354" cy="3225086"/>
            </a:xfrm>
          </p:grpSpPr>
          <p:sp>
            <p:nvSpPr>
              <p:cNvPr id="72" name="AutoShape 4"/>
              <p:cNvSpPr>
                <a:spLocks noChangeArrowheads="1"/>
              </p:cNvSpPr>
              <p:nvPr/>
            </p:nvSpPr>
            <p:spPr bwMode="auto">
              <a:xfrm>
                <a:off x="4171951" y="3769257"/>
                <a:ext cx="342900" cy="273844"/>
              </a:xfrm>
              <a:prstGeom prst="triangle">
                <a:avLst>
                  <a:gd name="adj" fmla="val 50000"/>
                </a:avLst>
              </a:prstGeom>
              <a:solidFill>
                <a:srgbClr val="8FAA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73" name="AutoShape 5"/>
              <p:cNvSpPr>
                <a:spLocks noChangeArrowheads="1"/>
              </p:cNvSpPr>
              <p:nvPr/>
            </p:nvSpPr>
            <p:spPr bwMode="auto">
              <a:xfrm>
                <a:off x="4057651" y="6010014"/>
                <a:ext cx="342900" cy="273844"/>
              </a:xfrm>
              <a:prstGeom prst="triangle">
                <a:avLst>
                  <a:gd name="adj" fmla="val 50000"/>
                </a:avLst>
              </a:prstGeom>
              <a:solidFill>
                <a:srgbClr val="8FAA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 sz="1350">
                  <a:latin typeface="Calibri"/>
                  <a:cs typeface="Calibri"/>
                </a:endParaRPr>
              </a:p>
            </p:txBody>
          </p:sp>
          <p:grpSp>
            <p:nvGrpSpPr>
              <p:cNvPr id="74" name="Group 6"/>
              <p:cNvGrpSpPr>
                <a:grpSpLocks/>
              </p:cNvGrpSpPr>
              <p:nvPr/>
            </p:nvGrpSpPr>
            <p:grpSpPr bwMode="auto">
              <a:xfrm>
                <a:off x="2971801" y="4055007"/>
                <a:ext cx="2800350" cy="800100"/>
                <a:chOff x="1584" y="1680"/>
                <a:chExt cx="2352" cy="336"/>
              </a:xfrm>
            </p:grpSpPr>
            <p:sp>
              <p:nvSpPr>
                <p:cNvPr id="75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>
                    <a:latin typeface="Calibri"/>
                    <a:cs typeface="Calibri"/>
                  </a:endParaRPr>
                </a:p>
              </p:txBody>
            </p:sp>
            <p:sp>
              <p:nvSpPr>
                <p:cNvPr id="76" name="Line 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>
                    <a:latin typeface="Calibri"/>
                    <a:cs typeface="Calibri"/>
                  </a:endParaRPr>
                </a:p>
              </p:txBody>
            </p:sp>
            <p:sp>
              <p:nvSpPr>
                <p:cNvPr id="77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>
                    <a:latin typeface="Calibri"/>
                    <a:cs typeface="Calibri"/>
                  </a:endParaRPr>
                </a:p>
              </p:txBody>
            </p:sp>
            <p:sp>
              <p:nvSpPr>
                <p:cNvPr id="78" name="Line 1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79" name="Oval 11"/>
              <p:cNvSpPr>
                <a:spLocks noChangeArrowheads="1"/>
              </p:cNvSpPr>
              <p:nvPr/>
            </p:nvSpPr>
            <p:spPr bwMode="auto">
              <a:xfrm>
                <a:off x="3714751" y="4855107"/>
                <a:ext cx="285750" cy="285750"/>
              </a:xfrm>
              <a:prstGeom prst="ellipse">
                <a:avLst/>
              </a:prstGeom>
              <a:solidFill>
                <a:srgbClr val="B8EA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grpSp>
            <p:nvGrpSpPr>
              <p:cNvPr id="80" name="Group 12"/>
              <p:cNvGrpSpPr>
                <a:grpSpLocks/>
              </p:cNvGrpSpPr>
              <p:nvPr/>
            </p:nvGrpSpPr>
            <p:grpSpPr bwMode="auto">
              <a:xfrm>
                <a:off x="2686051" y="5140857"/>
                <a:ext cx="2343150" cy="857250"/>
                <a:chOff x="1536" y="2400"/>
                <a:chExt cx="1584" cy="624"/>
              </a:xfrm>
            </p:grpSpPr>
            <p:sp>
              <p:nvSpPr>
                <p:cNvPr id="81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>
                    <a:latin typeface="Calibri"/>
                    <a:cs typeface="Calibri"/>
                  </a:endParaRPr>
                </a:p>
              </p:txBody>
            </p:sp>
            <p:sp>
              <p:nvSpPr>
                <p:cNvPr id="82" name="Line 1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>
                    <a:latin typeface="Calibri"/>
                    <a:cs typeface="Calibri"/>
                  </a:endParaRPr>
                </a:p>
              </p:txBody>
            </p:sp>
            <p:sp>
              <p:nvSpPr>
                <p:cNvPr id="83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>
                    <a:latin typeface="Calibri"/>
                    <a:cs typeface="Calibri"/>
                  </a:endParaRPr>
                </a:p>
              </p:txBody>
            </p:sp>
            <p:sp>
              <p:nvSpPr>
                <p:cNvPr id="84" name="Line 1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85" name="Text Box 17"/>
              <p:cNvSpPr txBox="1">
                <a:spLocks noChangeArrowheads="1"/>
              </p:cNvSpPr>
              <p:nvPr/>
            </p:nvSpPr>
            <p:spPr bwMode="auto">
              <a:xfrm>
                <a:off x="4076701" y="4275273"/>
                <a:ext cx="4191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>
                    <a:latin typeface="Calibri"/>
                    <a:cs typeface="Calibri"/>
                  </a:rPr>
                  <a:t>a</a:t>
                </a:r>
              </a:p>
            </p:txBody>
          </p:sp>
          <p:sp>
            <p:nvSpPr>
              <p:cNvPr id="86" name="Text Box 18"/>
              <p:cNvSpPr txBox="1">
                <a:spLocks noChangeArrowheads="1"/>
              </p:cNvSpPr>
              <p:nvPr/>
            </p:nvSpPr>
            <p:spPr bwMode="auto">
              <a:xfrm>
                <a:off x="4476751" y="3750207"/>
                <a:ext cx="4191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0000FF"/>
                    </a:solidFill>
                    <a:latin typeface="Calibri"/>
                    <a:cs typeface="Calibri"/>
                  </a:rPr>
                  <a:t>s</a:t>
                </a:r>
              </a:p>
            </p:txBody>
          </p:sp>
          <p:sp>
            <p:nvSpPr>
              <p:cNvPr id="87" name="Text Box 19"/>
              <p:cNvSpPr txBox="1">
                <a:spLocks noChangeArrowheads="1"/>
              </p:cNvSpPr>
              <p:nvPr/>
            </p:nvSpPr>
            <p:spPr bwMode="auto">
              <a:xfrm>
                <a:off x="4362451" y="5979057"/>
                <a:ext cx="50292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lang="en-US" sz="2000" dirty="0">
                    <a:solidFill>
                      <a:schemeClr val="accent2"/>
                    </a:solidFill>
                    <a:latin typeface="Calibri"/>
                    <a:cs typeface="Calibri"/>
                  </a:rPr>
                  <a:t>s</a:t>
                </a:r>
                <a:r>
                  <a:rPr lang="ja-JP" altLang="en-US" sz="2000">
                    <a:solidFill>
                      <a:schemeClr val="accent2"/>
                    </a:solidFill>
                    <a:latin typeface="Calibri"/>
                    <a:cs typeface="Calibri"/>
                  </a:rPr>
                  <a:t>’</a:t>
                </a:r>
                <a:endParaRPr lang="en-US" sz="2000" dirty="0">
                  <a:solidFill>
                    <a:schemeClr val="accent2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88" name="Text Box 20"/>
              <p:cNvSpPr txBox="1">
                <a:spLocks noChangeArrowheads="1"/>
              </p:cNvSpPr>
              <p:nvPr/>
            </p:nvSpPr>
            <p:spPr bwMode="auto">
              <a:xfrm>
                <a:off x="3962401" y="4836057"/>
                <a:ext cx="838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008000"/>
                    </a:solidFill>
                    <a:latin typeface="Calibri"/>
                    <a:cs typeface="Calibri"/>
                  </a:rPr>
                  <a:t>s, a</a:t>
                </a:r>
              </a:p>
            </p:txBody>
          </p:sp>
          <p:grpSp>
            <p:nvGrpSpPr>
              <p:cNvPr id="89" name="Group 21"/>
              <p:cNvGrpSpPr>
                <a:grpSpLocks/>
              </p:cNvGrpSpPr>
              <p:nvPr/>
            </p:nvGrpSpPr>
            <p:grpSpPr bwMode="auto">
              <a:xfrm>
                <a:off x="2857501" y="6283857"/>
                <a:ext cx="2800350" cy="400050"/>
                <a:chOff x="1584" y="1680"/>
                <a:chExt cx="2352" cy="336"/>
              </a:xfrm>
            </p:grpSpPr>
            <p:sp>
              <p:nvSpPr>
                <p:cNvPr id="90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>
                    <a:latin typeface="Calibri"/>
                    <a:cs typeface="Calibri"/>
                  </a:endParaRPr>
                </a:p>
              </p:txBody>
            </p:sp>
            <p:sp>
              <p:nvSpPr>
                <p:cNvPr id="91" name="Line 23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>
                    <a:latin typeface="Calibri"/>
                    <a:cs typeface="Calibri"/>
                  </a:endParaRPr>
                </a:p>
              </p:txBody>
            </p:sp>
            <p:sp>
              <p:nvSpPr>
                <p:cNvPr id="92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>
                    <a:latin typeface="Calibri"/>
                    <a:cs typeface="Calibri"/>
                  </a:endParaRPr>
                </a:p>
              </p:txBody>
            </p:sp>
            <p:sp>
              <p:nvSpPr>
                <p:cNvPr id="93" name="Line 25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135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94" name="Freeform 26"/>
              <p:cNvSpPr>
                <a:spLocks/>
              </p:cNvSpPr>
              <p:nvPr/>
            </p:nvSpPr>
            <p:spPr bwMode="auto">
              <a:xfrm>
                <a:off x="4171951" y="5294448"/>
                <a:ext cx="1600200" cy="303609"/>
              </a:xfrm>
              <a:custGeom>
                <a:avLst/>
                <a:gdLst>
                  <a:gd name="T0" fmla="*/ 0 w 1344"/>
                  <a:gd name="T1" fmla="*/ 2147483647 h 255"/>
                  <a:gd name="T2" fmla="*/ 2147483647 w 1344"/>
                  <a:gd name="T3" fmla="*/ 2147483647 h 255"/>
                  <a:gd name="T4" fmla="*/ 2147483647 w 1344"/>
                  <a:gd name="T5" fmla="*/ 2147483647 h 255"/>
                  <a:gd name="T6" fmla="*/ 0 60000 65536"/>
                  <a:gd name="T7" fmla="*/ 0 60000 65536"/>
                  <a:gd name="T8" fmla="*/ 0 60000 65536"/>
                  <a:gd name="T9" fmla="*/ 0 w 1344"/>
                  <a:gd name="T10" fmla="*/ 0 h 255"/>
                  <a:gd name="T11" fmla="*/ 1344 w 134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44" h="255">
                    <a:moveTo>
                      <a:pt x="0" y="255"/>
                    </a:moveTo>
                    <a:cubicBezTo>
                      <a:pt x="79" y="219"/>
                      <a:pt x="251" y="80"/>
                      <a:pt x="475" y="40"/>
                    </a:cubicBezTo>
                    <a:cubicBezTo>
                      <a:pt x="699" y="0"/>
                      <a:pt x="1199" y="19"/>
                      <a:pt x="1344" y="15"/>
                    </a:cubicBezTo>
                  </a:path>
                </a:pathLst>
              </a:custGeom>
              <a:noFill/>
              <a:ln w="50800">
                <a:solidFill>
                  <a:srgbClr val="C00000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95" name="Text Box 27"/>
              <p:cNvSpPr txBox="1">
                <a:spLocks noChangeArrowheads="1"/>
              </p:cNvSpPr>
              <p:nvPr/>
            </p:nvSpPr>
            <p:spPr bwMode="auto">
              <a:xfrm>
                <a:off x="5886451" y="5140857"/>
                <a:ext cx="3009900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rgbClr val="C00000"/>
                    </a:solidFill>
                    <a:latin typeface="Calibri"/>
                    <a:cs typeface="Calibri"/>
                  </a:rPr>
                  <a:t>(</a:t>
                </a:r>
                <a:r>
                  <a:rPr lang="en-US" dirty="0" err="1">
                    <a:solidFill>
                      <a:srgbClr val="C00000"/>
                    </a:solidFill>
                    <a:latin typeface="Calibri"/>
                    <a:cs typeface="Calibri"/>
                  </a:rPr>
                  <a:t>s,a,s</a:t>
                </a:r>
                <a:r>
                  <a:rPr lang="ja-JP" altLang="en-US" dirty="0">
                    <a:solidFill>
                      <a:srgbClr val="C00000"/>
                    </a:solidFill>
                    <a:latin typeface="Calibri"/>
                    <a:cs typeface="Calibri"/>
                  </a:rPr>
                  <a:t>’</a:t>
                </a:r>
                <a:r>
                  <a:rPr lang="en-US" altLang="ja-JP" dirty="0">
                    <a:solidFill>
                      <a:srgbClr val="C00000"/>
                    </a:solidFill>
                    <a:latin typeface="Calibri"/>
                    <a:cs typeface="Calibri"/>
                  </a:rPr>
                  <a:t>) called a </a:t>
                </a:r>
                <a:r>
                  <a:rPr lang="en-US" altLang="ja-JP" i="1" dirty="0">
                    <a:solidFill>
                      <a:srgbClr val="C00000"/>
                    </a:solidFill>
                    <a:latin typeface="Calibri"/>
                    <a:cs typeface="Calibri"/>
                  </a:rPr>
                  <a:t>transition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rgbClr val="C00000"/>
                    </a:solidFill>
                    <a:latin typeface="Calibri"/>
                    <a:cs typeface="Calibri"/>
                  </a:rPr>
                  <a:t>T(</a:t>
                </a:r>
                <a:r>
                  <a:rPr lang="en-US" dirty="0" err="1">
                    <a:solidFill>
                      <a:srgbClr val="C00000"/>
                    </a:solidFill>
                    <a:latin typeface="Calibri"/>
                    <a:cs typeface="Calibri"/>
                  </a:rPr>
                  <a:t>s,a,s</a:t>
                </a:r>
                <a:r>
                  <a:rPr lang="ja-JP" altLang="en-US" dirty="0">
                    <a:solidFill>
                      <a:srgbClr val="C00000"/>
                    </a:solidFill>
                    <a:latin typeface="Calibri"/>
                    <a:cs typeface="Calibri"/>
                  </a:rPr>
                  <a:t>’</a:t>
                </a:r>
                <a:r>
                  <a:rPr lang="en-US" altLang="ja-JP" dirty="0">
                    <a:solidFill>
                      <a:srgbClr val="C00000"/>
                    </a:solidFill>
                    <a:latin typeface="Calibri"/>
                    <a:cs typeface="Calibri"/>
                  </a:rPr>
                  <a:t>) = P(s</a:t>
                </a:r>
                <a:r>
                  <a:rPr lang="ja-JP" altLang="en-US" dirty="0">
                    <a:solidFill>
                      <a:srgbClr val="C00000"/>
                    </a:solidFill>
                    <a:latin typeface="Calibri"/>
                    <a:cs typeface="Calibri"/>
                  </a:rPr>
                  <a:t>’</a:t>
                </a:r>
                <a:r>
                  <a:rPr lang="en-US" altLang="ja-JP" dirty="0">
                    <a:solidFill>
                      <a:srgbClr val="C00000"/>
                    </a:solidFill>
                    <a:latin typeface="Calibri"/>
                    <a:cs typeface="Calibri"/>
                  </a:rPr>
                  <a:t>|</a:t>
                </a:r>
                <a:r>
                  <a:rPr lang="en-US" altLang="ja-JP" dirty="0" err="1">
                    <a:solidFill>
                      <a:srgbClr val="C00000"/>
                    </a:solidFill>
                    <a:latin typeface="Calibri"/>
                    <a:cs typeface="Calibri"/>
                  </a:rPr>
                  <a:t>s,a</a:t>
                </a:r>
                <a:r>
                  <a:rPr lang="en-US" altLang="ja-JP" dirty="0">
                    <a:solidFill>
                      <a:srgbClr val="C00000"/>
                    </a:solidFill>
                    <a:latin typeface="Calibri"/>
                    <a:cs typeface="Calibri"/>
                  </a:rPr>
                  <a:t>)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rgbClr val="C00000"/>
                    </a:solidFill>
                    <a:latin typeface="Calibri"/>
                    <a:cs typeface="Calibri"/>
                  </a:rPr>
                  <a:t>R(</a:t>
                </a:r>
                <a:r>
                  <a:rPr lang="en-US" dirty="0" err="1">
                    <a:solidFill>
                      <a:srgbClr val="C00000"/>
                    </a:solidFill>
                    <a:latin typeface="Calibri"/>
                    <a:cs typeface="Calibri"/>
                  </a:rPr>
                  <a:t>s,a,s</a:t>
                </a:r>
                <a:r>
                  <a:rPr lang="ja-JP" altLang="en-US" dirty="0">
                    <a:solidFill>
                      <a:srgbClr val="C00000"/>
                    </a:solidFill>
                    <a:latin typeface="Calibri"/>
                    <a:cs typeface="Calibri"/>
                  </a:rPr>
                  <a:t>’</a:t>
                </a:r>
                <a:r>
                  <a:rPr lang="en-US" altLang="ja-JP" dirty="0">
                    <a:solidFill>
                      <a:srgbClr val="C00000"/>
                    </a:solidFill>
                    <a:latin typeface="Calibri"/>
                    <a:cs typeface="Calibri"/>
                  </a:rPr>
                  <a:t>)</a:t>
                </a:r>
                <a:endParaRPr lang="en-US" dirty="0">
                  <a:solidFill>
                    <a:srgbClr val="C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96" name="Text Box 28"/>
              <p:cNvSpPr txBox="1">
                <a:spLocks noChangeArrowheads="1"/>
              </p:cNvSpPr>
              <p:nvPr/>
            </p:nvSpPr>
            <p:spPr bwMode="auto">
              <a:xfrm>
                <a:off x="3390901" y="5464707"/>
                <a:ext cx="117348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>
                    <a:latin typeface="Calibri"/>
                    <a:cs typeface="Calibri"/>
                  </a:rPr>
                  <a:t>s,a,s</a:t>
                </a:r>
                <a:r>
                  <a:rPr lang="ja-JP" altLang="en-US" sz="2000">
                    <a:latin typeface="Calibri"/>
                    <a:cs typeface="Calibri"/>
                  </a:rPr>
                  <a:t>’</a:t>
                </a:r>
                <a:endParaRPr lang="en-US" sz="2000">
                  <a:latin typeface="Calibri"/>
                  <a:cs typeface="Calibri"/>
                </a:endParaRPr>
              </a:p>
            </p:txBody>
          </p:sp>
          <p:sp>
            <p:nvSpPr>
              <p:cNvPr id="97" name="Freeform 29"/>
              <p:cNvSpPr>
                <a:spLocks/>
              </p:cNvSpPr>
              <p:nvPr/>
            </p:nvSpPr>
            <p:spPr bwMode="auto">
              <a:xfrm>
                <a:off x="4806554" y="3895464"/>
                <a:ext cx="1651397" cy="45244"/>
              </a:xfrm>
              <a:custGeom>
                <a:avLst/>
                <a:gdLst>
                  <a:gd name="T0" fmla="*/ 0 w 1387"/>
                  <a:gd name="T1" fmla="*/ 2147483647 h 38"/>
                  <a:gd name="T2" fmla="*/ 2147483647 w 1387"/>
                  <a:gd name="T3" fmla="*/ 2147483647 h 38"/>
                  <a:gd name="T4" fmla="*/ 2147483647 w 1387"/>
                  <a:gd name="T5" fmla="*/ 0 h 38"/>
                  <a:gd name="T6" fmla="*/ 0 60000 65536"/>
                  <a:gd name="T7" fmla="*/ 0 60000 65536"/>
                  <a:gd name="T8" fmla="*/ 0 60000 65536"/>
                  <a:gd name="T9" fmla="*/ 0 w 1387"/>
                  <a:gd name="T10" fmla="*/ 0 h 38"/>
                  <a:gd name="T11" fmla="*/ 1387 w 1387"/>
                  <a:gd name="T12" fmla="*/ 38 h 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87" h="38">
                    <a:moveTo>
                      <a:pt x="0" y="38"/>
                    </a:moveTo>
                    <a:cubicBezTo>
                      <a:pt x="86" y="36"/>
                      <a:pt x="287" y="31"/>
                      <a:pt x="518" y="25"/>
                    </a:cubicBezTo>
                    <a:cubicBezTo>
                      <a:pt x="749" y="19"/>
                      <a:pt x="1242" y="4"/>
                      <a:pt x="1387" y="0"/>
                    </a:cubicBezTo>
                  </a:path>
                </a:pathLst>
              </a:custGeom>
              <a:noFill/>
              <a:ln w="50800">
                <a:solidFill>
                  <a:srgbClr val="0000FF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98" name="Text Box 30"/>
              <p:cNvSpPr txBox="1">
                <a:spLocks noChangeArrowheads="1"/>
              </p:cNvSpPr>
              <p:nvPr/>
            </p:nvSpPr>
            <p:spPr bwMode="auto">
              <a:xfrm>
                <a:off x="6417160" y="3724835"/>
                <a:ext cx="1466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rgbClr val="0000FF"/>
                    </a:solidFill>
                    <a:latin typeface="Calibri"/>
                    <a:cs typeface="Calibri"/>
                  </a:rPr>
                  <a:t>s is a </a:t>
                </a:r>
                <a:r>
                  <a:rPr lang="en-US" i="1" dirty="0">
                    <a:solidFill>
                      <a:srgbClr val="0000FF"/>
                    </a:solidFill>
                    <a:latin typeface="Calibri"/>
                    <a:cs typeface="Calibri"/>
                  </a:rPr>
                  <a:t>state</a:t>
                </a:r>
              </a:p>
            </p:txBody>
          </p:sp>
          <p:sp>
            <p:nvSpPr>
              <p:cNvPr id="99" name="Freeform 31"/>
              <p:cNvSpPr>
                <a:spLocks/>
              </p:cNvSpPr>
              <p:nvPr/>
            </p:nvSpPr>
            <p:spPr bwMode="auto">
              <a:xfrm flipH="1">
                <a:off x="2343151" y="4969407"/>
                <a:ext cx="1257300" cy="57150"/>
              </a:xfrm>
              <a:custGeom>
                <a:avLst/>
                <a:gdLst>
                  <a:gd name="T0" fmla="*/ 0 w 1387"/>
                  <a:gd name="T1" fmla="*/ 2147483647 h 38"/>
                  <a:gd name="T2" fmla="*/ 2147483647 w 1387"/>
                  <a:gd name="T3" fmla="*/ 2147483647 h 38"/>
                  <a:gd name="T4" fmla="*/ 2147483647 w 1387"/>
                  <a:gd name="T5" fmla="*/ 0 h 38"/>
                  <a:gd name="T6" fmla="*/ 0 60000 65536"/>
                  <a:gd name="T7" fmla="*/ 0 60000 65536"/>
                  <a:gd name="T8" fmla="*/ 0 60000 65536"/>
                  <a:gd name="T9" fmla="*/ 0 w 1387"/>
                  <a:gd name="T10" fmla="*/ 0 h 38"/>
                  <a:gd name="T11" fmla="*/ 1387 w 1387"/>
                  <a:gd name="T12" fmla="*/ 38 h 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87" h="38">
                    <a:moveTo>
                      <a:pt x="0" y="38"/>
                    </a:moveTo>
                    <a:cubicBezTo>
                      <a:pt x="86" y="36"/>
                      <a:pt x="287" y="31"/>
                      <a:pt x="518" y="25"/>
                    </a:cubicBezTo>
                    <a:cubicBezTo>
                      <a:pt x="749" y="19"/>
                      <a:pt x="1242" y="4"/>
                      <a:pt x="1387" y="0"/>
                    </a:cubicBezTo>
                  </a:path>
                </a:pathLst>
              </a:custGeom>
              <a:noFill/>
              <a:ln w="50800">
                <a:solidFill>
                  <a:srgbClr val="008000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100" name="Text Box 32"/>
              <p:cNvSpPr txBox="1">
                <a:spLocks noChangeArrowheads="1"/>
              </p:cNvSpPr>
              <p:nvPr/>
            </p:nvSpPr>
            <p:spPr bwMode="auto">
              <a:xfrm>
                <a:off x="1371601" y="4740807"/>
                <a:ext cx="1028700" cy="507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350" dirty="0">
                    <a:solidFill>
                      <a:srgbClr val="FF0000"/>
                    </a:solidFill>
                    <a:latin typeface="Calibri"/>
                    <a:cs typeface="Calibri"/>
                  </a:rPr>
                  <a:t>(s, a) is a </a:t>
                </a:r>
                <a:r>
                  <a:rPr lang="en-US" sz="1350" i="1" dirty="0">
                    <a:solidFill>
                      <a:srgbClr val="FF0000"/>
                    </a:solidFill>
                    <a:latin typeface="Calibri"/>
                    <a:cs typeface="Calibri"/>
                  </a:rPr>
                  <a:t>q-state</a:t>
                </a:r>
              </a:p>
            </p:txBody>
          </p:sp>
          <p:pic>
            <p:nvPicPr>
              <p:cNvPr id="101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7151" y="4226629"/>
                <a:ext cx="2263379" cy="1694774"/>
              </a:xfrm>
              <a:prstGeom prst="rect">
                <a:avLst/>
              </a:prstGeom>
              <a:noFill/>
            </p:spPr>
          </p:pic>
          <p:pic>
            <p:nvPicPr>
              <p:cNvPr id="102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658101" y="5428269"/>
                <a:ext cx="1383404" cy="1196826"/>
              </a:xfrm>
              <a:prstGeom prst="rect">
                <a:avLst/>
              </a:prstGeom>
              <a:noFill/>
            </p:spPr>
          </p:pic>
          <p:pic>
            <p:nvPicPr>
              <p:cNvPr id="103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445861" y="3458821"/>
                <a:ext cx="1543050" cy="1081961"/>
              </a:xfrm>
              <a:prstGeom prst="rect">
                <a:avLst/>
              </a:prstGeom>
              <a:noFill/>
            </p:spPr>
          </p:pic>
        </p:grpSp>
        <p:sp>
          <p:nvSpPr>
            <p:cNvPr id="104" name="Text Box 32"/>
            <p:cNvSpPr txBox="1">
              <a:spLocks noChangeArrowheads="1"/>
            </p:cNvSpPr>
            <p:nvPr/>
          </p:nvSpPr>
          <p:spPr bwMode="auto">
            <a:xfrm>
              <a:off x="1386943" y="4937158"/>
              <a:ext cx="1854406" cy="295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(s, a) is a </a:t>
              </a:r>
              <a:r>
                <a:rPr lang="en-US" i="1" dirty="0">
                  <a:solidFill>
                    <a:srgbClr val="008000"/>
                  </a:solidFill>
                  <a:latin typeface="Calibri"/>
                  <a:cs typeface="Calibri"/>
                </a:rPr>
                <a:t>q-state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755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8600" y="762000"/>
            <a:ext cx="891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+mj-lt"/>
              </a:rPr>
              <a:t>The </a:t>
            </a:r>
            <a:r>
              <a:rPr lang="en-US" sz="1600" kern="0" dirty="0">
                <a:solidFill>
                  <a:schemeClr val="accent2"/>
                </a:solidFill>
                <a:latin typeface="+mj-lt"/>
              </a:rPr>
              <a:t>value (utility) of a state s: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600" kern="0" dirty="0">
                <a:latin typeface="+mj-lt"/>
              </a:rPr>
              <a:t>V</a:t>
            </a:r>
            <a:r>
              <a:rPr lang="en-US" sz="16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1600" kern="0" dirty="0">
                <a:latin typeface="+mj-lt"/>
              </a:rPr>
              <a:t>(s) = expected utility starting in s and acting optimally</a:t>
            </a:r>
          </a:p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008000"/>
                </a:solidFill>
                <a:latin typeface="+mj-lt"/>
              </a:rPr>
              <a:t>The </a:t>
            </a:r>
            <a:r>
              <a:rPr lang="en-US" sz="1600" kern="0" dirty="0">
                <a:solidFill>
                  <a:srgbClr val="008000"/>
                </a:solidFill>
                <a:latin typeface="+mj-lt"/>
              </a:rPr>
              <a:t>value (utility) of a q-state (</a:t>
            </a:r>
            <a:r>
              <a:rPr lang="en-US" sz="1600" kern="0" dirty="0" err="1">
                <a:solidFill>
                  <a:srgbClr val="008000"/>
                </a:solidFill>
                <a:latin typeface="+mj-lt"/>
              </a:rPr>
              <a:t>s,a</a:t>
            </a:r>
            <a:r>
              <a:rPr lang="en-US" sz="1600" kern="0" dirty="0">
                <a:solidFill>
                  <a:srgbClr val="008000"/>
                </a:solidFill>
                <a:latin typeface="+mj-lt"/>
              </a:rPr>
              <a:t>):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600" kern="0" dirty="0">
                <a:latin typeface="+mj-lt"/>
              </a:rPr>
              <a:t>Q</a:t>
            </a:r>
            <a:r>
              <a:rPr lang="en-US" sz="16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1600" kern="0" dirty="0">
                <a:latin typeface="+mj-lt"/>
              </a:rPr>
              <a:t>(</a:t>
            </a:r>
            <a:r>
              <a:rPr lang="en-US" sz="1600" kern="0" dirty="0" err="1">
                <a:latin typeface="+mj-lt"/>
              </a:rPr>
              <a:t>s,a</a:t>
            </a:r>
            <a:r>
              <a:rPr lang="en-US" sz="1600" kern="0" dirty="0">
                <a:latin typeface="+mj-lt"/>
              </a:rPr>
              <a:t>) = expected utility starting out having taken action a from state s and (thereafter) acting </a:t>
            </a:r>
            <a:r>
              <a:rPr lang="en-US" sz="1600" kern="0" dirty="0" smtClean="0">
                <a:latin typeface="+mj-lt"/>
              </a:rPr>
              <a:t>optimally</a:t>
            </a:r>
            <a:endParaRPr lang="en-US" sz="1600" kern="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62800" y="1938482"/>
            <a:ext cx="198120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</a:t>
            </a:r>
          </a:p>
          <a:p>
            <a:r>
              <a:rPr lang="en-US" dirty="0">
                <a:latin typeface="Calibri"/>
                <a:cs typeface="Calibri"/>
              </a:rPr>
              <a:t>Discount = </a:t>
            </a:r>
            <a:r>
              <a:rPr lang="en-US" dirty="0" smtClean="0">
                <a:latin typeface="Calibri"/>
                <a:cs typeface="Calibri"/>
              </a:rPr>
              <a:t>1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5" descr="Screen Shot 2014-08-10 at 7.36.10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0"/>
            <a:ext cx="4641163" cy="428625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124200" y="768504"/>
            <a:ext cx="1828800" cy="240844"/>
          </a:xfrm>
          <a:prstGeom prst="rect">
            <a:avLst/>
          </a:prstGeom>
          <a:noFill/>
          <a:ln/>
          <a:effectLst/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352800" y="1789387"/>
            <a:ext cx="3048000" cy="325465"/>
          </a:xfrm>
          <a:prstGeom prst="rect">
            <a:avLst/>
          </a:prstGeom>
          <a:noFill/>
          <a:ln/>
          <a:effectLst/>
        </p:spPr>
      </p:pic>
      <p:pic>
        <p:nvPicPr>
          <p:cNvPr id="10" name="Picture 9" descr="Screen Shot 2014-08-10 at 7.37.39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32" y="2571751"/>
            <a:ext cx="4626968" cy="42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41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State Space Graphs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0954" y="774032"/>
            <a:ext cx="4759737" cy="6096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/>
              <a:t>State space graph: A mathematical representation of a search problem</a:t>
            </a:r>
          </a:p>
          <a:p>
            <a:pPr lvl="1" eaLnBrk="1" hangingPunct="1"/>
            <a:r>
              <a:rPr lang="en-US" sz="2000" dirty="0"/>
              <a:t>Nodes are (abstracted) world configurations</a:t>
            </a:r>
          </a:p>
          <a:p>
            <a:pPr lvl="1" eaLnBrk="1" hangingPunct="1"/>
            <a:r>
              <a:rPr lang="en-US" sz="2000" dirty="0"/>
              <a:t>Arcs represent successors (action results)</a:t>
            </a:r>
          </a:p>
          <a:p>
            <a:pPr lvl="1" eaLnBrk="1" hangingPunct="1"/>
            <a:r>
              <a:rPr lang="en-US" sz="2000" dirty="0"/>
              <a:t>The goal test is a set of goal nodes (maybe only one)</a:t>
            </a:r>
          </a:p>
          <a:p>
            <a:pPr eaLnBrk="1" hangingPunct="1"/>
            <a:r>
              <a:rPr lang="en-US" sz="2800" dirty="0" smtClean="0"/>
              <a:t>In </a:t>
            </a:r>
            <a:r>
              <a:rPr lang="en-US" sz="2800" dirty="0"/>
              <a:t>a state space graph, each state occurs only once!</a:t>
            </a:r>
          </a:p>
          <a:p>
            <a:pPr eaLnBrk="1" hangingPunct="1"/>
            <a:r>
              <a:rPr lang="en-US" sz="2800" dirty="0" smtClean="0"/>
              <a:t>We </a:t>
            </a:r>
            <a:r>
              <a:rPr lang="en-US" sz="2800" dirty="0"/>
              <a:t>can rarely build this full graph in memory (it’s too big), but it’s a useful idea</a:t>
            </a:r>
          </a:p>
          <a:p>
            <a:pPr eaLnBrk="1" hangingPunct="1"/>
            <a:endParaRPr lang="en-US" sz="2800" dirty="0"/>
          </a:p>
          <a:p>
            <a:pPr eaLnBrk="1" hangingPunct="1">
              <a:buFont typeface="Wingdings" pitchFamily="2" charset="2"/>
              <a:buNone/>
            </a:pPr>
            <a:endParaRPr lang="en-US" sz="2800" dirty="0"/>
          </a:p>
        </p:txBody>
      </p:sp>
      <p:grpSp>
        <p:nvGrpSpPr>
          <p:cNvPr id="99" name="Group 98"/>
          <p:cNvGrpSpPr/>
          <p:nvPr/>
        </p:nvGrpSpPr>
        <p:grpSpPr>
          <a:xfrm>
            <a:off x="5181600" y="1371600"/>
            <a:ext cx="3657600" cy="4057650"/>
            <a:chOff x="7086600" y="1219200"/>
            <a:chExt cx="4876800" cy="5410200"/>
          </a:xfrm>
        </p:grpSpPr>
        <p:pic>
          <p:nvPicPr>
            <p:cNvPr id="34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86600" y="3622676"/>
              <a:ext cx="560388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82000" y="2922589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01048" y="4378326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Line 14"/>
            <p:cNvSpPr>
              <a:spLocks noChangeShapeType="1"/>
            </p:cNvSpPr>
            <p:nvPr/>
          </p:nvSpPr>
          <p:spPr bwMode="auto">
            <a:xfrm flipV="1">
              <a:off x="7772401" y="32273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>
              <a:off x="7772400" y="42941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9739122" y="2922588"/>
              <a:ext cx="566928" cy="560388"/>
              <a:chOff x="10634472" y="3581400"/>
              <a:chExt cx="566928" cy="560388"/>
            </a:xfrm>
          </p:grpSpPr>
          <p:pic>
            <p:nvPicPr>
              <p:cNvPr id="42" name="Picture 11"/>
              <p:cNvPicPr preferRelativeResize="0"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6200000" flipV="1">
                <a:off x="10637742" y="3578130"/>
                <a:ext cx="560388" cy="566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10786872" y="38100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9772650" y="4370388"/>
              <a:ext cx="560388" cy="568325"/>
              <a:chOff x="8534400" y="4918075"/>
              <a:chExt cx="560388" cy="568325"/>
            </a:xfrm>
          </p:grpSpPr>
          <p:pic>
            <p:nvPicPr>
              <p:cNvPr id="44" name="Picture 1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534400" y="4918075"/>
                <a:ext cx="560388" cy="56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8763000" y="52578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1049000" y="3684588"/>
              <a:ext cx="552451" cy="560387"/>
              <a:chOff x="10572749" y="4849813"/>
              <a:chExt cx="552451" cy="560387"/>
            </a:xfrm>
          </p:grpSpPr>
          <p:pic>
            <p:nvPicPr>
              <p:cNvPr id="46" name="Picture 1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572749" y="4849813"/>
                <a:ext cx="552451" cy="560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10820400" y="51816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Line 14"/>
            <p:cNvSpPr>
              <a:spLocks noChangeShapeType="1"/>
            </p:cNvSpPr>
            <p:nvPr/>
          </p:nvSpPr>
          <p:spPr bwMode="auto">
            <a:xfrm>
              <a:off x="9067801" y="32273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52" name="Line 14"/>
            <p:cNvSpPr>
              <a:spLocks noChangeShapeType="1"/>
            </p:cNvSpPr>
            <p:nvPr/>
          </p:nvSpPr>
          <p:spPr bwMode="auto">
            <a:xfrm>
              <a:off x="9067800" y="46751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V="1">
              <a:off x="10515600" y="42941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54" name="Line 14"/>
            <p:cNvSpPr>
              <a:spLocks noChangeShapeType="1"/>
            </p:cNvSpPr>
            <p:nvPr/>
          </p:nvSpPr>
          <p:spPr bwMode="auto">
            <a:xfrm>
              <a:off x="10439400" y="33035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64" name="Line 14"/>
            <p:cNvSpPr>
              <a:spLocks noChangeShapeType="1"/>
            </p:cNvSpPr>
            <p:nvPr/>
          </p:nvSpPr>
          <p:spPr bwMode="auto">
            <a:xfrm flipV="1">
              <a:off x="8686800" y="23129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8382000" y="1676400"/>
              <a:ext cx="3233928" cy="560388"/>
              <a:chOff x="8534400" y="1573212"/>
              <a:chExt cx="3233928" cy="560388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9829800" y="1573213"/>
                <a:ext cx="552451" cy="560387"/>
                <a:chOff x="9201149" y="1447800"/>
                <a:chExt cx="552451" cy="560387"/>
              </a:xfrm>
            </p:grpSpPr>
            <p:pic>
              <p:nvPicPr>
                <p:cNvPr id="55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9201149" y="1447800"/>
                  <a:ext cx="552451" cy="560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9296400" y="1600200"/>
                  <a:ext cx="1524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1201400" y="1573212"/>
                <a:ext cx="566928" cy="560388"/>
                <a:chOff x="10634472" y="3581400"/>
                <a:chExt cx="566928" cy="560388"/>
              </a:xfrm>
            </p:grpSpPr>
            <p:pic>
              <p:nvPicPr>
                <p:cNvPr id="59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0" name="Rectangle 59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 flipV="1">
                <a:off x="8534400" y="1575816"/>
                <a:ext cx="566928" cy="557784"/>
                <a:chOff x="10634472" y="3581400"/>
                <a:chExt cx="566928" cy="560388"/>
              </a:xfrm>
            </p:grpSpPr>
            <p:pic>
              <p:nvPicPr>
                <p:cNvPr id="62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3" name="Rectangle 62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68577" tIns="34289" rIns="68577" bIns="34289"/>
              <a:lstStyle/>
              <a:p>
                <a:endParaRPr lang="en-US"/>
              </a:p>
            </p:txBody>
          </p:sp>
          <p:sp>
            <p:nvSpPr>
              <p:cNvPr id="67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68577" tIns="34289" rIns="68577" bIns="34289"/>
              <a:lstStyle/>
              <a:p>
                <a:endParaRPr lang="en-US"/>
              </a:p>
            </p:txBody>
          </p:sp>
          <p:sp>
            <p:nvSpPr>
              <p:cNvPr id="68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68577" tIns="34289" rIns="68577" bIns="34289"/>
              <a:lstStyle/>
              <a:p>
                <a:endParaRPr lang="en-US"/>
              </a:p>
            </p:txBody>
          </p:sp>
          <p:sp>
            <p:nvSpPr>
              <p:cNvPr id="69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68577" tIns="34289" rIns="68577" bIns="34289"/>
              <a:lstStyle/>
              <a:p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flipV="1">
              <a:off x="8430540" y="5659922"/>
              <a:ext cx="3223488" cy="568223"/>
              <a:chOff x="8540268" y="1568619"/>
              <a:chExt cx="3223488" cy="570876"/>
            </a:xfrm>
          </p:grpSpPr>
          <p:grpSp>
            <p:nvGrpSpPr>
              <p:cNvPr id="72" name="Group 56"/>
              <p:cNvGrpSpPr/>
              <p:nvPr/>
            </p:nvGrpSpPr>
            <p:grpSpPr>
              <a:xfrm>
                <a:off x="9827134" y="1575890"/>
                <a:ext cx="557783" cy="555030"/>
                <a:chOff x="9198483" y="1450477"/>
                <a:chExt cx="557783" cy="555030"/>
              </a:xfrm>
            </p:grpSpPr>
            <p:pic>
              <p:nvPicPr>
                <p:cNvPr id="83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9199860" y="1449100"/>
                  <a:ext cx="555030" cy="5577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4" name="Rectangle 83"/>
                <p:cNvSpPr/>
                <p:nvPr/>
              </p:nvSpPr>
              <p:spPr>
                <a:xfrm>
                  <a:off x="9539477" y="1549210"/>
                  <a:ext cx="152400" cy="15275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7"/>
              <p:cNvGrpSpPr/>
              <p:nvPr/>
            </p:nvGrpSpPr>
            <p:grpSpPr>
              <a:xfrm>
                <a:off x="11205972" y="1568619"/>
                <a:ext cx="557784" cy="569575"/>
                <a:chOff x="10639044" y="3576807"/>
                <a:chExt cx="557784" cy="569575"/>
              </a:xfrm>
            </p:grpSpPr>
            <p:pic>
              <p:nvPicPr>
                <p:cNvPr id="81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flipV="1">
                  <a:off x="10639044" y="3576807"/>
                  <a:ext cx="557784" cy="569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" name="Rectangle 81"/>
                <p:cNvSpPr/>
                <p:nvPr/>
              </p:nvSpPr>
              <p:spPr>
                <a:xfrm>
                  <a:off x="10896600" y="3684590"/>
                  <a:ext cx="152399" cy="15097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60"/>
              <p:cNvGrpSpPr/>
              <p:nvPr/>
            </p:nvGrpSpPr>
            <p:grpSpPr>
              <a:xfrm flipV="1">
                <a:off x="8540268" y="1569920"/>
                <a:ext cx="555192" cy="569575"/>
                <a:chOff x="10640340" y="3575477"/>
                <a:chExt cx="555192" cy="572234"/>
              </a:xfrm>
            </p:grpSpPr>
            <p:pic>
              <p:nvPicPr>
                <p:cNvPr id="79" name="Picture 11"/>
                <p:cNvPicPr preferRelativeResize="0"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0800000" flipV="1">
                  <a:off x="10640340" y="3575477"/>
                  <a:ext cx="555192" cy="5722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" name="Rectangle 79"/>
                <p:cNvSpPr/>
                <p:nvPr/>
              </p:nvSpPr>
              <p:spPr>
                <a:xfrm>
                  <a:off x="10744200" y="3889052"/>
                  <a:ext cx="228600" cy="15382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68577" tIns="34289" rIns="68577" bIns="34289"/>
              <a:lstStyle/>
              <a:p>
                <a:endParaRPr lang="en-US"/>
              </a:p>
            </p:txBody>
          </p:sp>
          <p:sp>
            <p:nvSpPr>
              <p:cNvPr id="76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68577" tIns="34289" rIns="68577" bIns="34289"/>
              <a:lstStyle/>
              <a:p>
                <a:endParaRPr lang="en-US"/>
              </a:p>
            </p:txBody>
          </p:sp>
          <p:sp>
            <p:nvSpPr>
              <p:cNvPr id="77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68577" tIns="34289" rIns="68577" bIns="34289"/>
              <a:lstStyle/>
              <a:p>
                <a:endParaRPr lang="en-US"/>
              </a:p>
            </p:txBody>
          </p:sp>
          <p:sp>
            <p:nvSpPr>
              <p:cNvPr id="78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68577" tIns="34289" rIns="68577" bIns="34289"/>
              <a:lstStyle/>
              <a:p>
                <a:endParaRPr lang="en-US"/>
              </a:p>
            </p:txBody>
          </p:sp>
        </p:grpSp>
        <p:sp>
          <p:nvSpPr>
            <p:cNvPr id="85" name="Line 14"/>
            <p:cNvSpPr>
              <a:spLocks noChangeShapeType="1"/>
            </p:cNvSpPr>
            <p:nvPr/>
          </p:nvSpPr>
          <p:spPr bwMode="auto">
            <a:xfrm>
              <a:off x="8686800" y="50561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86" name="Line 14"/>
            <p:cNvSpPr>
              <a:spLocks noChangeShapeType="1"/>
            </p:cNvSpPr>
            <p:nvPr/>
          </p:nvSpPr>
          <p:spPr bwMode="auto">
            <a:xfrm flipV="1">
              <a:off x="11353800" y="5132388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87" name="Line 14"/>
            <p:cNvSpPr>
              <a:spLocks noChangeShapeType="1"/>
            </p:cNvSpPr>
            <p:nvPr/>
          </p:nvSpPr>
          <p:spPr bwMode="auto">
            <a:xfrm>
              <a:off x="99822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88" name="Line 14"/>
            <p:cNvSpPr>
              <a:spLocks noChangeShapeType="1"/>
            </p:cNvSpPr>
            <p:nvPr/>
          </p:nvSpPr>
          <p:spPr bwMode="auto">
            <a:xfrm flipV="1">
              <a:off x="99822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89" name="Line 14"/>
            <p:cNvSpPr>
              <a:spLocks noChangeShapeType="1"/>
            </p:cNvSpPr>
            <p:nvPr/>
          </p:nvSpPr>
          <p:spPr bwMode="auto">
            <a:xfrm flipV="1">
              <a:off x="8686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90" name="Line 14"/>
            <p:cNvSpPr>
              <a:spLocks noChangeShapeType="1"/>
            </p:cNvSpPr>
            <p:nvPr/>
          </p:nvSpPr>
          <p:spPr bwMode="auto">
            <a:xfrm flipV="1">
              <a:off x="11353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91" name="Line 14"/>
            <p:cNvSpPr>
              <a:spLocks noChangeShapeType="1"/>
            </p:cNvSpPr>
            <p:nvPr/>
          </p:nvSpPr>
          <p:spPr bwMode="auto">
            <a:xfrm>
              <a:off x="8686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92" name="Line 14"/>
            <p:cNvSpPr>
              <a:spLocks noChangeShapeType="1"/>
            </p:cNvSpPr>
            <p:nvPr/>
          </p:nvSpPr>
          <p:spPr bwMode="auto">
            <a:xfrm>
              <a:off x="11353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93" name="Line 14"/>
            <p:cNvSpPr>
              <a:spLocks noChangeShapeType="1"/>
            </p:cNvSpPr>
            <p:nvPr/>
          </p:nvSpPr>
          <p:spPr bwMode="auto">
            <a:xfrm flipV="1">
              <a:off x="11734800" y="32766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94" name="Line 14"/>
            <p:cNvSpPr>
              <a:spLocks noChangeShapeType="1"/>
            </p:cNvSpPr>
            <p:nvPr/>
          </p:nvSpPr>
          <p:spPr bwMode="auto">
            <a:xfrm>
              <a:off x="11734800" y="4267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95" name="Line 14"/>
            <p:cNvSpPr>
              <a:spLocks noChangeShapeType="1"/>
            </p:cNvSpPr>
            <p:nvPr/>
          </p:nvSpPr>
          <p:spPr bwMode="auto">
            <a:xfrm flipV="1">
              <a:off x="10439400" y="2743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96" name="Line 14"/>
            <p:cNvSpPr>
              <a:spLocks noChangeShapeType="1"/>
            </p:cNvSpPr>
            <p:nvPr/>
          </p:nvSpPr>
          <p:spPr bwMode="auto">
            <a:xfrm>
              <a:off x="10515600" y="48768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97" name="Line 14"/>
            <p:cNvSpPr>
              <a:spLocks noChangeShapeType="1"/>
            </p:cNvSpPr>
            <p:nvPr/>
          </p:nvSpPr>
          <p:spPr bwMode="auto">
            <a:xfrm flipH="1">
              <a:off x="7924800" y="5029200"/>
              <a:ext cx="381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  <p:sp>
          <p:nvSpPr>
            <p:cNvPr id="98" name="Line 14"/>
            <p:cNvSpPr>
              <a:spLocks noChangeShapeType="1"/>
            </p:cNvSpPr>
            <p:nvPr/>
          </p:nvSpPr>
          <p:spPr bwMode="auto">
            <a:xfrm flipH="1" flipV="1">
              <a:off x="7696200" y="2667000"/>
              <a:ext cx="533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68577" tIns="34289" rIns="68577" bIns="34289"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024438" y="551852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000" dirty="0"/>
              <a:t>World </a:t>
            </a:r>
            <a:r>
              <a:rPr lang="en-US" sz="2000" dirty="0" smtClean="0"/>
              <a:t>states?120x(2</a:t>
            </a:r>
            <a:r>
              <a:rPr lang="en-US" sz="2000" baseline="30000" dirty="0" smtClean="0"/>
              <a:t>30</a:t>
            </a:r>
            <a:r>
              <a:rPr lang="en-US" sz="2000" dirty="0" smtClean="0"/>
              <a:t>)x(12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)x4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F1561-1732-4AFE-BD38-1F907188A60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7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762000"/>
            <a:ext cx="891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+mj-lt"/>
              </a:rPr>
              <a:t>The </a:t>
            </a:r>
            <a:r>
              <a:rPr lang="en-US" sz="1600" kern="0" dirty="0">
                <a:solidFill>
                  <a:schemeClr val="accent2"/>
                </a:solidFill>
                <a:latin typeface="+mj-lt"/>
              </a:rPr>
              <a:t>value (utility) of a state s: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600" kern="0" dirty="0">
                <a:latin typeface="+mj-lt"/>
              </a:rPr>
              <a:t>V</a:t>
            </a:r>
            <a:r>
              <a:rPr lang="en-US" sz="16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1600" kern="0" dirty="0">
                <a:latin typeface="+mj-lt"/>
              </a:rPr>
              <a:t>(s) = expected utility starting in s and acting optimally</a:t>
            </a:r>
          </a:p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008000"/>
                </a:solidFill>
                <a:latin typeface="+mj-lt"/>
              </a:rPr>
              <a:t>The </a:t>
            </a:r>
            <a:r>
              <a:rPr lang="en-US" sz="1600" kern="0" dirty="0">
                <a:solidFill>
                  <a:srgbClr val="008000"/>
                </a:solidFill>
                <a:latin typeface="+mj-lt"/>
              </a:rPr>
              <a:t>value (utility) of a q-state (</a:t>
            </a:r>
            <a:r>
              <a:rPr lang="en-US" sz="1600" kern="0" dirty="0" err="1">
                <a:solidFill>
                  <a:srgbClr val="008000"/>
                </a:solidFill>
                <a:latin typeface="+mj-lt"/>
              </a:rPr>
              <a:t>s,a</a:t>
            </a:r>
            <a:r>
              <a:rPr lang="en-US" sz="1600" kern="0" dirty="0">
                <a:solidFill>
                  <a:srgbClr val="008000"/>
                </a:solidFill>
                <a:latin typeface="+mj-lt"/>
              </a:rPr>
              <a:t>):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600" kern="0" dirty="0">
                <a:latin typeface="+mj-lt"/>
              </a:rPr>
              <a:t>Q</a:t>
            </a:r>
            <a:r>
              <a:rPr lang="en-US" sz="16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1600" kern="0" dirty="0">
                <a:latin typeface="+mj-lt"/>
              </a:rPr>
              <a:t>(</a:t>
            </a:r>
            <a:r>
              <a:rPr lang="en-US" sz="1600" kern="0" dirty="0" err="1">
                <a:latin typeface="+mj-lt"/>
              </a:rPr>
              <a:t>s,a</a:t>
            </a:r>
            <a:r>
              <a:rPr lang="en-US" sz="1600" kern="0" dirty="0">
                <a:latin typeface="+mj-lt"/>
              </a:rPr>
              <a:t>) = expected utility starting out having taken action a from state s and (thereafter) acting </a:t>
            </a:r>
            <a:r>
              <a:rPr lang="en-US" sz="1600" kern="0" dirty="0" smtClean="0">
                <a:latin typeface="+mj-lt"/>
              </a:rPr>
              <a:t>optimally</a:t>
            </a:r>
            <a:endParaRPr lang="en-US" sz="1600" kern="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62800" y="1944469"/>
            <a:ext cx="1828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</a:t>
            </a:r>
            <a:r>
              <a:rPr lang="en-US" dirty="0" smtClean="0">
                <a:latin typeface="Calibri"/>
                <a:cs typeface="Calibri"/>
              </a:rPr>
              <a:t>1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39.15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34" y="2571750"/>
            <a:ext cx="4633784" cy="428625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124200" y="768504"/>
            <a:ext cx="1828800" cy="240844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352800" y="1789387"/>
            <a:ext cx="3048000" cy="325465"/>
          </a:xfrm>
          <a:prstGeom prst="rect">
            <a:avLst/>
          </a:prstGeom>
          <a:noFill/>
          <a:ln/>
          <a:effectLst/>
        </p:spPr>
      </p:pic>
      <p:pic>
        <p:nvPicPr>
          <p:cNvPr id="10" name="Picture 9" descr="Screen Shot 2014-08-10 at 7.39.20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97" y="2560864"/>
            <a:ext cx="464684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797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762000"/>
            <a:ext cx="891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+mj-lt"/>
              </a:rPr>
              <a:t>The </a:t>
            </a:r>
            <a:r>
              <a:rPr lang="en-US" sz="1600" kern="0" dirty="0">
                <a:solidFill>
                  <a:schemeClr val="accent2"/>
                </a:solidFill>
                <a:latin typeface="+mj-lt"/>
              </a:rPr>
              <a:t>value (utility) of a state s: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600" kern="0" dirty="0">
                <a:latin typeface="+mj-lt"/>
              </a:rPr>
              <a:t>V</a:t>
            </a:r>
            <a:r>
              <a:rPr lang="en-US" sz="16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1600" kern="0" dirty="0">
                <a:latin typeface="+mj-lt"/>
              </a:rPr>
              <a:t>(s) = expected utility starting in s and acting optimally</a:t>
            </a:r>
          </a:p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008000"/>
                </a:solidFill>
                <a:latin typeface="+mj-lt"/>
              </a:rPr>
              <a:t>The </a:t>
            </a:r>
            <a:r>
              <a:rPr lang="en-US" sz="1600" kern="0" dirty="0">
                <a:solidFill>
                  <a:srgbClr val="008000"/>
                </a:solidFill>
                <a:latin typeface="+mj-lt"/>
              </a:rPr>
              <a:t>value (utility) of a q-state (</a:t>
            </a:r>
            <a:r>
              <a:rPr lang="en-US" sz="1600" kern="0" dirty="0" err="1">
                <a:solidFill>
                  <a:srgbClr val="008000"/>
                </a:solidFill>
                <a:latin typeface="+mj-lt"/>
              </a:rPr>
              <a:t>s,a</a:t>
            </a:r>
            <a:r>
              <a:rPr lang="en-US" sz="1600" kern="0" dirty="0">
                <a:solidFill>
                  <a:srgbClr val="008000"/>
                </a:solidFill>
                <a:latin typeface="+mj-lt"/>
              </a:rPr>
              <a:t>):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600" kern="0" dirty="0">
                <a:latin typeface="+mj-lt"/>
              </a:rPr>
              <a:t>Q</a:t>
            </a:r>
            <a:r>
              <a:rPr lang="en-US" sz="16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1600" kern="0" dirty="0">
                <a:latin typeface="+mj-lt"/>
              </a:rPr>
              <a:t>(</a:t>
            </a:r>
            <a:r>
              <a:rPr lang="en-US" sz="1600" kern="0" dirty="0" err="1">
                <a:latin typeface="+mj-lt"/>
              </a:rPr>
              <a:t>s,a</a:t>
            </a:r>
            <a:r>
              <a:rPr lang="en-US" sz="1600" kern="0" dirty="0">
                <a:latin typeface="+mj-lt"/>
              </a:rPr>
              <a:t>) = expected utility starting out having taken action a from state s and (thereafter) acting </a:t>
            </a:r>
            <a:r>
              <a:rPr lang="en-US" sz="1600" kern="0" dirty="0" smtClean="0">
                <a:latin typeface="+mj-lt"/>
              </a:rPr>
              <a:t>optimally</a:t>
            </a:r>
            <a:endParaRPr lang="en-US" sz="1600" kern="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19950" y="2020669"/>
            <a:ext cx="17145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</a:t>
            </a:r>
            <a:r>
              <a:rPr lang="en-US" dirty="0" smtClean="0">
                <a:latin typeface="Calibri"/>
                <a:cs typeface="Calibri"/>
              </a:rPr>
              <a:t>0.9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" y="2598155"/>
            <a:ext cx="4661603" cy="429250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124200" y="768504"/>
            <a:ext cx="1828800" cy="240844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352800" y="1789387"/>
            <a:ext cx="3048000" cy="325465"/>
          </a:xfrm>
          <a:prstGeom prst="rect">
            <a:avLst/>
          </a:prstGeom>
          <a:noFill/>
          <a:ln/>
          <a:effectLst/>
        </p:spPr>
      </p:pic>
      <p:pic>
        <p:nvPicPr>
          <p:cNvPr id="10" name="Picture 9" descr="Screen Shot 2014-08-10 at 7.40.58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61" y="2601658"/>
            <a:ext cx="4661639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0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Value Iteration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0300" y="2057400"/>
            <a:ext cx="4550569" cy="3150394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The Bellman </a:t>
            </a:r>
            <a:r>
              <a:rPr lang="en-US" dirty="0" smtClean="0">
                <a:ea typeface="ＭＳ Ｐゴシック" pitchFamily="34" charset="-128"/>
                <a:cs typeface="Calibri"/>
              </a:rPr>
              <a:t>Equation</a:t>
            </a:r>
            <a:endParaRPr lang="en-US" dirty="0" smtClean="0"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021662"/>
            <a:ext cx="6682978" cy="476953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100" dirty="0">
                <a:latin typeface="+mj-lt"/>
                <a:ea typeface="ＭＳ Ｐゴシック" pitchFamily="34" charset="-128"/>
                <a:cs typeface="Calibri"/>
              </a:rPr>
              <a:t>Bellman equations </a:t>
            </a:r>
            <a:r>
              <a:rPr lang="en-US" sz="2100" dirty="0">
                <a:solidFill>
                  <a:srgbClr val="C00000"/>
                </a:solidFill>
                <a:latin typeface="+mj-lt"/>
                <a:ea typeface="ＭＳ Ｐゴシック" pitchFamily="34" charset="-128"/>
                <a:cs typeface="Calibri"/>
              </a:rPr>
              <a:t>characterize</a:t>
            </a:r>
            <a:r>
              <a:rPr lang="en-US" sz="2100" dirty="0">
                <a:latin typeface="+mj-lt"/>
                <a:ea typeface="ＭＳ Ｐゴシック" pitchFamily="34" charset="-128"/>
                <a:cs typeface="Calibri"/>
              </a:rPr>
              <a:t> the optimal values:</a:t>
            </a:r>
          </a:p>
          <a:p>
            <a:pPr>
              <a:lnSpc>
                <a:spcPct val="80000"/>
              </a:lnSpc>
            </a:pPr>
            <a:endParaRPr lang="en-US" sz="2100" dirty="0">
              <a:latin typeface="+mj-lt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100" dirty="0">
              <a:latin typeface="+mj-lt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100" dirty="0">
              <a:latin typeface="+mj-lt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100" dirty="0">
              <a:latin typeface="+mj-lt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100" dirty="0">
                <a:latin typeface="+mj-lt"/>
                <a:ea typeface="ＭＳ Ｐゴシック" pitchFamily="34" charset="-128"/>
                <a:cs typeface="Calibri"/>
              </a:rPr>
              <a:t>Value iteration </a:t>
            </a:r>
            <a:r>
              <a:rPr lang="en-US" sz="2100" dirty="0">
                <a:solidFill>
                  <a:srgbClr val="C00000"/>
                </a:solidFill>
                <a:latin typeface="+mj-lt"/>
                <a:ea typeface="ＭＳ Ｐゴシック" pitchFamily="34" charset="-128"/>
                <a:cs typeface="Calibri"/>
              </a:rPr>
              <a:t>computes</a:t>
            </a:r>
            <a:r>
              <a:rPr lang="en-US" sz="2100" dirty="0">
                <a:latin typeface="+mj-lt"/>
                <a:ea typeface="ＭＳ Ｐゴシック" pitchFamily="34" charset="-128"/>
                <a:cs typeface="Calibri"/>
              </a:rPr>
              <a:t> them:</a:t>
            </a:r>
          </a:p>
          <a:p>
            <a:pPr>
              <a:lnSpc>
                <a:spcPct val="80000"/>
              </a:lnSpc>
            </a:pPr>
            <a:endParaRPr lang="en-US" sz="2100" dirty="0">
              <a:latin typeface="+mj-lt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1800" dirty="0">
              <a:latin typeface="+mj-lt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1800" dirty="0">
              <a:latin typeface="+mj-lt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1800" dirty="0">
              <a:latin typeface="+mj-lt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100" dirty="0">
                <a:latin typeface="+mj-lt"/>
                <a:ea typeface="ＭＳ Ｐゴシック" pitchFamily="34" charset="-128"/>
                <a:cs typeface="Calibri"/>
              </a:rPr>
              <a:t>Value iteration is just a fixed point solution method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+mj-lt"/>
                <a:ea typeface="ＭＳ Ｐゴシック" pitchFamily="34" charset="-128"/>
                <a:cs typeface="Calibri"/>
              </a:rPr>
              <a:t>… though the </a:t>
            </a:r>
            <a:r>
              <a:rPr lang="en-US" sz="2000" dirty="0" err="1">
                <a:latin typeface="+mj-lt"/>
                <a:ea typeface="ＭＳ Ｐゴシック" pitchFamily="34" charset="-128"/>
                <a:cs typeface="Calibri"/>
              </a:rPr>
              <a:t>V</a:t>
            </a:r>
            <a:r>
              <a:rPr lang="en-US" sz="2000" baseline="-25000" dirty="0" err="1">
                <a:latin typeface="+mj-lt"/>
                <a:ea typeface="ＭＳ Ｐゴシック" pitchFamily="34" charset="-128"/>
                <a:cs typeface="Calibri"/>
              </a:rPr>
              <a:t>k</a:t>
            </a:r>
            <a:r>
              <a:rPr lang="en-US" sz="2000" dirty="0">
                <a:latin typeface="+mj-lt"/>
                <a:ea typeface="ＭＳ Ｐゴシック" pitchFamily="34" charset="-128"/>
                <a:cs typeface="Calibri"/>
              </a:rPr>
              <a:t> vectors are also interpretable as time-limited values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9239" y="3325140"/>
            <a:ext cx="5450200" cy="518198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915150" y="2000250"/>
            <a:ext cx="1657350" cy="1843088"/>
            <a:chOff x="2400" y="1209"/>
            <a:chExt cx="1392" cy="1548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350">
                <a:latin typeface="Calibri"/>
                <a:cs typeface="Calibri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2976" y="1209"/>
              <a:ext cx="62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dirty="0">
                  <a:solidFill>
                    <a:srgbClr val="0000FF"/>
                  </a:solidFill>
                  <a:latin typeface="Calibri"/>
                  <a:cs typeface="Calibri"/>
                </a:rPr>
                <a:t>V(s)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dirty="0" err="1">
                  <a:latin typeface="Calibri"/>
                  <a:cs typeface="Calibri"/>
                </a:rPr>
                <a:t>s,a,s</a:t>
              </a:r>
              <a:r>
                <a:rPr lang="ja-JP" altLang="en-US" sz="1350">
                  <a:latin typeface="Calibri"/>
                  <a:cs typeface="Calibri"/>
                </a:rPr>
                <a:t>’</a:t>
              </a:r>
              <a:endParaRPr lang="en-US" sz="1350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688" y="2505"/>
              <a:ext cx="66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1350" dirty="0">
                  <a:solidFill>
                    <a:srgbClr val="0000FF"/>
                  </a:solidFill>
                  <a:latin typeface="Calibri"/>
                  <a:cs typeface="Calibri"/>
                </a:rPr>
                <a:t>V(s’</a:t>
              </a:r>
              <a:r>
                <a:rPr lang="en-US" altLang="ja-JP" sz="1350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sz="135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7200900" y="3886200"/>
            <a:ext cx="1200150" cy="131445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/>
              <a:cs typeface="Calibri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996043" y="1791075"/>
            <a:ext cx="5212791" cy="518104"/>
          </a:xfrm>
          <a:prstGeom prst="rect">
            <a:avLst/>
          </a:prstGeom>
          <a:noFill/>
          <a:ln/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637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066800"/>
            <a:ext cx="8458200" cy="535305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Complexity </a:t>
            </a:r>
            <a:r>
              <a:rPr lang="en-US" sz="2400" dirty="0">
                <a:ea typeface="ＭＳ Ｐゴシック" pitchFamily="34" charset="-128"/>
              </a:rPr>
              <a:t>of each iteration: O(S</a:t>
            </a:r>
            <a:r>
              <a:rPr lang="en-US" sz="2400" baseline="30000" dirty="0">
                <a:ea typeface="ＭＳ Ｐゴシック" pitchFamily="34" charset="-128"/>
              </a:rPr>
              <a:t>2</a:t>
            </a:r>
            <a:r>
              <a:rPr lang="en-US" sz="2400" dirty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16359" y="2944873"/>
            <a:ext cx="5450200" cy="518198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6915150" y="2571750"/>
            <a:ext cx="1714500" cy="1614488"/>
            <a:chOff x="2400" y="1401"/>
            <a:chExt cx="1440" cy="1356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350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dirty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sz="1350" baseline="-25000" dirty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sz="1350" dirty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dirty="0" err="1">
                  <a:latin typeface="Calibri"/>
                  <a:cs typeface="Calibri"/>
                </a:rPr>
                <a:t>s,a,s</a:t>
              </a:r>
              <a:r>
                <a:rPr lang="ja-JP" altLang="en-US" sz="1350">
                  <a:latin typeface="Calibri"/>
                  <a:cs typeface="Calibri"/>
                </a:rPr>
                <a:t>’</a:t>
              </a:r>
              <a:endParaRPr lang="en-US" sz="1350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1350" dirty="0" err="1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sz="1350" baseline="-25000" dirty="0" err="1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sz="1350" dirty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sz="1350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sz="135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7200900" y="4229100"/>
            <a:ext cx="1200150" cy="131445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/>
              <a:cs typeface="Calibri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796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Racing Search Tree</a:t>
            </a:r>
            <a:endParaRPr lang="en-US" dirty="0"/>
          </a:p>
        </p:txBody>
      </p:sp>
      <p:sp>
        <p:nvSpPr>
          <p:cNvPr id="358" name="Content Placeholder 357"/>
          <p:cNvSpPr>
            <a:spLocks noGrp="1"/>
          </p:cNvSpPr>
          <p:nvPr>
            <p:ph idx="1"/>
          </p:nvPr>
        </p:nvSpPr>
        <p:spPr>
          <a:xfrm>
            <a:off x="159073" y="913804"/>
            <a:ext cx="3968376" cy="4724996"/>
          </a:xfrm>
        </p:spPr>
        <p:txBody>
          <a:bodyPr>
            <a:noAutofit/>
          </a:bodyPr>
          <a:lstStyle/>
          <a:p>
            <a:r>
              <a:rPr lang="en-US" sz="2400" dirty="0"/>
              <a:t>We’re doing way too much work with </a:t>
            </a:r>
            <a:r>
              <a:rPr lang="en-US" sz="2400" dirty="0" err="1">
                <a:solidFill>
                  <a:srgbClr val="FF0000"/>
                </a:solidFill>
              </a:rPr>
              <a:t>expectimax</a:t>
            </a:r>
            <a:r>
              <a:rPr lang="en-US" sz="2400" dirty="0"/>
              <a:t>!</a:t>
            </a:r>
          </a:p>
          <a:p>
            <a:pPr lvl="1"/>
            <a:endParaRPr lang="en-US" sz="1800" dirty="0"/>
          </a:p>
          <a:p>
            <a:r>
              <a:rPr lang="en-US" sz="2400" dirty="0"/>
              <a:t>Problem: States are repeated </a:t>
            </a:r>
          </a:p>
          <a:p>
            <a:pPr lvl="1"/>
            <a:r>
              <a:rPr lang="en-US" sz="1800" dirty="0"/>
              <a:t>Idea: Only compute needed quantities once</a:t>
            </a:r>
          </a:p>
          <a:p>
            <a:pPr lvl="1"/>
            <a:endParaRPr lang="en-US" sz="1800" dirty="0"/>
          </a:p>
          <a:p>
            <a:r>
              <a:rPr lang="en-US" sz="2400" dirty="0"/>
              <a:t>Problem: Tree goes on forever</a:t>
            </a:r>
          </a:p>
          <a:p>
            <a:pPr lvl="1"/>
            <a:r>
              <a:rPr lang="en-US" sz="1800" dirty="0"/>
              <a:t>Idea: Do a depth-limited computation, but with increasing depths until change is small</a:t>
            </a:r>
          </a:p>
          <a:p>
            <a:pPr lvl="1"/>
            <a:r>
              <a:rPr lang="en-US" sz="1800" dirty="0"/>
              <a:t>Note: deep parts of the tree eventually don’t matter if 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800" dirty="0"/>
              <a:t> &lt; 1</a:t>
            </a:r>
          </a:p>
        </p:txBody>
      </p:sp>
      <p:pic>
        <p:nvPicPr>
          <p:cNvPr id="41" name="Picture 40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819400"/>
            <a:ext cx="4352254" cy="2116695"/>
          </a:xfrm>
          <a:prstGeom prst="rect">
            <a:avLst/>
          </a:prstGeom>
        </p:spPr>
      </p:pic>
      <p:grpSp>
        <p:nvGrpSpPr>
          <p:cNvPr id="22" name="Group 43"/>
          <p:cNvGrpSpPr/>
          <p:nvPr/>
        </p:nvGrpSpPr>
        <p:grpSpPr>
          <a:xfrm>
            <a:off x="4217806" y="1390650"/>
            <a:ext cx="4677900" cy="17145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96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Time-Limited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56" y="1022789"/>
            <a:ext cx="6702743" cy="3546873"/>
          </a:xfrm>
        </p:spPr>
        <p:txBody>
          <a:bodyPr>
            <a:normAutofit/>
          </a:bodyPr>
          <a:lstStyle/>
          <a:p>
            <a:r>
              <a:rPr lang="en-US" sz="2400" dirty="0"/>
              <a:t>Key idea: time-limited values</a:t>
            </a:r>
          </a:p>
          <a:p>
            <a:pPr lvl="4"/>
            <a:endParaRPr lang="en-US" sz="1050" dirty="0"/>
          </a:p>
          <a:p>
            <a:r>
              <a:rPr lang="en-US" sz="2400" dirty="0"/>
              <a:t>Define </a:t>
            </a:r>
            <a:r>
              <a:rPr lang="en-US" sz="2400" dirty="0" err="1"/>
              <a:t>V</a:t>
            </a:r>
            <a:r>
              <a:rPr lang="en-US" sz="2400" baseline="-25000" dirty="0" err="1"/>
              <a:t>k</a:t>
            </a:r>
            <a:r>
              <a:rPr lang="en-US" sz="2400" dirty="0"/>
              <a:t>(s) to be the optimal value of s if the game ends in k more time steps</a:t>
            </a:r>
          </a:p>
          <a:p>
            <a:pPr lvl="1"/>
            <a:r>
              <a:rPr lang="en-US" sz="2000" dirty="0"/>
              <a:t>Equivalently, it’s what a depth-k </a:t>
            </a:r>
            <a:r>
              <a:rPr lang="en-US" sz="2000" dirty="0" err="1"/>
              <a:t>expectimax</a:t>
            </a:r>
            <a:r>
              <a:rPr lang="en-US" sz="2000" dirty="0"/>
              <a:t> would give from s</a:t>
            </a:r>
          </a:p>
          <a:p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0333" y="1892711"/>
            <a:ext cx="1686434" cy="1623617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1143263" y="3829050"/>
            <a:ext cx="3369210" cy="1298297"/>
            <a:chOff x="460604" y="1295400"/>
            <a:chExt cx="11348754" cy="43731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2" y="1295400"/>
              <a:ext cx="928190" cy="610286"/>
            </a:xfrm>
            <a:prstGeom prst="rect">
              <a:avLst/>
            </a:prstGeom>
            <a:noFill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54641" y="3124199"/>
              <a:ext cx="1014612" cy="639346"/>
            </a:xfrm>
            <a:prstGeom prst="rect">
              <a:avLst/>
            </a:prstGeom>
            <a:noFill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24561" y="4941331"/>
              <a:ext cx="984797" cy="697468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Oval 11"/>
            <p:cNvSpPr/>
            <p:nvPr/>
          </p:nvSpPr>
          <p:spPr>
            <a:xfrm>
              <a:off x="77904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3" name="Straight Arrow Connector 12"/>
            <p:cNvCxnSpPr>
              <a:stCxn id="8" idx="2"/>
              <a:endCxn id="12" idx="1"/>
            </p:cNvCxnSpPr>
            <p:nvPr/>
          </p:nvCxnSpPr>
          <p:spPr>
            <a:xfrm>
              <a:off x="5207457" y="1905685"/>
              <a:ext cx="2627658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  <a:endCxn id="11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5" y="3124199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6" name="Straight Arrow Connector 15"/>
            <p:cNvCxnSpPr>
              <a:stCxn id="12" idx="4"/>
              <a:endCxn id="15" idx="0"/>
            </p:cNvCxnSpPr>
            <p:nvPr/>
          </p:nvCxnSpPr>
          <p:spPr>
            <a:xfrm flipH="1">
              <a:off x="6030099" y="2514600"/>
              <a:ext cx="1912779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4"/>
              <a:endCxn id="9" idx="0"/>
            </p:cNvCxnSpPr>
            <p:nvPr/>
          </p:nvCxnSpPr>
          <p:spPr>
            <a:xfrm>
              <a:off x="7942878" y="2514600"/>
              <a:ext cx="2219072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4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>
              <a:stCxn id="11" idx="4"/>
              <a:endCxn id="18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72842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21" name="Oval 20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Oval 21"/>
            <p:cNvSpPr/>
            <p:nvPr/>
          </p:nvSpPr>
          <p:spPr>
            <a:xfrm>
              <a:off x="27800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3" name="Straight Arrow Connector 22"/>
            <p:cNvCxnSpPr>
              <a:stCxn id="18" idx="2"/>
              <a:endCxn id="22" idx="1"/>
            </p:cNvCxnSpPr>
            <p:nvPr/>
          </p:nvCxnSpPr>
          <p:spPr>
            <a:xfrm>
              <a:off x="1915299" y="3733800"/>
              <a:ext cx="909378" cy="4249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2"/>
              <a:endCxn id="21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0805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22" idx="4"/>
              <a:endCxn id="25" idx="0"/>
            </p:cNvCxnSpPr>
            <p:nvPr/>
          </p:nvCxnSpPr>
          <p:spPr>
            <a:xfrm flipH="1">
              <a:off x="25248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2" idx="4"/>
              <a:endCxn id="20" idx="0"/>
            </p:cNvCxnSpPr>
            <p:nvPr/>
          </p:nvCxnSpPr>
          <p:spPr>
            <a:xfrm>
              <a:off x="29324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9" name="Straight Arrow Connector 28"/>
            <p:cNvCxnSpPr>
              <a:stCxn id="21" idx="4"/>
              <a:endCxn id="28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1" name="Straight Arrow Connector 30"/>
            <p:cNvCxnSpPr>
              <a:endCxn id="30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3" name="Straight Arrow Connector 32"/>
            <p:cNvCxnSpPr>
              <a:stCxn id="30" idx="4"/>
              <a:endCxn id="32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87643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35" name="Oval 3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6" name="Straight Arrow Connector 35"/>
            <p:cNvCxnSpPr>
              <a:stCxn id="15" idx="2"/>
              <a:endCxn id="3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75604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5" idx="4"/>
              <a:endCxn id="37" idx="0"/>
            </p:cNvCxnSpPr>
            <p:nvPr/>
          </p:nvCxnSpPr>
          <p:spPr>
            <a:xfrm flipH="1">
              <a:off x="66396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5" idx="4"/>
              <a:endCxn id="34" idx="0"/>
            </p:cNvCxnSpPr>
            <p:nvPr/>
          </p:nvCxnSpPr>
          <p:spPr>
            <a:xfrm>
              <a:off x="70472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45042" y="5028516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41" name="Oval 40"/>
            <p:cNvSpPr/>
            <p:nvPr/>
          </p:nvSpPr>
          <p:spPr>
            <a:xfrm>
              <a:off x="8952240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2" name="Straight Arrow Connector 41"/>
            <p:cNvCxnSpPr>
              <a:stCxn id="9" idx="2"/>
              <a:endCxn id="41" idx="7"/>
            </p:cNvCxnSpPr>
            <p:nvPr/>
          </p:nvCxnSpPr>
          <p:spPr>
            <a:xfrm flipH="1">
              <a:off x="9212403" y="3763546"/>
              <a:ext cx="949547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33005" y="5028516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44" name="Straight Arrow Connector 43"/>
            <p:cNvCxnSpPr>
              <a:stCxn id="41" idx="4"/>
              <a:endCxn id="43" idx="0"/>
            </p:cNvCxnSpPr>
            <p:nvPr/>
          </p:nvCxnSpPr>
          <p:spPr>
            <a:xfrm flipH="1">
              <a:off x="8697099" y="4418230"/>
              <a:ext cx="407541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1" idx="4"/>
              <a:endCxn id="40" idx="0"/>
            </p:cNvCxnSpPr>
            <p:nvPr/>
          </p:nvCxnSpPr>
          <p:spPr>
            <a:xfrm>
              <a:off x="9104640" y="4418230"/>
              <a:ext cx="447710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1119941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7" name="Straight Arrow Connector 46"/>
            <p:cNvCxnSpPr>
              <a:stCxn id="9" idx="2"/>
              <a:endCxn id="46" idx="1"/>
            </p:cNvCxnSpPr>
            <p:nvPr/>
          </p:nvCxnSpPr>
          <p:spPr>
            <a:xfrm>
              <a:off x="10161950" y="3763546"/>
              <a:ext cx="1002628" cy="39520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4"/>
            </p:cNvCxnSpPr>
            <p:nvPr/>
          </p:nvCxnSpPr>
          <p:spPr>
            <a:xfrm>
              <a:off x="11272341" y="4418915"/>
              <a:ext cx="7779" cy="60891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ight Arrow 48"/>
          <p:cNvSpPr/>
          <p:nvPr/>
        </p:nvSpPr>
        <p:spPr>
          <a:xfrm>
            <a:off x="4972050" y="4114800"/>
            <a:ext cx="742950" cy="6858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Isosceles Triangle 49"/>
          <p:cNvSpPr/>
          <p:nvPr/>
        </p:nvSpPr>
        <p:spPr>
          <a:xfrm>
            <a:off x="6172200" y="4057650"/>
            <a:ext cx="1543050" cy="1085850"/>
          </a:xfrm>
          <a:prstGeom prst="triangle">
            <a:avLst/>
          </a:prstGeom>
          <a:solidFill>
            <a:srgbClr val="8FAA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2" name="Picture 5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6572250" y="3829050"/>
            <a:ext cx="648083" cy="209169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262" y="3829051"/>
            <a:ext cx="275561" cy="181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852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cingSubTre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3600450"/>
            <a:ext cx="4352254" cy="2116695"/>
          </a:xfrm>
          <a:prstGeom prst="rect">
            <a:avLst/>
          </a:prstGeom>
        </p:spPr>
      </p:pic>
      <p:cxnSp>
        <p:nvCxnSpPr>
          <p:cNvPr id="951" name="Straight Arrow Connector 10"/>
          <p:cNvCxnSpPr>
            <a:stCxn id="309" idx="2"/>
            <a:endCxn id="313" idx="1"/>
          </p:cNvCxnSpPr>
          <p:nvPr/>
        </p:nvCxnSpPr>
        <p:spPr>
          <a:xfrm>
            <a:off x="5812120" y="2239514"/>
            <a:ext cx="1172483" cy="308179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Computing Time-Limited Values</a:t>
            </a:r>
            <a:endParaRPr lang="en-US" dirty="0"/>
          </a:p>
        </p:txBody>
      </p:sp>
      <p:grpSp>
        <p:nvGrpSpPr>
          <p:cNvPr id="308" name="Group 43"/>
          <p:cNvGrpSpPr/>
          <p:nvPr/>
        </p:nvGrpSpPr>
        <p:grpSpPr>
          <a:xfrm>
            <a:off x="3951106" y="2000250"/>
            <a:ext cx="4677900" cy="1885950"/>
            <a:chOff x="460604" y="858084"/>
            <a:chExt cx="11931837" cy="4810462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858084"/>
              <a:ext cx="928189" cy="610286"/>
            </a:xfrm>
            <a:prstGeom prst="rect">
              <a:avLst/>
            </a:prstGeom>
            <a:noFill/>
          </p:spPr>
        </p:pic>
        <p:pic>
          <p:nvPicPr>
            <p:cNvPr id="310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044658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31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1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312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3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15" name="Straight Arrow Connector 12"/>
            <p:cNvCxnSpPr>
              <a:stCxn id="309" idx="2"/>
            </p:cNvCxnSpPr>
            <p:nvPr/>
          </p:nvCxnSpPr>
          <p:spPr>
            <a:xfrm flipH="1">
              <a:off x="2030842" y="1468370"/>
              <a:ext cx="3176615" cy="78606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17" name="Straight Arrow Connector 16"/>
            <p:cNvCxnSpPr/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17"/>
            <p:cNvCxnSpPr/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0" name="Straight Arrow Connector 319"/>
            <p:cNvCxnSpPr>
              <a:endCxn id="319" idx="0"/>
            </p:cNvCxnSpPr>
            <p:nvPr/>
          </p:nvCxnSpPr>
          <p:spPr>
            <a:xfrm flipH="1">
              <a:off x="1915298" y="2435743"/>
              <a:ext cx="7778" cy="608916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22" name="Oval 321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3" name="Oval 322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24" name="Straight Arrow Connector 323"/>
            <p:cNvCxnSpPr>
              <a:stCxn id="319" idx="2"/>
              <a:endCxn id="323" idx="1"/>
            </p:cNvCxnSpPr>
            <p:nvPr/>
          </p:nvCxnSpPr>
          <p:spPr>
            <a:xfrm>
              <a:off x="1915298" y="3654944"/>
              <a:ext cx="908145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>
              <a:stCxn id="319" idx="2"/>
              <a:endCxn id="322" idx="7"/>
            </p:cNvCxnSpPr>
            <p:nvPr/>
          </p:nvCxnSpPr>
          <p:spPr>
            <a:xfrm flipH="1">
              <a:off x="1024684" y="3654944"/>
              <a:ext cx="890614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7" name="Straight Arrow Connector 326"/>
            <p:cNvCxnSpPr>
              <a:stCxn id="323" idx="4"/>
              <a:endCxn id="326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23" idx="4"/>
              <a:endCxn id="321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0" name="Straight Arrow Connector 329"/>
            <p:cNvCxnSpPr>
              <a:stCxn id="322" idx="4"/>
              <a:endCxn id="329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32" name="Straight Arrow Connector 331"/>
            <p:cNvCxnSpPr>
              <a:stCxn id="316" idx="2"/>
              <a:endCxn id="331" idx="7"/>
            </p:cNvCxnSpPr>
            <p:nvPr/>
          </p:nvCxnSpPr>
          <p:spPr>
            <a:xfrm flipH="1">
              <a:off x="5123926" y="3654944"/>
              <a:ext cx="906173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4" name="Straight Arrow Connector 333"/>
            <p:cNvCxnSpPr>
              <a:stCxn id="331" idx="4"/>
              <a:endCxn id="333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36" name="Oval 335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37" name="Straight Arrow Connector 336"/>
            <p:cNvCxnSpPr>
              <a:stCxn id="316" idx="2"/>
              <a:endCxn id="336" idx="1"/>
            </p:cNvCxnSpPr>
            <p:nvPr/>
          </p:nvCxnSpPr>
          <p:spPr>
            <a:xfrm>
              <a:off x="6030098" y="3654944"/>
              <a:ext cx="909379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9" name="Straight Arrow Connector 338"/>
            <p:cNvCxnSpPr>
              <a:stCxn id="336" idx="4"/>
              <a:endCxn id="338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36" idx="4"/>
              <a:endCxn id="335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42" name="Oval 34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43" name="Straight Arrow Connector 342"/>
            <p:cNvCxnSpPr>
              <a:stCxn id="310" idx="2"/>
              <a:endCxn id="342" idx="7"/>
            </p:cNvCxnSpPr>
            <p:nvPr/>
          </p:nvCxnSpPr>
          <p:spPr>
            <a:xfrm flipH="1">
              <a:off x="9738820" y="3684004"/>
              <a:ext cx="980522" cy="47406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45" name="Straight Arrow Connector 344"/>
            <p:cNvCxnSpPr>
              <a:stCxn id="342" idx="4"/>
              <a:endCxn id="34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>
              <a:stCxn id="342" idx="4"/>
              <a:endCxn id="34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48" name="Straight Arrow Connector 347"/>
            <p:cNvCxnSpPr>
              <a:stCxn id="310" idx="2"/>
              <a:endCxn id="347" idx="1"/>
            </p:cNvCxnSpPr>
            <p:nvPr/>
          </p:nvCxnSpPr>
          <p:spPr>
            <a:xfrm>
              <a:off x="10719342" y="3684004"/>
              <a:ext cx="977264" cy="47474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7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Rounded Rectangle 349"/>
          <p:cNvSpPr/>
          <p:nvPr/>
        </p:nvSpPr>
        <p:spPr>
          <a:xfrm>
            <a:off x="3714750" y="5257800"/>
            <a:ext cx="5086350" cy="5143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1" name="Right Arrow 350"/>
          <p:cNvSpPr/>
          <p:nvPr/>
        </p:nvSpPr>
        <p:spPr>
          <a:xfrm flipH="1">
            <a:off x="3028950" y="5376496"/>
            <a:ext cx="514350" cy="31652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400050" y="5429250"/>
            <a:ext cx="648465" cy="209293"/>
          </a:xfrm>
          <a:prstGeom prst="rect">
            <a:avLst/>
          </a:prstGeom>
          <a:noFill/>
          <a:ln/>
          <a:effectLst/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254" y="5429251"/>
            <a:ext cx="275561" cy="181181"/>
          </a:xfrm>
          <a:prstGeom prst="rect">
            <a:avLst/>
          </a:prstGeom>
          <a:noFill/>
        </p:spPr>
      </p:pic>
      <p:pic>
        <p:nvPicPr>
          <p:cNvPr id="355" name="Picture 35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237485" y="5429250"/>
            <a:ext cx="648465" cy="209293"/>
          </a:xfrm>
          <a:prstGeom prst="rect">
            <a:avLst/>
          </a:prstGeom>
          <a:noFill/>
          <a:ln/>
          <a:effectLst/>
        </p:spPr>
      </p:pic>
      <p:pic>
        <p:nvPicPr>
          <p:cNvPr id="357" name="Picture 35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094735" y="5429250"/>
            <a:ext cx="648465" cy="209293"/>
          </a:xfrm>
          <a:prstGeom prst="rect">
            <a:avLst/>
          </a:prstGeom>
          <a:noFill/>
          <a:ln/>
          <a:effectLst/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271" y="5395953"/>
            <a:ext cx="292366" cy="207064"/>
          </a:xfrm>
          <a:prstGeom prst="rect">
            <a:avLst/>
          </a:prstGeom>
          <a:noFill/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1499" y="5422818"/>
            <a:ext cx="301217" cy="189809"/>
          </a:xfrm>
          <a:prstGeom prst="rect">
            <a:avLst/>
          </a:prstGeom>
          <a:noFill/>
        </p:spPr>
      </p:pic>
      <p:sp>
        <p:nvSpPr>
          <p:cNvPr id="361" name="Rounded Rectangle 360"/>
          <p:cNvSpPr/>
          <p:nvPr/>
        </p:nvSpPr>
        <p:spPr>
          <a:xfrm>
            <a:off x="285750" y="5257800"/>
            <a:ext cx="2571750" cy="5143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2" name="Rounded Rectangle 361"/>
          <p:cNvSpPr/>
          <p:nvPr/>
        </p:nvSpPr>
        <p:spPr>
          <a:xfrm>
            <a:off x="3714750" y="4400550"/>
            <a:ext cx="5086350" cy="5143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3" name="Right Arrow 362"/>
          <p:cNvSpPr/>
          <p:nvPr/>
        </p:nvSpPr>
        <p:spPr>
          <a:xfrm flipH="1">
            <a:off x="3028950" y="4519246"/>
            <a:ext cx="514350" cy="31652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399858" y="4572000"/>
            <a:ext cx="648848" cy="209416"/>
          </a:xfrm>
          <a:prstGeom prst="rect">
            <a:avLst/>
          </a:prstGeom>
          <a:noFill/>
          <a:ln/>
          <a:effectLst/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254" y="4572001"/>
            <a:ext cx="275561" cy="181181"/>
          </a:xfrm>
          <a:prstGeom prst="rect">
            <a:avLst/>
          </a:prstGeom>
          <a:noFill/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1237293" y="4572000"/>
            <a:ext cx="648848" cy="209416"/>
          </a:xfrm>
          <a:prstGeom prst="rect">
            <a:avLst/>
          </a:prstGeom>
          <a:noFill/>
          <a:ln/>
          <a:effectLst/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2094543" y="4572000"/>
            <a:ext cx="648848" cy="209416"/>
          </a:xfrm>
          <a:prstGeom prst="rect">
            <a:avLst/>
          </a:prstGeom>
          <a:noFill/>
          <a:ln/>
          <a:effectLst/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271" y="4538703"/>
            <a:ext cx="292366" cy="207064"/>
          </a:xfrm>
          <a:prstGeom prst="rect">
            <a:avLst/>
          </a:prstGeom>
          <a:noFill/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1499" y="4565568"/>
            <a:ext cx="301217" cy="189809"/>
          </a:xfrm>
          <a:prstGeom prst="rect">
            <a:avLst/>
          </a:prstGeom>
          <a:noFill/>
        </p:spPr>
      </p:pic>
      <p:sp>
        <p:nvSpPr>
          <p:cNvPr id="370" name="Rounded Rectangle 369"/>
          <p:cNvSpPr/>
          <p:nvPr/>
        </p:nvSpPr>
        <p:spPr>
          <a:xfrm>
            <a:off x="285750" y="4400550"/>
            <a:ext cx="2571750" cy="5143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4" name="Rounded Rectangle 373"/>
          <p:cNvSpPr/>
          <p:nvPr/>
        </p:nvSpPr>
        <p:spPr>
          <a:xfrm>
            <a:off x="3714750" y="3555227"/>
            <a:ext cx="5086350" cy="5143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5" name="Right Arrow 374"/>
          <p:cNvSpPr/>
          <p:nvPr/>
        </p:nvSpPr>
        <p:spPr>
          <a:xfrm flipH="1">
            <a:off x="3028950" y="3673923"/>
            <a:ext cx="514350" cy="31652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83" name="Picture 38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399667" y="3726676"/>
            <a:ext cx="649230" cy="209540"/>
          </a:xfrm>
          <a:prstGeom prst="rect">
            <a:avLst/>
          </a:prstGeom>
          <a:noFill/>
          <a:ln/>
          <a:effectLst/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254" y="3726677"/>
            <a:ext cx="275561" cy="181181"/>
          </a:xfrm>
          <a:prstGeom prst="rect">
            <a:avLst/>
          </a:prstGeom>
          <a:noFill/>
        </p:spPr>
      </p:pic>
      <p:pic>
        <p:nvPicPr>
          <p:cNvPr id="384" name="Picture 383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237102" y="3726676"/>
            <a:ext cx="649230" cy="209540"/>
          </a:xfrm>
          <a:prstGeom prst="rect">
            <a:avLst/>
          </a:prstGeom>
          <a:noFill/>
          <a:ln/>
          <a:effectLst/>
        </p:spPr>
      </p:pic>
      <p:pic>
        <p:nvPicPr>
          <p:cNvPr id="385" name="Picture 38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2094351" y="3726676"/>
            <a:ext cx="649230" cy="209540"/>
          </a:xfrm>
          <a:prstGeom prst="rect">
            <a:avLst/>
          </a:prstGeom>
          <a:noFill/>
          <a:ln/>
          <a:effectLst/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271" y="3693380"/>
            <a:ext cx="292366" cy="207064"/>
          </a:xfrm>
          <a:prstGeom prst="rect">
            <a:avLst/>
          </a:prstGeom>
          <a:noFill/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1499" y="3720244"/>
            <a:ext cx="301217" cy="189809"/>
          </a:xfrm>
          <a:prstGeom prst="rect">
            <a:avLst/>
          </a:prstGeom>
          <a:noFill/>
        </p:spPr>
      </p:pic>
      <p:sp>
        <p:nvSpPr>
          <p:cNvPr id="382" name="Rounded Rectangle 381"/>
          <p:cNvSpPr/>
          <p:nvPr/>
        </p:nvSpPr>
        <p:spPr>
          <a:xfrm>
            <a:off x="285750" y="3555227"/>
            <a:ext cx="2571750" cy="5143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6" name="Rounded Rectangle 385"/>
          <p:cNvSpPr/>
          <p:nvPr/>
        </p:nvSpPr>
        <p:spPr>
          <a:xfrm>
            <a:off x="3714750" y="2713384"/>
            <a:ext cx="5086350" cy="5143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7" name="Right Arrow 386"/>
          <p:cNvSpPr/>
          <p:nvPr/>
        </p:nvSpPr>
        <p:spPr>
          <a:xfrm flipH="1">
            <a:off x="3028950" y="2832080"/>
            <a:ext cx="514350" cy="31652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99" name="Picture 398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399475" y="2884834"/>
            <a:ext cx="649613" cy="209663"/>
          </a:xfrm>
          <a:prstGeom prst="rect">
            <a:avLst/>
          </a:prstGeom>
          <a:noFill/>
          <a:ln/>
          <a:effectLst/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254" y="2884834"/>
            <a:ext cx="275561" cy="181181"/>
          </a:xfrm>
          <a:prstGeom prst="rect">
            <a:avLst/>
          </a:prstGeom>
          <a:noFill/>
        </p:spPr>
      </p:pic>
      <p:pic>
        <p:nvPicPr>
          <p:cNvPr id="400" name="Picture 39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236910" y="2884834"/>
            <a:ext cx="649613" cy="209663"/>
          </a:xfrm>
          <a:prstGeom prst="rect">
            <a:avLst/>
          </a:prstGeom>
          <a:noFill/>
          <a:ln/>
          <a:effectLst/>
        </p:spPr>
      </p:pic>
      <p:pic>
        <p:nvPicPr>
          <p:cNvPr id="401" name="Picture 400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2094160" y="2884834"/>
            <a:ext cx="649613" cy="209663"/>
          </a:xfrm>
          <a:prstGeom prst="rect">
            <a:avLst/>
          </a:prstGeom>
          <a:noFill/>
          <a:ln/>
          <a:effectLst/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271" y="2851537"/>
            <a:ext cx="292366" cy="207064"/>
          </a:xfrm>
          <a:prstGeom prst="rect">
            <a:avLst/>
          </a:prstGeom>
          <a:noFill/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1499" y="2878402"/>
            <a:ext cx="301217" cy="189809"/>
          </a:xfrm>
          <a:prstGeom prst="rect">
            <a:avLst/>
          </a:prstGeom>
          <a:noFill/>
        </p:spPr>
      </p:pic>
      <p:sp>
        <p:nvSpPr>
          <p:cNvPr id="394" name="Rounded Rectangle 393"/>
          <p:cNvSpPr/>
          <p:nvPr/>
        </p:nvSpPr>
        <p:spPr>
          <a:xfrm>
            <a:off x="285750" y="2713384"/>
            <a:ext cx="2571750" cy="5143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2" name="Rounded Rectangle 401"/>
          <p:cNvSpPr/>
          <p:nvPr/>
        </p:nvSpPr>
        <p:spPr>
          <a:xfrm>
            <a:off x="3714750" y="1885950"/>
            <a:ext cx="5086350" cy="5143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3" name="Right Arrow 402"/>
          <p:cNvSpPr/>
          <p:nvPr/>
        </p:nvSpPr>
        <p:spPr>
          <a:xfrm flipH="1">
            <a:off x="3028950" y="2004646"/>
            <a:ext cx="514350" cy="31652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54" name="Picture 953" descr="TP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399283" y="2057400"/>
            <a:ext cx="649997" cy="209787"/>
          </a:xfrm>
          <a:prstGeom prst="rect">
            <a:avLst/>
          </a:prstGeom>
          <a:noFill/>
          <a:ln/>
          <a:effectLst/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254" y="2057401"/>
            <a:ext cx="275561" cy="181181"/>
          </a:xfrm>
          <a:prstGeom prst="rect">
            <a:avLst/>
          </a:prstGeom>
          <a:noFill/>
        </p:spPr>
      </p:pic>
      <p:pic>
        <p:nvPicPr>
          <p:cNvPr id="955" name="Picture 954" descr="TP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236718" y="2057400"/>
            <a:ext cx="649997" cy="209787"/>
          </a:xfrm>
          <a:prstGeom prst="rect">
            <a:avLst/>
          </a:prstGeom>
          <a:noFill/>
          <a:ln/>
          <a:effectLst/>
        </p:spPr>
      </p:pic>
      <p:pic>
        <p:nvPicPr>
          <p:cNvPr id="956" name="Picture 955" descr="TP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093967" y="2057400"/>
            <a:ext cx="649997" cy="209787"/>
          </a:xfrm>
          <a:prstGeom prst="rect">
            <a:avLst/>
          </a:prstGeom>
          <a:noFill/>
          <a:ln/>
          <a:effectLst/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271" y="2024103"/>
            <a:ext cx="292366" cy="207064"/>
          </a:xfrm>
          <a:prstGeom prst="rect">
            <a:avLst/>
          </a:prstGeom>
          <a:noFill/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1499" y="2050968"/>
            <a:ext cx="301217" cy="189809"/>
          </a:xfrm>
          <a:prstGeom prst="rect">
            <a:avLst/>
          </a:prstGeom>
          <a:noFill/>
        </p:spPr>
      </p:pic>
      <p:sp>
        <p:nvSpPr>
          <p:cNvPr id="410" name="Rounded Rectangle 409"/>
          <p:cNvSpPr/>
          <p:nvPr/>
        </p:nvSpPr>
        <p:spPr>
          <a:xfrm>
            <a:off x="285750" y="1885950"/>
            <a:ext cx="2571750" cy="5143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4870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61" grpId="0" animBg="1"/>
      <p:bldP spid="362" grpId="0" animBg="1"/>
      <p:bldP spid="363" grpId="0" animBg="1"/>
      <p:bldP spid="370" grpId="0" animBg="1"/>
      <p:bldP spid="374" grpId="0" animBg="1"/>
      <p:bldP spid="375" grpId="0" animBg="1"/>
      <p:bldP spid="382" grpId="0" animBg="1"/>
      <p:bldP spid="386" grpId="0" animBg="1"/>
      <p:bldP spid="387" grpId="0" animBg="1"/>
      <p:bldP spid="394" grpId="0" animBg="1"/>
      <p:bldP spid="402" grpId="0" animBg="1"/>
      <p:bldP spid="403" grpId="0" animBg="1"/>
      <p:bldP spid="4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  <a:cs typeface="Calibri"/>
              </a:rPr>
              <a:t>Example: Value Iteration</a:t>
            </a:r>
            <a:endParaRPr lang="en-US" dirty="0">
              <a:latin typeface="+mn-lt"/>
              <a:cs typeface="Calibri"/>
            </a:endParaRP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850510" y="6320233"/>
            <a:ext cx="191106" cy="191106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2303" y="3629986"/>
            <a:ext cx="501509" cy="329742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9147" y="3596690"/>
            <a:ext cx="532093" cy="376847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8841" y="3623554"/>
            <a:ext cx="548203" cy="345443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50560" y="6099362"/>
            <a:ext cx="2743200" cy="6405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50560" y="5070662"/>
            <a:ext cx="2743200" cy="6405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50560" y="4053889"/>
            <a:ext cx="2743200" cy="6286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/>
              <a:cs typeface="Calibri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860066" y="5303461"/>
            <a:ext cx="171995" cy="191488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840764" y="4274761"/>
            <a:ext cx="191488" cy="191488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22010" y="6225589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/>
                <a:cs typeface="Calibri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422010" y="5196889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/>
                <a:cs typeface="Calibri"/>
              </a:rPr>
              <a:t>  2             1             0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422010" y="4168189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/>
                <a:cs typeface="Calibri"/>
              </a:rPr>
              <a:t>  3.5          2.5          0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581650" y="4519049"/>
            <a:ext cx="25717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>
                <a:latin typeface="Calibri"/>
                <a:cs typeface="Calibri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0560" y="824945"/>
            <a:ext cx="6642880" cy="242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4495800" y="5090549"/>
            <a:ext cx="4478650" cy="425824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88638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cs typeface="Calibri"/>
              </a:rPr>
              <a:t>Convergence*</a:t>
            </a:r>
            <a:endParaRPr lang="en-US" dirty="0"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21" y="769601"/>
            <a:ext cx="5027402" cy="5486399"/>
          </a:xfrm>
        </p:spPr>
        <p:txBody>
          <a:bodyPr>
            <a:noAutofit/>
          </a:bodyPr>
          <a:lstStyle/>
          <a:p>
            <a:r>
              <a:rPr lang="en-US" sz="1800" dirty="0">
                <a:latin typeface="+mj-lt"/>
                <a:cs typeface="Calibri"/>
              </a:rPr>
              <a:t>How do we know the </a:t>
            </a:r>
            <a:r>
              <a:rPr lang="en-US" sz="1800" dirty="0" err="1">
                <a:latin typeface="+mj-lt"/>
                <a:cs typeface="Calibri"/>
              </a:rPr>
              <a:t>V</a:t>
            </a:r>
            <a:r>
              <a:rPr lang="en-US" sz="1800" baseline="-25000" dirty="0" err="1">
                <a:latin typeface="+mj-lt"/>
                <a:cs typeface="Calibri"/>
              </a:rPr>
              <a:t>k</a:t>
            </a:r>
            <a:r>
              <a:rPr lang="en-US" sz="1800" dirty="0">
                <a:latin typeface="+mj-lt"/>
                <a:cs typeface="Calibri"/>
              </a:rPr>
              <a:t> vectors are going to converge?</a:t>
            </a:r>
          </a:p>
          <a:p>
            <a:r>
              <a:rPr lang="en-US" sz="1800" dirty="0" smtClean="0">
                <a:latin typeface="+mj-lt"/>
                <a:cs typeface="Calibri"/>
              </a:rPr>
              <a:t>Case </a:t>
            </a:r>
            <a:r>
              <a:rPr lang="en-US" sz="1800" dirty="0">
                <a:latin typeface="+mj-lt"/>
                <a:cs typeface="Calibri"/>
              </a:rPr>
              <a:t>1: If the tree has maximum depth M, then V</a:t>
            </a:r>
            <a:r>
              <a:rPr lang="en-US" sz="1800" baseline="-25000" dirty="0">
                <a:latin typeface="+mj-lt"/>
                <a:cs typeface="Calibri"/>
              </a:rPr>
              <a:t>M</a:t>
            </a:r>
            <a:r>
              <a:rPr lang="en-US" sz="1800" dirty="0">
                <a:latin typeface="+mj-lt"/>
                <a:cs typeface="Calibri"/>
              </a:rPr>
              <a:t> holds the actual </a:t>
            </a:r>
            <a:r>
              <a:rPr lang="en-US" sz="1800" dirty="0" err="1">
                <a:latin typeface="+mj-lt"/>
                <a:cs typeface="Calibri"/>
              </a:rPr>
              <a:t>untruncated</a:t>
            </a:r>
            <a:r>
              <a:rPr lang="en-US" sz="1800" dirty="0">
                <a:latin typeface="+mj-lt"/>
                <a:cs typeface="Calibri"/>
              </a:rPr>
              <a:t> values</a:t>
            </a:r>
          </a:p>
          <a:p>
            <a:r>
              <a:rPr lang="en-US" sz="1800" dirty="0" smtClean="0">
                <a:latin typeface="+mj-lt"/>
                <a:cs typeface="Calibri"/>
              </a:rPr>
              <a:t>Case </a:t>
            </a:r>
            <a:r>
              <a:rPr lang="en-US" sz="1800" dirty="0">
                <a:latin typeface="+mj-lt"/>
                <a:cs typeface="Calibri"/>
              </a:rPr>
              <a:t>2: If the discount is less than 1</a:t>
            </a:r>
          </a:p>
          <a:p>
            <a:pPr lvl="1"/>
            <a:r>
              <a:rPr lang="en-US" sz="1600" dirty="0">
                <a:latin typeface="+mj-lt"/>
                <a:cs typeface="Calibri"/>
              </a:rPr>
              <a:t>Sketch: For any state </a:t>
            </a:r>
            <a:r>
              <a:rPr lang="en-US" sz="1600" dirty="0" err="1">
                <a:latin typeface="+mj-lt"/>
                <a:cs typeface="Calibri"/>
              </a:rPr>
              <a:t>V</a:t>
            </a:r>
            <a:r>
              <a:rPr lang="en-US" sz="1600" baseline="-25000" dirty="0" err="1">
                <a:latin typeface="+mj-lt"/>
                <a:cs typeface="Calibri"/>
              </a:rPr>
              <a:t>k</a:t>
            </a:r>
            <a:r>
              <a:rPr lang="en-US" sz="1600" dirty="0">
                <a:latin typeface="+mj-lt"/>
                <a:cs typeface="Calibri"/>
              </a:rPr>
              <a:t> and V</a:t>
            </a:r>
            <a:r>
              <a:rPr lang="en-US" sz="1600" baseline="-25000" dirty="0">
                <a:latin typeface="+mj-lt"/>
                <a:cs typeface="Calibri"/>
              </a:rPr>
              <a:t>k+1</a:t>
            </a:r>
            <a:r>
              <a:rPr lang="en-US" sz="1600" dirty="0">
                <a:latin typeface="+mj-lt"/>
                <a:cs typeface="Calibri"/>
              </a:rPr>
              <a:t> can be viewed as depth k+1 </a:t>
            </a:r>
            <a:r>
              <a:rPr lang="en-US" sz="1600" dirty="0" err="1">
                <a:latin typeface="+mj-lt"/>
                <a:cs typeface="Calibri"/>
              </a:rPr>
              <a:t>expectimax</a:t>
            </a:r>
            <a:r>
              <a:rPr lang="en-US" sz="1600" dirty="0">
                <a:latin typeface="+mj-lt"/>
                <a:cs typeface="Calibri"/>
              </a:rPr>
              <a:t> results in nearly identical search trees</a:t>
            </a:r>
          </a:p>
          <a:p>
            <a:pPr lvl="1"/>
            <a:r>
              <a:rPr lang="en-US" sz="1600" dirty="0">
                <a:latin typeface="+mj-lt"/>
                <a:cs typeface="Calibri"/>
              </a:rPr>
              <a:t>The difference is that on the bottom layer, V</a:t>
            </a:r>
            <a:r>
              <a:rPr lang="en-US" sz="1600" baseline="-25000" dirty="0">
                <a:latin typeface="+mj-lt"/>
                <a:cs typeface="Calibri"/>
              </a:rPr>
              <a:t>k+1</a:t>
            </a:r>
            <a:r>
              <a:rPr lang="en-US" sz="1600" dirty="0">
                <a:latin typeface="+mj-lt"/>
                <a:cs typeface="Calibri"/>
              </a:rPr>
              <a:t> has actual rewards while </a:t>
            </a:r>
            <a:r>
              <a:rPr lang="en-US" sz="1600" dirty="0" err="1">
                <a:latin typeface="+mj-lt"/>
                <a:cs typeface="Calibri"/>
              </a:rPr>
              <a:t>V</a:t>
            </a:r>
            <a:r>
              <a:rPr lang="en-US" sz="1600" baseline="-25000" dirty="0" err="1">
                <a:latin typeface="+mj-lt"/>
                <a:cs typeface="Calibri"/>
              </a:rPr>
              <a:t>k</a:t>
            </a:r>
            <a:r>
              <a:rPr lang="en-US" sz="1600" dirty="0">
                <a:latin typeface="+mj-lt"/>
                <a:cs typeface="Calibri"/>
              </a:rPr>
              <a:t> has zeros</a:t>
            </a:r>
          </a:p>
          <a:p>
            <a:pPr lvl="1"/>
            <a:r>
              <a:rPr lang="en-US" sz="1600" dirty="0">
                <a:latin typeface="+mj-lt"/>
                <a:cs typeface="Calibri"/>
              </a:rPr>
              <a:t>That last layer is at best all R</a:t>
            </a:r>
            <a:r>
              <a:rPr lang="en-US" sz="1600" baseline="-25000" dirty="0">
                <a:latin typeface="+mj-lt"/>
                <a:cs typeface="Calibri"/>
              </a:rPr>
              <a:t>MAX</a:t>
            </a:r>
            <a:r>
              <a:rPr lang="en-US" sz="1600" dirty="0">
                <a:latin typeface="+mj-lt"/>
                <a:cs typeface="Calibri"/>
              </a:rPr>
              <a:t> </a:t>
            </a:r>
          </a:p>
          <a:p>
            <a:pPr lvl="1"/>
            <a:r>
              <a:rPr lang="en-US" sz="1600" dirty="0">
                <a:latin typeface="+mj-lt"/>
                <a:cs typeface="Calibri"/>
              </a:rPr>
              <a:t>It is at worst R</a:t>
            </a:r>
            <a:r>
              <a:rPr lang="en-US" sz="1600" baseline="-25000" dirty="0">
                <a:latin typeface="+mj-lt"/>
                <a:cs typeface="Calibri"/>
              </a:rPr>
              <a:t>MIN</a:t>
            </a:r>
            <a:r>
              <a:rPr lang="en-US" sz="1600" dirty="0">
                <a:latin typeface="+mj-lt"/>
                <a:cs typeface="Calibri"/>
              </a:rPr>
              <a:t> </a:t>
            </a:r>
          </a:p>
          <a:p>
            <a:pPr lvl="1"/>
            <a:r>
              <a:rPr lang="en-US" sz="1600" dirty="0">
                <a:latin typeface="+mj-lt"/>
                <a:cs typeface="Calibri"/>
              </a:rPr>
              <a:t>But everything is discounted by </a:t>
            </a:r>
            <a:r>
              <a:rPr lang="el-GR" sz="1600" dirty="0">
                <a:latin typeface="+mj-lt"/>
                <a:cs typeface="Calibri"/>
              </a:rPr>
              <a:t>γ</a:t>
            </a:r>
            <a:r>
              <a:rPr lang="en-US" sz="1600" baseline="30000" dirty="0">
                <a:latin typeface="+mj-lt"/>
                <a:cs typeface="Calibri"/>
              </a:rPr>
              <a:t>k</a:t>
            </a:r>
            <a:r>
              <a:rPr lang="en-US" sz="1600" dirty="0">
                <a:latin typeface="+mj-lt"/>
                <a:cs typeface="Calibri"/>
              </a:rPr>
              <a:t> that far out</a:t>
            </a:r>
          </a:p>
          <a:p>
            <a:pPr lvl="1"/>
            <a:r>
              <a:rPr lang="en-US" sz="1600" dirty="0">
                <a:latin typeface="+mj-lt"/>
                <a:cs typeface="Calibri"/>
              </a:rPr>
              <a:t>So </a:t>
            </a:r>
            <a:r>
              <a:rPr lang="en-US" sz="1600" dirty="0" err="1">
                <a:latin typeface="+mj-lt"/>
                <a:cs typeface="Calibri"/>
              </a:rPr>
              <a:t>V</a:t>
            </a:r>
            <a:r>
              <a:rPr lang="en-US" sz="1600" baseline="-25000" dirty="0" err="1">
                <a:latin typeface="+mj-lt"/>
                <a:cs typeface="Calibri"/>
              </a:rPr>
              <a:t>k</a:t>
            </a:r>
            <a:r>
              <a:rPr lang="en-US" sz="1600" dirty="0">
                <a:latin typeface="+mj-lt"/>
                <a:cs typeface="Calibri"/>
              </a:rPr>
              <a:t> and V</a:t>
            </a:r>
            <a:r>
              <a:rPr lang="en-US" sz="1600" baseline="-25000" dirty="0">
                <a:latin typeface="+mj-lt"/>
                <a:cs typeface="Calibri"/>
              </a:rPr>
              <a:t>k+1</a:t>
            </a:r>
            <a:r>
              <a:rPr lang="en-US" sz="1600" dirty="0">
                <a:latin typeface="+mj-lt"/>
                <a:cs typeface="Calibri"/>
              </a:rPr>
              <a:t> are at most </a:t>
            </a:r>
            <a:r>
              <a:rPr lang="el-GR" sz="1600" dirty="0">
                <a:solidFill>
                  <a:srgbClr val="00B0F0"/>
                </a:solidFill>
                <a:latin typeface="+mj-lt"/>
                <a:cs typeface="Calibri"/>
              </a:rPr>
              <a:t>γ</a:t>
            </a:r>
            <a:r>
              <a:rPr lang="en-US" sz="1600" baseline="30000" dirty="0">
                <a:solidFill>
                  <a:srgbClr val="00B0F0"/>
                </a:solidFill>
                <a:latin typeface="+mj-lt"/>
                <a:cs typeface="Calibri"/>
              </a:rPr>
              <a:t>k</a:t>
            </a:r>
            <a:r>
              <a:rPr lang="en-US" sz="1600" dirty="0">
                <a:solidFill>
                  <a:srgbClr val="00B0F0"/>
                </a:solidFill>
                <a:latin typeface="+mj-lt"/>
                <a:cs typeface="Calibri"/>
              </a:rPr>
              <a:t> </a:t>
            </a:r>
            <a:r>
              <a:rPr lang="en-US" sz="1600" dirty="0" err="1">
                <a:solidFill>
                  <a:srgbClr val="00B0F0"/>
                </a:solidFill>
                <a:latin typeface="+mj-lt"/>
                <a:cs typeface="Calibri"/>
              </a:rPr>
              <a:t>max|R</a:t>
            </a:r>
            <a:r>
              <a:rPr lang="en-US" sz="1600" dirty="0">
                <a:solidFill>
                  <a:srgbClr val="00B0F0"/>
                </a:solidFill>
                <a:latin typeface="+mj-lt"/>
                <a:cs typeface="Calibri"/>
              </a:rPr>
              <a:t>| </a:t>
            </a:r>
            <a:r>
              <a:rPr lang="en-US" sz="1600" dirty="0">
                <a:latin typeface="+mj-lt"/>
                <a:cs typeface="Calibri"/>
              </a:rPr>
              <a:t>different</a:t>
            </a:r>
          </a:p>
          <a:p>
            <a:pPr lvl="1"/>
            <a:r>
              <a:rPr lang="en-US" sz="1600" dirty="0">
                <a:latin typeface="+mj-lt"/>
                <a:cs typeface="Calibri"/>
              </a:rPr>
              <a:t>So as k increases, the values converge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5409656" y="1905434"/>
            <a:ext cx="1601279" cy="2329132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/>
              <a:cs typeface="Calibri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5506703" y="1905434"/>
            <a:ext cx="1407184" cy="203799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/>
              <a:cs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7253552" y="1905434"/>
            <a:ext cx="1601279" cy="232913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/>
              <a:cs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7350600" y="1905434"/>
            <a:ext cx="1407184" cy="203799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/>
              <a:cs typeface="Calibri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5928745" y="1548620"/>
            <a:ext cx="585181" cy="291793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645116" y="1548516"/>
            <a:ext cx="850640" cy="292058"/>
          </a:xfrm>
          <a:prstGeom prst="rect">
            <a:avLst/>
          </a:prstGeom>
          <a:noFill/>
          <a:ln/>
          <a:effectLst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3" name="Picture 12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5062829" y="4418626"/>
            <a:ext cx="3938662" cy="374483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94983" y="5607622"/>
            <a:ext cx="4354034" cy="26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379743" y="6221166"/>
            <a:ext cx="3916965" cy="535511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54726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Recap: Search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762000"/>
            <a:ext cx="5772150" cy="49530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Search problem: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States (configurations of the world)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Actions and costs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Successor function (world dynamics)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Start state and goal test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Search tree: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Nodes: represent plans for reaching states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Plans have costs (sum of action costs)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Search algorithm: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Systematically builds a search tree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Chooses an ordering of the fringe (unexplored nodes)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Optimal: finds least-cost plans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8531" y="364671"/>
            <a:ext cx="4623334" cy="3471863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0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29501" y="5308253"/>
            <a:ext cx="17145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Calibri"/>
                <a:cs typeface="Calibri"/>
              </a:rPr>
              <a:t>Noise = 0.2</a:t>
            </a:r>
          </a:p>
          <a:p>
            <a:r>
              <a:rPr lang="en-US" sz="1350" dirty="0">
                <a:latin typeface="Calibri"/>
                <a:cs typeface="Calibri"/>
              </a:rPr>
              <a:t>Discount = 0.9</a:t>
            </a:r>
          </a:p>
          <a:p>
            <a:r>
              <a:rPr lang="en-US" sz="1350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93" y="1714500"/>
            <a:ext cx="4654814" cy="428625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979301" y="6225502"/>
            <a:ext cx="5450200" cy="518198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47180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29501" y="5308253"/>
            <a:ext cx="17145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Calibri"/>
                <a:cs typeface="Calibri"/>
              </a:rPr>
              <a:t>Noise = 0.2</a:t>
            </a:r>
          </a:p>
          <a:p>
            <a:r>
              <a:rPr lang="en-US" sz="1350" dirty="0">
                <a:latin typeface="Calibri"/>
                <a:cs typeface="Calibri"/>
              </a:rPr>
              <a:t>Discount = 0.9</a:t>
            </a:r>
          </a:p>
          <a:p>
            <a:r>
              <a:rPr lang="en-US" sz="1350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659" y="1714500"/>
            <a:ext cx="4632683" cy="428625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979301" y="6225502"/>
            <a:ext cx="5450200" cy="518198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86353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29501" y="5308253"/>
            <a:ext cx="17145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Calibri"/>
                <a:cs typeface="Calibri"/>
              </a:rPr>
              <a:t>Noise = 0.2</a:t>
            </a:r>
          </a:p>
          <a:p>
            <a:r>
              <a:rPr lang="en-US" sz="1350" dirty="0">
                <a:latin typeface="Calibri"/>
                <a:cs typeface="Calibri"/>
              </a:rPr>
              <a:t>Discount = 0.9</a:t>
            </a:r>
          </a:p>
          <a:p>
            <a:r>
              <a:rPr lang="en-US" sz="1350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00" y="1714500"/>
            <a:ext cx="4655401" cy="428625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979301" y="6225502"/>
            <a:ext cx="5450200" cy="518198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23106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</a:t>
            </a:r>
            <a:r>
              <a:rPr lang="en-US" dirty="0" smtClean="0"/>
              <a:t>=10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29501" y="5308253"/>
            <a:ext cx="17145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Calibri"/>
                <a:cs typeface="Calibri"/>
              </a:rPr>
              <a:t>Noise = 0.2</a:t>
            </a:r>
          </a:p>
          <a:p>
            <a:r>
              <a:rPr lang="en-US" sz="1350" dirty="0">
                <a:latin typeface="Calibri"/>
                <a:cs typeface="Calibri"/>
              </a:rPr>
              <a:t>Discount = 0.9</a:t>
            </a:r>
          </a:p>
          <a:p>
            <a:r>
              <a:rPr lang="en-US" sz="1350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94" y="1714500"/>
            <a:ext cx="4647413" cy="428625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979301" y="6225502"/>
            <a:ext cx="5450200" cy="518198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50714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</a:t>
            </a:r>
            <a:r>
              <a:rPr lang="en-US" dirty="0" smtClean="0"/>
              <a:t>=11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29501" y="5308253"/>
            <a:ext cx="17145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Calibri"/>
                <a:cs typeface="Calibri"/>
              </a:rPr>
              <a:t>Noise = 0.2</a:t>
            </a:r>
          </a:p>
          <a:p>
            <a:r>
              <a:rPr lang="en-US" sz="1350" dirty="0">
                <a:latin typeface="Calibri"/>
                <a:cs typeface="Calibri"/>
              </a:rPr>
              <a:t>Discount = 0.9</a:t>
            </a:r>
          </a:p>
          <a:p>
            <a:r>
              <a:rPr lang="en-US" sz="1350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1710980"/>
            <a:ext cx="4629150" cy="428977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979301" y="6225502"/>
            <a:ext cx="5450200" cy="518198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33135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</a:t>
            </a:r>
            <a:r>
              <a:rPr lang="en-US" dirty="0" smtClean="0"/>
              <a:t>=12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29501" y="5308253"/>
            <a:ext cx="17145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Calibri"/>
                <a:cs typeface="Calibri"/>
              </a:rPr>
              <a:t>Noise = 0.2</a:t>
            </a:r>
          </a:p>
          <a:p>
            <a:r>
              <a:rPr lang="en-US" sz="1350" dirty="0">
                <a:latin typeface="Calibri"/>
                <a:cs typeface="Calibri"/>
              </a:rPr>
              <a:t>Discount = 0.9</a:t>
            </a:r>
          </a:p>
          <a:p>
            <a:r>
              <a:rPr lang="en-US" sz="1350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94" y="1714500"/>
            <a:ext cx="4647413" cy="428625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979301" y="6225502"/>
            <a:ext cx="5450200" cy="518198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22733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</a:t>
            </a:r>
            <a:r>
              <a:rPr lang="en-US" dirty="0" smtClean="0"/>
              <a:t>=100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29501" y="5308253"/>
            <a:ext cx="17145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Calibri"/>
                <a:cs typeface="Calibri"/>
              </a:rPr>
              <a:t>Noise = 0.2</a:t>
            </a:r>
          </a:p>
          <a:p>
            <a:r>
              <a:rPr lang="en-US" sz="1350" dirty="0">
                <a:latin typeface="Calibri"/>
                <a:cs typeface="Calibri"/>
              </a:rPr>
              <a:t>Discount = 0.9</a:t>
            </a:r>
          </a:p>
          <a:p>
            <a:r>
              <a:rPr lang="en-US" sz="1350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60" y="1705064"/>
            <a:ext cx="4642881" cy="42956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979301" y="6225502"/>
            <a:ext cx="5450200" cy="518198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00112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6834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Next Time: Policy-Based Methods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16" y="2133600"/>
            <a:ext cx="893298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6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" y="1614922"/>
            <a:ext cx="3542731" cy="2657739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1615267"/>
            <a:ext cx="3542731" cy="2657048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511" y="3916507"/>
            <a:ext cx="4168708" cy="312653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2400" y="3886200"/>
            <a:ext cx="5664748" cy="35433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1614" y="-609600"/>
            <a:ext cx="4011996" cy="30127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918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546" y="1819275"/>
            <a:ext cx="3760454" cy="325755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1669" y="1200150"/>
            <a:ext cx="3914678" cy="196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8200" y="3810000"/>
            <a:ext cx="3914712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939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051" y="1885951"/>
            <a:ext cx="3371850" cy="261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171450" y="685800"/>
            <a:ext cx="4900152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</a:rPr>
              <a:t>A maze-like problem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/>
              <a:t>The agent lives in a grid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/>
              <a:t>Walls block the agent’</a:t>
            </a:r>
            <a:r>
              <a:rPr lang="en-US" altLang="ja-JP" dirty="0"/>
              <a:t>s path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altLang="ja-JP" sz="800" dirty="0"/>
          </a:p>
          <a:p>
            <a:pPr marL="257175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</a:rPr>
              <a:t>Noisy movement: </a:t>
            </a:r>
            <a:r>
              <a:rPr lang="en-US" altLang="ja-JP" sz="2000" dirty="0">
                <a:solidFill>
                  <a:schemeClr val="accent2"/>
                </a:solidFill>
              </a:rPr>
              <a:t>actions do not always go as planned</a:t>
            </a:r>
          </a:p>
          <a:p>
            <a:pPr marL="600075" lvl="1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/>
              <a:t>80% of the time, the action North takes the agent North </a:t>
            </a:r>
            <a:br>
              <a:rPr lang="en-US" dirty="0"/>
            </a:br>
            <a:r>
              <a:rPr lang="en-US" dirty="0"/>
              <a:t>(if there is no wall there)</a:t>
            </a:r>
          </a:p>
          <a:p>
            <a:pPr marL="600075" lvl="1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/>
              <a:t>10% of the time, North takes the agent West; 10% East</a:t>
            </a:r>
          </a:p>
          <a:p>
            <a:pPr marL="600075" lvl="1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/>
              <a:t>If there is a wall in the direction the agent would have been taken, the agent stays put</a:t>
            </a:r>
          </a:p>
          <a:p>
            <a:pPr marL="600075" lvl="1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800" dirty="0"/>
          </a:p>
          <a:p>
            <a:pPr marL="257175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</a:rPr>
              <a:t>The agent receives rewards each time step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/>
              <a:t>Small </a:t>
            </a:r>
            <a:r>
              <a:rPr lang="en-US" altLang="ja-JP" dirty="0"/>
              <a:t>“living” reward each step (can be negative)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/>
              <a:t>Big rewards come at the end (good or bad)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sz="800" dirty="0"/>
          </a:p>
          <a:p>
            <a:pPr marL="257175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</a:rPr>
              <a:t>Goal: maximize sum of </a:t>
            </a:r>
            <a:r>
              <a:rPr lang="en-US" sz="2000" dirty="0" smtClean="0">
                <a:solidFill>
                  <a:schemeClr val="accent2"/>
                </a:solidFill>
              </a:rPr>
              <a:t>rewards </a:t>
            </a:r>
            <a:r>
              <a:rPr lang="en-US" altLang="zh-CN" sz="2000" dirty="0" smtClean="0">
                <a:solidFill>
                  <a:schemeClr val="accent2"/>
                </a:solidFill>
              </a:rPr>
              <a:t>-- Utilities</a:t>
            </a:r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7352" y="1887225"/>
            <a:ext cx="3329449" cy="239775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58100" y="3779662"/>
            <a:ext cx="342900" cy="18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0851" y="3771900"/>
            <a:ext cx="382214" cy="16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58050" y="3028950"/>
            <a:ext cx="32499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03566" y="3543300"/>
            <a:ext cx="611684" cy="571500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5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Grid World Actions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231" y="2153841"/>
            <a:ext cx="1550697" cy="2335168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8215" y="2211304"/>
            <a:ext cx="4955735" cy="3389083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1752600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Deterministic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43500" y="1768301"/>
            <a:ext cx="2457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Stochastic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1628775" y="3800476"/>
            <a:ext cx="3886200" cy="5715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8700" y="4515537"/>
            <a:ext cx="1543050" cy="1081961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8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 of Demo </a:t>
            </a:r>
            <a:r>
              <a:rPr lang="en-US" dirty="0" err="1" smtClean="0"/>
              <a:t>Gridworld</a:t>
            </a:r>
            <a:r>
              <a:rPr lang="en-US" dirty="0" smtClean="0"/>
              <a:t> Manual Intro</a:t>
            </a:r>
            <a:endParaRPr lang="en-US" dirty="0"/>
          </a:p>
        </p:txBody>
      </p:sp>
      <p:pic>
        <p:nvPicPr>
          <p:cNvPr id="4" name="Gridworld Manual 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17320" y="1714500"/>
            <a:ext cx="6309360" cy="39433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5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def\pref{\succ}&#10;\def\lequiv{\Leftrightarrow}&#10;\begin{document}&#10;\centering&#10;$[r,r_0,r_1,r_2,\ldots]\pref [r,r'_0,r'_1,r'_2,\ldots]$\\&#10;$\lequiv$\\&#10;$[r_0,r_1,r_2,\ldots]\pref [r'_0,r'_1,r'_2,\ldots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16"/>
  <p:tag name="PICTUREFILESIZE" val="478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r_1 + r_2 +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4"/>
  <p:tag name="PICTUREFILESIZE" val="181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a_1, a_2, \ldots] \succ [b_1, b_2, \ldots]  template TPT1  env TPENV1  fore 0  back 16777215  eqnno 3"/>
  <p:tag name="FILENAME" val="TP_tmp"/>
  <p:tag name="ORIGWIDTH" val="101"/>
  <p:tag name="PICTUREFILESIZE" val="46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r, a_1, a_2, \ldots] \succ [r, b_1, b_2, \ldots]  template TPT1  env TPENV1  fore 0  back 16777215  eqnno 3"/>
  <p:tag name="FILENAME" val="TP_tmp"/>
  <p:tag name="ORIGWIDTH" val="119"/>
  <p:tag name="PICTUREFILESIZE" val="550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4407</TotalTime>
  <Words>2433</Words>
  <Application>Microsoft Office PowerPoint</Application>
  <PresentationFormat>On-screen Show (4:3)</PresentationFormat>
  <Paragraphs>485</Paragraphs>
  <Slides>47</Slides>
  <Notes>23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cmmi10</vt:lpstr>
      <vt:lpstr>ＭＳ Ｐゴシック</vt:lpstr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Artificial Intelligence </vt:lpstr>
      <vt:lpstr>Course Topics</vt:lpstr>
      <vt:lpstr>State Space Graphs</vt:lpstr>
      <vt:lpstr>Recap: Search</vt:lpstr>
      <vt:lpstr>PowerPoint Presentation</vt:lpstr>
      <vt:lpstr>Non-Deterministic Search</vt:lpstr>
      <vt:lpstr>Example: Grid World</vt:lpstr>
      <vt:lpstr>Grid World Actions</vt:lpstr>
      <vt:lpstr>Video of Demo Gridworld Manual Intro</vt:lpstr>
      <vt:lpstr>Markov Decision Processes</vt:lpstr>
      <vt:lpstr>What is Markov about MDPs?</vt:lpstr>
      <vt:lpstr>Policies</vt:lpstr>
      <vt:lpstr>Optimal Policies</vt:lpstr>
      <vt:lpstr>Example: Racing</vt:lpstr>
      <vt:lpstr>Example: Racing</vt:lpstr>
      <vt:lpstr>Racing Search Tree</vt:lpstr>
      <vt:lpstr>MDP Search Trees</vt:lpstr>
      <vt:lpstr>Utilities of Sequences</vt:lpstr>
      <vt:lpstr>Utilities of Sequences</vt:lpstr>
      <vt:lpstr>Discounting</vt:lpstr>
      <vt:lpstr>Discounting</vt:lpstr>
      <vt:lpstr>Stationary Preferences</vt:lpstr>
      <vt:lpstr>Quiz: Discounting</vt:lpstr>
      <vt:lpstr>Infinite Utilities?!</vt:lpstr>
      <vt:lpstr>Recap: Defining MDPs</vt:lpstr>
      <vt:lpstr>Solving MDPs</vt:lpstr>
      <vt:lpstr>Optimal Quantities</vt:lpstr>
      <vt:lpstr>Values of States</vt:lpstr>
      <vt:lpstr>Snapshot of Demo – Gridworld V Values</vt:lpstr>
      <vt:lpstr>Snapshot of Demo – Gridworld V Values</vt:lpstr>
      <vt:lpstr>Snapshot of Demo – Gridworld V Values</vt:lpstr>
      <vt:lpstr>Value Iteration</vt:lpstr>
      <vt:lpstr>The Bellman Equation</vt:lpstr>
      <vt:lpstr>Value Iteration</vt:lpstr>
      <vt:lpstr>Racing Search Tree</vt:lpstr>
      <vt:lpstr>Time-Limited Values</vt:lpstr>
      <vt:lpstr>Computing Time-Limited Values</vt:lpstr>
      <vt:lpstr>Example: Value Iteration</vt:lpstr>
      <vt:lpstr>Convergence*</vt:lpstr>
      <vt:lpstr>k=0</vt:lpstr>
      <vt:lpstr>k=1</vt:lpstr>
      <vt:lpstr>k=2</vt:lpstr>
      <vt:lpstr>k=10</vt:lpstr>
      <vt:lpstr>k=11</vt:lpstr>
      <vt:lpstr>k=12</vt:lpstr>
      <vt:lpstr>k=100</vt:lpstr>
      <vt:lpstr>Next Time: Policy-Based Methods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Shallow Discourse Parsing</dc:title>
  <dc:creator>yqsong</dc:creator>
  <cp:lastModifiedBy>yqsong</cp:lastModifiedBy>
  <cp:revision>115</cp:revision>
  <dcterms:created xsi:type="dcterms:W3CDTF">2006-08-16T00:00:00Z</dcterms:created>
  <dcterms:modified xsi:type="dcterms:W3CDTF">2017-10-09T08:59:19Z</dcterms:modified>
</cp:coreProperties>
</file>