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69"/>
  </p:notesMasterIdLst>
  <p:sldIdLst>
    <p:sldId id="269" r:id="rId2"/>
    <p:sldId id="385" r:id="rId3"/>
    <p:sldId id="425" r:id="rId4"/>
    <p:sldId id="426" r:id="rId5"/>
    <p:sldId id="427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397" r:id="rId25"/>
    <p:sldId id="398" r:id="rId26"/>
    <p:sldId id="399" r:id="rId27"/>
    <p:sldId id="400" r:id="rId28"/>
    <p:sldId id="401" r:id="rId29"/>
    <p:sldId id="402" r:id="rId30"/>
    <p:sldId id="403" r:id="rId31"/>
    <p:sldId id="404" r:id="rId32"/>
    <p:sldId id="405" r:id="rId33"/>
    <p:sldId id="406" r:id="rId34"/>
    <p:sldId id="407" r:id="rId35"/>
    <p:sldId id="408" r:id="rId36"/>
    <p:sldId id="409" r:id="rId37"/>
    <p:sldId id="410" r:id="rId38"/>
    <p:sldId id="411" r:id="rId39"/>
    <p:sldId id="412" r:id="rId40"/>
    <p:sldId id="413" r:id="rId41"/>
    <p:sldId id="424" r:id="rId42"/>
    <p:sldId id="435" r:id="rId43"/>
    <p:sldId id="436" r:id="rId44"/>
    <p:sldId id="437" r:id="rId45"/>
    <p:sldId id="438" r:id="rId46"/>
    <p:sldId id="439" r:id="rId47"/>
    <p:sldId id="440" r:id="rId48"/>
    <p:sldId id="441" r:id="rId49"/>
    <p:sldId id="442" r:id="rId50"/>
    <p:sldId id="443" r:id="rId51"/>
    <p:sldId id="444" r:id="rId52"/>
    <p:sldId id="445" r:id="rId53"/>
    <p:sldId id="446" r:id="rId54"/>
    <p:sldId id="453" r:id="rId55"/>
    <p:sldId id="454" r:id="rId56"/>
    <p:sldId id="455" r:id="rId57"/>
    <p:sldId id="447" r:id="rId58"/>
    <p:sldId id="461" r:id="rId59"/>
    <p:sldId id="448" r:id="rId60"/>
    <p:sldId id="449" r:id="rId61"/>
    <p:sldId id="450" r:id="rId62"/>
    <p:sldId id="451" r:id="rId63"/>
    <p:sldId id="457" r:id="rId64"/>
    <p:sldId id="456" r:id="rId65"/>
    <p:sldId id="458" r:id="rId66"/>
    <p:sldId id="459" r:id="rId67"/>
    <p:sldId id="460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elis hristidis" initials="vh" lastIdx="2" clrIdx="0">
    <p:extLst>
      <p:ext uri="{19B8F6BF-5375-455C-9EA6-DF929625EA0E}">
        <p15:presenceInfo xmlns:p15="http://schemas.microsoft.com/office/powerpoint/2012/main" userId="4f311c13892de8a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3619" autoAdjust="0"/>
  </p:normalViewPr>
  <p:slideViewPr>
    <p:cSldViewPr>
      <p:cViewPr varScale="1">
        <p:scale>
          <a:sx n="101" d="100"/>
          <a:sy n="101" d="100"/>
        </p:scale>
        <p:origin x="859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54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F9785-B714-4355-9128-4C9AFF94E816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CD5C7-AD7F-4FAA-B7B9-A09C6EEE6F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CD5C7-AD7F-4FAA-B7B9-A09C6EEE6F7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84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5FE6-750C-4732-8770-3764C3886B79}" type="datetime1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26E3-24CA-473D-94AE-BEF5424C6745}" type="datetime1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3CEE-FB3B-438F-9EBB-73B9AC10250C}" type="datetime1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2578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A034-9655-43B8-B3BD-88402095BDE4}" type="datetime1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8B27-60EC-44D9-BAB5-30CBA8DEF1DF}" type="datetime1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267200" cy="5257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419600" cy="5257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E438-2669-4C13-BC32-057F4D8A6A64}" type="datetime1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371600"/>
            <a:ext cx="4421189" cy="803275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2174874"/>
            <a:ext cx="4421189" cy="42259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71600"/>
            <a:ext cx="4422774" cy="803275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422774" cy="422592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8CF2-C308-4240-827B-DA5E5EF10773}" type="datetime1">
              <a:rPr lang="en-US" smtClean="0"/>
              <a:pPr/>
              <a:t>9/27/2019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29BF-A21A-4829-82BB-D4F1052F34BD}" type="datetime1">
              <a:rPr lang="en-US" smtClean="0"/>
              <a:pPr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8305-5630-46F6-B0A9-82A3FB37D1B9}" type="datetime1">
              <a:rPr lang="en-US" smtClean="0"/>
              <a:pPr/>
              <a:t>9/27/2019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31D5-19F5-4FF9-AAAF-C9E151ED526F}" type="datetime1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8D69-AA0B-497A-9110-118DC585578D}" type="datetime1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610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BB4C8-4A74-4DEC-ACCB-294E44CF7D2F}" type="datetime1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till.pub/2016/augmented-rnn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i.googleblog.com/2017/08/transformer-novel-neural-network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arxiv.org/pdf/1706.03762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pdf/1607.06450.pdf" TargetMode="External"/><Relationship Id="rId4" Type="http://schemas.openxmlformats.org/officeDocument/2006/relationships/image" Target="../media/image28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aclweb.org/anthology/D18-1458" TargetMode="External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ai.googleblog.com/2017/08/transformer-novel-neural-network.html" TargetMode="Externa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810.04805.pdf" TargetMode="External"/><Relationship Id="rId2" Type="http://schemas.openxmlformats.org/officeDocument/2006/relationships/hyperlink" Target="https://ai.googleblog.com/2018/11/open-sourcing-bert-state-of-art-pr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d4mucfpksywv.cloudfront.net/better-language-models/language_models_are_unsupervised_multitask_learners.pdf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arxiv.org/abs/1906.08237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arxiv.org/abs/1907.1169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s://arxiv.org/abs/1907.11692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04.00962" TargetMode="External"/><Relationship Id="rId2" Type="http://schemas.openxmlformats.org/officeDocument/2006/relationships/hyperlink" Target="https://openreview.net/pdf?id=H1eA7AEtv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Statistical Learning Models for Text and Graph Data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Sequence </a:t>
            </a:r>
            <a:r>
              <a:rPr lang="en-US" dirty="0"/>
              <a:t>to Sequence Learning</a:t>
            </a:r>
            <a:endParaRPr lang="en-US" dirty="0" smtClean="0"/>
          </a:p>
          <a:p>
            <a:r>
              <a:rPr lang="en-US" dirty="0" err="1" smtClean="0"/>
              <a:t>Yangqiu</a:t>
            </a:r>
            <a:r>
              <a:rPr lang="en-US" dirty="0" smtClean="0"/>
              <a:t> Song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19446"/>
            <a:ext cx="91440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Slides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credits: Richard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Socher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Vagelis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Hristidis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Jacob Devlin,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Phạm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Quang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Nhật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Minh</a:t>
            </a:r>
          </a:p>
        </p:txBody>
      </p:sp>
    </p:spTree>
    <p:extLst>
      <p:ext uri="{BB962C8B-B14F-4D97-AF65-F5344CB8AC3E}">
        <p14:creationId xmlns:p14="http://schemas.microsoft.com/office/powerpoint/2010/main" val="123143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8872" indent="0"/>
            <a:r>
              <a:rPr lang="en-US" dirty="0"/>
              <a:t>Grammar as a Foreign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sz="2400" dirty="0" smtClean="0"/>
              <a:t>Converting tree to sequence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69917" y="4361353"/>
            <a:ext cx="6852758" cy="162950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884" y="2683319"/>
            <a:ext cx="5753100" cy="2628900"/>
          </a:xfrm>
          <a:prstGeom prst="rect">
            <a:avLst/>
          </a:prstGeom>
        </p:spPr>
      </p:pic>
      <p:sp>
        <p:nvSpPr>
          <p:cNvPr id="6" name="Connector 5"/>
          <p:cNvSpPr/>
          <p:nvPr/>
        </p:nvSpPr>
        <p:spPr>
          <a:xfrm>
            <a:off x="3919248" y="2808787"/>
            <a:ext cx="240847" cy="250936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nector 7"/>
          <p:cNvSpPr/>
          <p:nvPr/>
        </p:nvSpPr>
        <p:spPr>
          <a:xfrm>
            <a:off x="1941307" y="4841424"/>
            <a:ext cx="240847" cy="250936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7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729E-7 -8.64953E-6 C -0.0059 0.00231 -0.01181 0.00324 -0.01788 0.00463 C -0.03421 0.01181 -0.05106 0.01551 -0.06703 0.02385 C -0.07242 0.0264 -0.07832 0.02849 -0.08371 0.03034 C -0.08735 0.03127 -0.09447 0.03335 -0.09447 0.03335 C -0.10403 0.0396 -0.11445 0.0396 -0.12452 0.04308 C -0.12782 0.04401 -0.13407 0.04632 -0.13407 0.04632 C -0.1398 0.05072 -0.14588 0.05142 -0.15196 0.0542 C -0.15821 0.05675 -0.16464 0.06068 -0.17002 0.06532 C -0.17419 0.08153 -0.17263 0.09798 -0.17471 0.11489 C -0.17471 0.11744 -0.17471 0.13041 -0.17245 0.13574 C -0.17106 0.13898 -0.16759 0.14523 -0.16759 0.14523 C -0.16498 0.13991 -0.16481 0.13481 -0.16273 0.12925 C -0.15908 0.11883 -0.15474 0.10817 -0.15196 0.09728 C -0.15005 0.08894 -0.14849 0.07319 -0.14362 0.06694 C -0.13911 0.06068 -0.13042 0.05953 -0.12452 0.05744 C -0.11045 0.05211 -0.09586 0.04771 -0.08145 0.04308 C -0.06582 0.03775 -0.05036 0.03103 -0.03473 0.02547 C -0.02865 0.02316 -0.02275 0.02154 -0.01667 0.01899 C -0.01441 0.01783 -0.00955 0.01598 -0.00955 0.01598 C -0.00833 0.01482 -0.00729 0.01343 -0.0059 0.01273 C -0.00364 0.01134 0.00122 0.00949 0.00122 0.00949 C 0.00938 0.01667 0.00643 0.03127 0.00365 0.04308 C 0.00244 0.05999 0.004 0.06763 -0.00833 0.0718 C -0.01597 0.0769 -0.02379 0.08037 -0.03108 0.08616 C -0.03525 0.08918 -0.04428 0.09265 -0.04428 0.09265 C -0.05331 0.10029 -0.06304 0.10493 -0.07172 0.11327 C -0.0745 0.11859 -0.07884 0.12207 -0.08145 0.12763 C -0.08301 0.13087 -0.08614 0.13736 -0.08614 0.13736 C -0.0844 0.14408 -0.08058 0.15102 -0.07537 0.15334 C -0.07363 0.15288 -0.06443 0.15265 -0.06095 0.1501 C -0.05522 0.1457 -0.0521 0.14153 -0.0455 0.13898 C -0.0415 0.13342 -0.03629 0.12995 -0.0323 0.12462 C -0.02917 0.12022 -0.02605 0.11581 -0.02275 0.11165 C -0.02171 0.11002 -0.0191 0.10701 -0.0191 0.10701 C -0.01667 0.09867 -0.01493 0.09589 -0.01076 0.08941 C -0.0099 0.08779 -0.00903 0.08616 -0.00833 0.08454 C -0.00781 0.08292 -0.00799 0.08084 -0.00712 0.07968 C -0.00503 0.07597 0.00035 0.07319 0.00365 0.0718 C 0.00782 0.07458 0.01112 0.07783 0.01563 0.07968 C 0.01998 0.08547 0.02467 0.08871 0.03005 0.09265 C 0.03248 0.09427 0.03439 0.09752 0.03717 0.0989 C 0.0403 0.10029 0.04828 0.10238 0.05158 0.10539 C 0.0528 0.10632 0.05384 0.10771 0.05523 0.10863 C 0.06791 0.11558 0.07538 0.11396 0.08389 0.13087 C 0.08215 0.13921 0.08076 0.13944 0.07677 0.14523 C 0.0752 0.14709 0.07451 0.14963 0.07312 0.15172 C 0.06739 0.15913 0.05176 0.16469 0.04446 0.16932 C 0.03665 0.17373 0.02953 0.17998 0.02171 0.18369 C 0.01998 0.18508 0.01859 0.18716 0.01685 0.18832 C 0.01529 0.18925 0.0132 0.18855 0.01199 0.18994 C 0.01077 0.19087 0.0106 0.19342 0.00973 0.1948 C 0.00869 0.19619 0.0073 0.19689 0.00608 0.19805 C 0.0033 0.20314 0.00018 0.20708 -0.00225 0.21241 C -0.00052 0.22168 0.00139 0.22144 0.00851 0.22353 C 0.01754 0.22237 0.02397 0.22029 0.03248 0.21727 C 0.04012 0.21009 0.04672 0.20083 0.05402 0.19318 C 0.06183 0.18438 0.07017 0.17651 0.07798 0.1677 C 0.08146 0.16353 0.08493 0.15867 0.08875 0.15496 C 0.09101 0.15241 0.09344 0.15056 0.09587 0.14848 C 0.09691 0.14732 0.09952 0.14523 0.09952 0.14523 C 0.10872 0.14824 0.1155 0.15751 0.12348 0.16446 C 0.12765 0.16793 0.13234 0.17048 0.13668 0.17396 C 0.14328 0.17952 0.14953 0.18554 0.157 0.18994 C 0.16204 0.19272 0.16603 0.19897 0.17142 0.20129 C 0.17541 0.20268 0.17941 0.20407 0.1834 0.20592 C 0.18896 0.21102 0.18531 0.20824 0.19417 0.21241 C 0.19521 0.21287 0.19764 0.21403 0.19764 0.21403 C 0.20042 0.21334 0.20355 0.21403 0.20615 0.21241 C 0.20719 0.21148 0.20719 0.20917 0.20719 0.20755 C 0.20719 0.18809 0.20737 0.19666 0.20372 0.18531 C 0.1992 0.17164 0.19191 0.17002 0.18444 0.16122 C 0.17958 0.15543 0.1808 0.15427 0.17489 0.15172 C 0.16482 0.14709 0.15475 0.14361 0.14502 0.13898 C 0.14068 0.13689 0.13182 0.13411 0.13182 0.13411 C 0.1181 0.12161 0.10403 0.10979 0.08997 0.0989 C 0.08285 0.09335 0.07625 0.08709 0.06826 0.08454 C 0.06287 0.07945 0.05679 0.07783 0.05158 0.07342 C 0.04985 0.0718 0.04846 0.06972 0.04672 0.06856 C 0.0396 0.0637 0.04064 0.06717 0.03474 0.06231 C 0.03057 0.0586 0.02675 0.05443 0.02275 0.05096 C 0.01633 0.03937 0.01355 0.04053 0.01077 0.02547 C 0.01286 0.01644 0.01338 0.01297 0.01928 0.00787 C 0.02866 0.00926 0.03647 0.01389 0.04551 0.01737 C 0.0495 0.01876 0.05593 0.01945 0.05992 0.02061 C 0.07763 0.02478 0.09604 0.02941 0.11393 0.03497 C 0.13199 0.04053 0.14919 0.04933 0.16777 0.05258 C 0.17871 0.05628 0.17454 0.05327 0.18097 0.05906 C 0.18305 0.06323 0.18687 0.06509 0.18687 0.07018 " pathEditMode="relative" ptsTypes="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738E-6 3.72249E-6 L 0.60594 3.72249E-6 " pathEditMode="relative" ptsTypes="AA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8872" indent="0"/>
            <a:r>
              <a:rPr lang="en-US" dirty="0"/>
              <a:t>Grammar as a Foreign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 smtClean="0"/>
              <a:t>Model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69917" y="4361353"/>
            <a:ext cx="6852758" cy="162950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48" y="2616454"/>
            <a:ext cx="7962519" cy="303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9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8872" indent="0"/>
            <a:r>
              <a:rPr lang="en-US" dirty="0"/>
              <a:t>Grammar as a Foreign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 smtClean="0"/>
              <a:t>Results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69917" y="4361353"/>
            <a:ext cx="6852758" cy="162950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6203"/>
            <a:ext cx="9144000" cy="261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Attention is a </a:t>
            </a:r>
            <a:r>
              <a:rPr lang="en-US" i="1" dirty="0">
                <a:solidFill>
                  <a:srgbClr val="FF0000"/>
                </a:solidFill>
              </a:rPr>
              <a:t>general</a:t>
            </a:r>
            <a:r>
              <a:rPr lang="en-US" i="1" dirty="0"/>
              <a:t> </a:t>
            </a:r>
            <a:r>
              <a:rPr lang="en-US" dirty="0"/>
              <a:t>Deep Learning 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257800"/>
          </a:xfrm>
        </p:spPr>
        <p:txBody>
          <a:bodyPr/>
          <a:lstStyle/>
          <a:p>
            <a:r>
              <a:rPr lang="en-US" dirty="0"/>
              <a:t>More general definition of </a:t>
            </a:r>
            <a:r>
              <a:rPr lang="en-US" dirty="0" smtClean="0"/>
              <a:t>attention</a:t>
            </a:r>
          </a:p>
          <a:p>
            <a:pPr lvl="1"/>
            <a:r>
              <a:rPr lang="en-US" dirty="0"/>
              <a:t>Given a set of vector </a:t>
            </a:r>
            <a:r>
              <a:rPr lang="en-US" i="1" dirty="0">
                <a:solidFill>
                  <a:srgbClr val="FF0000"/>
                </a:solidFill>
              </a:rPr>
              <a:t>values</a:t>
            </a:r>
            <a:r>
              <a:rPr lang="en-US" dirty="0"/>
              <a:t>, and a vector </a:t>
            </a:r>
            <a:r>
              <a:rPr lang="en-US" i="1" dirty="0">
                <a:solidFill>
                  <a:srgbClr val="FF0000"/>
                </a:solidFill>
              </a:rPr>
              <a:t>query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attention</a:t>
            </a:r>
            <a:r>
              <a:rPr lang="en-US" b="1" dirty="0"/>
              <a:t> </a:t>
            </a:r>
            <a:r>
              <a:rPr lang="en-US" dirty="0"/>
              <a:t>is </a:t>
            </a:r>
            <a:r>
              <a:rPr lang="en-US" dirty="0" smtClean="0"/>
              <a:t>a technique </a:t>
            </a:r>
            <a:r>
              <a:rPr lang="en-US" dirty="0"/>
              <a:t>to compute a </a:t>
            </a:r>
            <a:r>
              <a:rPr lang="en-US" dirty="0">
                <a:solidFill>
                  <a:srgbClr val="FF0000"/>
                </a:solidFill>
              </a:rPr>
              <a:t>weighted sum of the </a:t>
            </a:r>
            <a:r>
              <a:rPr lang="en-US" dirty="0" smtClean="0">
                <a:solidFill>
                  <a:srgbClr val="FF0000"/>
                </a:solidFill>
              </a:rPr>
              <a:t>values</a:t>
            </a:r>
            <a:r>
              <a:rPr lang="en-US" dirty="0" smtClean="0"/>
              <a:t>, dependent </a:t>
            </a:r>
            <a:r>
              <a:rPr lang="en-US" dirty="0"/>
              <a:t>on the query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We sometimes say that the query </a:t>
            </a:r>
            <a:r>
              <a:rPr lang="en-US" i="1" dirty="0"/>
              <a:t>attends to </a:t>
            </a:r>
            <a:r>
              <a:rPr lang="en-US" dirty="0"/>
              <a:t>the </a:t>
            </a:r>
            <a:r>
              <a:rPr lang="en-US" dirty="0" smtClean="0"/>
              <a:t>values</a:t>
            </a:r>
          </a:p>
          <a:p>
            <a:pPr lvl="1"/>
            <a:r>
              <a:rPr lang="en-US" dirty="0"/>
              <a:t>For example, in the seq2seq + attention model, each </a:t>
            </a:r>
            <a:r>
              <a:rPr lang="en-US" dirty="0" smtClean="0"/>
              <a:t>decoder hidden </a:t>
            </a:r>
            <a:r>
              <a:rPr lang="en-US" dirty="0"/>
              <a:t>state </a:t>
            </a:r>
            <a:r>
              <a:rPr lang="en-US" i="1" dirty="0"/>
              <a:t>attends to </a:t>
            </a:r>
            <a:r>
              <a:rPr lang="en-US" dirty="0"/>
              <a:t>the encoder hidden </a:t>
            </a:r>
            <a:r>
              <a:rPr lang="en-US" dirty="0" smtClean="0"/>
              <a:t>states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10000"/>
            <a:ext cx="3886200" cy="24391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5885" y="6374368"/>
            <a:ext cx="4046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https://distill.pub/2016/augmented-rnns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2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Attention is all you need?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6488668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ai.googleblog.com/2017/08/transformer-novel-neural-network.html</a:t>
            </a:r>
            <a:endParaRPr lang="en-US" dirty="0"/>
          </a:p>
        </p:txBody>
      </p:sp>
      <p:pic>
        <p:nvPicPr>
          <p:cNvPr id="6146" name="Picture 2" descr="https://4.bp.blogspot.com/-ovHQGevt5Ks/WaiCfS0OPUI/AAAAAAAAB_U/nEqsh9fgecM1v98NAvGp8Zgr5BwBbOGBQCEwYBhgL/s640/image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1293511"/>
            <a:ext cx="812799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43400" y="176264"/>
            <a:ext cx="41528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– Transformer Networks</a:t>
            </a:r>
          </a:p>
        </p:txBody>
      </p:sp>
    </p:spTree>
    <p:extLst>
      <p:ext uri="{BB962C8B-B14F-4D97-AF65-F5344CB8AC3E}">
        <p14:creationId xmlns:p14="http://schemas.microsoft.com/office/powerpoint/2010/main" val="334176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Problems with RNNs = Motivation for Transformers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86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Recurrent models typically factor computation along the symbol positions of the input and output </a:t>
            </a:r>
            <a:r>
              <a:rPr lang="en-US" dirty="0" smtClean="0"/>
              <a:t>sequences</a:t>
            </a:r>
          </a:p>
          <a:p>
            <a:pPr lvl="1"/>
            <a:r>
              <a:rPr lang="en-US" dirty="0" smtClean="0"/>
              <a:t>Sequential computation </a:t>
            </a:r>
            <a:r>
              <a:rPr lang="en-US" dirty="0" smtClean="0">
                <a:solidFill>
                  <a:srgbClr val="FF0000"/>
                </a:solidFill>
              </a:rPr>
              <a:t>prevents parallelization</a:t>
            </a:r>
          </a:p>
          <a:p>
            <a:pPr lvl="1"/>
            <a:r>
              <a:rPr lang="en-US" dirty="0" smtClean="0"/>
              <a:t>Critical </a:t>
            </a:r>
            <a:r>
              <a:rPr lang="en-US" dirty="0"/>
              <a:t>at </a:t>
            </a:r>
            <a:r>
              <a:rPr lang="en-US" dirty="0">
                <a:solidFill>
                  <a:srgbClr val="FF0000"/>
                </a:solidFill>
              </a:rPr>
              <a:t>longer sequence lengths</a:t>
            </a:r>
            <a:r>
              <a:rPr lang="en-US" dirty="0"/>
              <a:t>, as memory constraints limit batching across examples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Despite advanced RNNs like LSTMs</a:t>
            </a:r>
            <a:r>
              <a:rPr lang="en-US" dirty="0"/>
              <a:t>, RNNs still need </a:t>
            </a:r>
            <a:r>
              <a:rPr lang="en-US" dirty="0">
                <a:solidFill>
                  <a:srgbClr val="FF0000"/>
                </a:solidFill>
              </a:rPr>
              <a:t>attention </a:t>
            </a:r>
            <a:r>
              <a:rPr lang="en-US" dirty="0" smtClean="0">
                <a:solidFill>
                  <a:srgbClr val="FF0000"/>
                </a:solidFill>
              </a:rPr>
              <a:t>mechanism </a:t>
            </a:r>
            <a:r>
              <a:rPr lang="en-US" dirty="0" smtClean="0"/>
              <a:t>to </a:t>
            </a:r>
            <a:r>
              <a:rPr lang="en-US" dirty="0"/>
              <a:t>deal with </a:t>
            </a:r>
            <a:r>
              <a:rPr lang="en-US" dirty="0">
                <a:solidFill>
                  <a:srgbClr val="FF0000"/>
                </a:solidFill>
              </a:rPr>
              <a:t>long range dependencies</a:t>
            </a:r>
            <a:r>
              <a:rPr lang="en-US" dirty="0"/>
              <a:t> – path length for </a:t>
            </a:r>
            <a:r>
              <a:rPr lang="en-US" dirty="0" smtClean="0"/>
              <a:t>codependent computation </a:t>
            </a:r>
            <a:r>
              <a:rPr lang="en-US" dirty="0"/>
              <a:t>between states grows with sequence</a:t>
            </a:r>
          </a:p>
          <a:p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/>
              <a:t>if attention gives us access to any state… maybe we </a:t>
            </a:r>
            <a:r>
              <a:rPr lang="en-US" dirty="0" smtClean="0"/>
              <a:t>don’t need </a:t>
            </a:r>
            <a:r>
              <a:rPr lang="en-US" dirty="0"/>
              <a:t>the RNN?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6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419600" cy="5257800"/>
          </a:xfrm>
        </p:spPr>
        <p:txBody>
          <a:bodyPr>
            <a:normAutofit/>
          </a:bodyPr>
          <a:lstStyle/>
          <a:p>
            <a:r>
              <a:rPr lang="en-US" sz="2400" dirty="0"/>
              <a:t>Sequence-to-sequence</a:t>
            </a:r>
          </a:p>
          <a:p>
            <a:r>
              <a:rPr lang="en-US" sz="2400" dirty="0" smtClean="0"/>
              <a:t>Encoder-Decoder</a:t>
            </a:r>
            <a:endParaRPr lang="en-US" sz="2400" dirty="0"/>
          </a:p>
          <a:p>
            <a:r>
              <a:rPr lang="en-US" sz="2400" dirty="0" smtClean="0"/>
              <a:t>Task</a:t>
            </a:r>
            <a:r>
              <a:rPr lang="en-US" sz="2400" dirty="0"/>
              <a:t>: machine </a:t>
            </a:r>
            <a:r>
              <a:rPr lang="en-US" sz="2400" dirty="0" smtClean="0"/>
              <a:t>translation with </a:t>
            </a:r>
            <a:r>
              <a:rPr lang="en-US" sz="2400" dirty="0"/>
              <a:t>parallel corpus</a:t>
            </a:r>
          </a:p>
          <a:p>
            <a:r>
              <a:rPr lang="en-US" sz="2400" dirty="0" smtClean="0"/>
              <a:t>Predict </a:t>
            </a:r>
            <a:r>
              <a:rPr lang="en-US" sz="2400" dirty="0"/>
              <a:t>each translated word</a:t>
            </a:r>
          </a:p>
          <a:p>
            <a:r>
              <a:rPr lang="en-US" sz="2400" dirty="0" smtClean="0"/>
              <a:t>Final </a:t>
            </a:r>
            <a:r>
              <a:rPr lang="en-US" sz="2400" dirty="0"/>
              <a:t>cost/error function </a:t>
            </a:r>
            <a:r>
              <a:rPr lang="en-US" sz="2400" dirty="0" smtClean="0"/>
              <a:t>is standard </a:t>
            </a:r>
            <a:r>
              <a:rPr lang="en-US" sz="2400" dirty="0"/>
              <a:t>cross-entropy </a:t>
            </a:r>
            <a:r>
              <a:rPr lang="en-US" sz="2400" dirty="0" smtClean="0"/>
              <a:t>error on </a:t>
            </a:r>
            <a:r>
              <a:rPr lang="en-US" sz="2400" dirty="0"/>
              <a:t>top of a </a:t>
            </a:r>
            <a:r>
              <a:rPr lang="en-US" sz="2400" dirty="0" err="1"/>
              <a:t>softmax</a:t>
            </a:r>
            <a:r>
              <a:rPr lang="en-US" sz="2400" dirty="0"/>
              <a:t> classifier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6395298"/>
            <a:ext cx="3622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arxiv.org/pdf/1706.03762.pdf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083603"/>
            <a:ext cx="3831982" cy="568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define the basic building </a:t>
            </a:r>
            <a:r>
              <a:rPr lang="en-US" dirty="0" smtClean="0"/>
              <a:t>blocks of </a:t>
            </a:r>
            <a:r>
              <a:rPr lang="en-US" dirty="0"/>
              <a:t>transformer networks first: new attention layers!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1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Dot-Product Attention (Extending our previous def.)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Inputs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a query q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a set of key-value (k-v) pairs </a:t>
            </a:r>
            <a:r>
              <a:rPr lang="en-US" dirty="0"/>
              <a:t>to an output</a:t>
            </a:r>
          </a:p>
          <a:p>
            <a:pPr lvl="1"/>
            <a:r>
              <a:rPr lang="en-US" dirty="0" smtClean="0"/>
              <a:t>Query</a:t>
            </a:r>
            <a:r>
              <a:rPr lang="en-US" dirty="0"/>
              <a:t>, keys, values, and output are all vectors</a:t>
            </a:r>
          </a:p>
          <a:p>
            <a:r>
              <a:rPr lang="en-US" dirty="0" smtClean="0"/>
              <a:t>Output </a:t>
            </a:r>
            <a:r>
              <a:rPr lang="en-US" dirty="0"/>
              <a:t>is weighted sum of values, where</a:t>
            </a:r>
          </a:p>
          <a:p>
            <a:pPr lvl="1"/>
            <a:r>
              <a:rPr lang="en-US" dirty="0" smtClean="0"/>
              <a:t>Weight </a:t>
            </a:r>
            <a:r>
              <a:rPr lang="en-US" dirty="0"/>
              <a:t>of each value is computed by an inner product of </a:t>
            </a:r>
            <a:r>
              <a:rPr lang="en-US" dirty="0" smtClean="0"/>
              <a:t>query and </a:t>
            </a:r>
            <a:r>
              <a:rPr lang="en-US" dirty="0"/>
              <a:t>corresponding key</a:t>
            </a:r>
          </a:p>
          <a:p>
            <a:pPr lvl="1"/>
            <a:r>
              <a:rPr lang="en-US" dirty="0" smtClean="0"/>
              <a:t>Queries </a:t>
            </a:r>
            <a:r>
              <a:rPr lang="en-US" dirty="0"/>
              <a:t>and keys have same </a:t>
            </a:r>
            <a:r>
              <a:rPr lang="en-US" dirty="0" smtClean="0"/>
              <a:t>dimensionality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876800"/>
            <a:ext cx="3777036" cy="112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Dot-Product Attention – Matrix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have multiple queries q, we stack them in a matrix Q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Becomes: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057400"/>
            <a:ext cx="3501266" cy="1046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170" y="3216873"/>
            <a:ext cx="4195726" cy="649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57" y="4419600"/>
            <a:ext cx="7917751" cy="178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Sequence-to-sequence is </a:t>
            </a:r>
            <a:r>
              <a:rPr lang="en-US" dirty="0" smtClean="0"/>
              <a:t>everywhere!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Sequence-to-sequence </a:t>
            </a:r>
            <a:r>
              <a:rPr lang="en-US" dirty="0"/>
              <a:t>is useful for </a:t>
            </a:r>
            <a:r>
              <a:rPr lang="en-US" i="1" dirty="0"/>
              <a:t>more than just </a:t>
            </a:r>
            <a:r>
              <a:rPr lang="en-US" i="1" dirty="0" smtClean="0"/>
              <a:t>MT</a:t>
            </a:r>
          </a:p>
          <a:p>
            <a:r>
              <a:rPr lang="en-US" dirty="0"/>
              <a:t>Many NLP tasks can be phrased as sequence-to-sequence:</a:t>
            </a:r>
          </a:p>
          <a:p>
            <a:pPr lvl="1"/>
            <a:r>
              <a:rPr lang="en-US" dirty="0" smtClean="0"/>
              <a:t>Summarization </a:t>
            </a:r>
            <a:r>
              <a:rPr lang="en-US" dirty="0"/>
              <a:t>(long text → short text)</a:t>
            </a:r>
          </a:p>
          <a:p>
            <a:pPr lvl="1"/>
            <a:r>
              <a:rPr lang="en-US" dirty="0" smtClean="0"/>
              <a:t>Dialogue </a:t>
            </a:r>
            <a:r>
              <a:rPr lang="en-US" dirty="0"/>
              <a:t>(previous utterances → next utterance)</a:t>
            </a:r>
          </a:p>
          <a:p>
            <a:pPr lvl="1"/>
            <a:r>
              <a:rPr lang="en-US" dirty="0" smtClean="0"/>
              <a:t>Parsing </a:t>
            </a:r>
            <a:r>
              <a:rPr lang="en-US" dirty="0"/>
              <a:t>(input text → output parse as sequence)</a:t>
            </a:r>
          </a:p>
          <a:p>
            <a:pPr lvl="1"/>
            <a:r>
              <a:rPr lang="fr-FR" dirty="0" smtClean="0"/>
              <a:t>Code </a:t>
            </a:r>
            <a:r>
              <a:rPr lang="fr-FR" dirty="0" err="1"/>
              <a:t>generation</a:t>
            </a:r>
            <a:r>
              <a:rPr lang="fr-FR" dirty="0"/>
              <a:t> (</a:t>
            </a:r>
            <a:r>
              <a:rPr lang="fr-FR" dirty="0" err="1"/>
              <a:t>natural</a:t>
            </a:r>
            <a:r>
              <a:rPr lang="fr-FR" dirty="0"/>
              <a:t> </a:t>
            </a:r>
            <a:r>
              <a:rPr lang="fr-FR" dirty="0" err="1"/>
              <a:t>language</a:t>
            </a:r>
            <a:r>
              <a:rPr lang="fr-FR" dirty="0"/>
              <a:t> → Python code)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Scaled Dot-Product Attention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Problem: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gets large, the variance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increases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sz="2400" dirty="0" smtClean="0"/>
                  <a:t>some values </a:t>
                </a:r>
                <a:r>
                  <a:rPr lang="en-US" sz="2400" dirty="0"/>
                  <a:t>inside the </a:t>
                </a:r>
                <a:r>
                  <a:rPr lang="en-US" sz="2400" dirty="0" err="1"/>
                  <a:t>softmax</a:t>
                </a:r>
                <a:r>
                  <a:rPr lang="en-US" sz="2400" dirty="0"/>
                  <a:t> get large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sz="2400" dirty="0" smtClean="0"/>
                  <a:t>the </a:t>
                </a:r>
                <a:r>
                  <a:rPr lang="en-US" sz="2400" dirty="0" err="1"/>
                  <a:t>softmax</a:t>
                </a:r>
                <a:r>
                  <a:rPr lang="en-US" sz="2400" dirty="0"/>
                  <a:t> gets </a:t>
                </a:r>
                <a:r>
                  <a:rPr lang="en-US" sz="2400" dirty="0" smtClean="0"/>
                  <a:t>very peaked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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hence its gradient gets smaller</a:t>
                </a:r>
                <a:r>
                  <a:rPr lang="en-US" sz="2400" dirty="0" smtClean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Solution: Scale by length </a:t>
                </a:r>
                <a:r>
                  <a:rPr lang="en-US" sz="2400" dirty="0" smtClean="0"/>
                  <a:t>of query/key </a:t>
                </a:r>
                <a:r>
                  <a:rPr lang="en-US" sz="2400" dirty="0"/>
                  <a:t>vectors: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2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733800"/>
            <a:ext cx="4451315" cy="1039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2534263"/>
            <a:ext cx="2194207" cy="398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1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Self-attention and Multi-head 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30480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input word vectors could be the queries, keys and values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other words: the word vectors themselves select each other</a:t>
            </a:r>
          </a:p>
          <a:p>
            <a:pPr lvl="1"/>
            <a:r>
              <a:rPr lang="en-US" dirty="0" smtClean="0"/>
              <a:t>Word </a:t>
            </a:r>
            <a:r>
              <a:rPr lang="en-US" dirty="0"/>
              <a:t>vector stack = Q = K = V</a:t>
            </a:r>
          </a:p>
          <a:p>
            <a:r>
              <a:rPr lang="en-US" dirty="0" smtClean="0"/>
              <a:t>Problem</a:t>
            </a:r>
            <a:r>
              <a:rPr lang="en-US" dirty="0"/>
              <a:t>: Only one way for words to interact with one-another</a:t>
            </a:r>
          </a:p>
          <a:p>
            <a:r>
              <a:rPr lang="en-US" dirty="0" smtClean="0"/>
              <a:t>Solution</a:t>
            </a:r>
            <a:r>
              <a:rPr lang="en-US" dirty="0"/>
              <a:t>: Multi-head attention</a:t>
            </a:r>
          </a:p>
          <a:p>
            <a:pPr lvl="1"/>
            <a:r>
              <a:rPr lang="en-US" dirty="0" smtClean="0"/>
              <a:t>First </a:t>
            </a:r>
            <a:r>
              <a:rPr lang="en-US" dirty="0"/>
              <a:t>map Q, K, V into h many </a:t>
            </a:r>
            <a:r>
              <a:rPr lang="en-US" dirty="0" smtClean="0"/>
              <a:t>lower dimensional </a:t>
            </a:r>
            <a:r>
              <a:rPr lang="en-US" dirty="0"/>
              <a:t>spaces via W matrices</a:t>
            </a:r>
          </a:p>
          <a:p>
            <a:pPr lvl="1"/>
            <a:r>
              <a:rPr lang="en-US" dirty="0" smtClean="0"/>
              <a:t>Then </a:t>
            </a:r>
            <a:r>
              <a:rPr lang="en-US" dirty="0"/>
              <a:t>apply attention, then </a:t>
            </a:r>
            <a:r>
              <a:rPr lang="en-US" dirty="0" smtClean="0"/>
              <a:t>concatenate outputs </a:t>
            </a:r>
            <a:r>
              <a:rPr lang="en-US" dirty="0"/>
              <a:t>and pipe through linear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5400"/>
            <a:ext cx="6377852" cy="8984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030413"/>
            <a:ext cx="2118964" cy="263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Self-Attention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133600"/>
            <a:ext cx="8686800" cy="31110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6096000"/>
            <a:ext cx="3960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(example and picture from David Talbot)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Self-attention: A Running 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969104"/>
            <a:ext cx="8686800" cy="391039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9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Self-attention: A Running Example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967603"/>
            <a:ext cx="8686800" cy="391339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0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Self-attention: A Running Example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969436"/>
            <a:ext cx="8686800" cy="39097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0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Self-attention: A Running Example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964922"/>
            <a:ext cx="8686800" cy="391875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8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Self-attention: A Running Example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956406"/>
            <a:ext cx="8686800" cy="39357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2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Self-attention: A Running Example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012776"/>
            <a:ext cx="8686800" cy="38230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0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Self-attention: A Running Example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979525"/>
            <a:ext cx="8686800" cy="38895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1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 as a Foreign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772"/>
            <a:r>
              <a:rPr lang="en-US" sz="2400" dirty="0" err="1" smtClean="0"/>
              <a:t>Vinyals</a:t>
            </a:r>
            <a:r>
              <a:rPr lang="en-US" sz="2400" dirty="0" smtClean="0"/>
              <a:t> et al., </a:t>
            </a:r>
            <a:r>
              <a:rPr lang="en-US" sz="2400" dirty="0" smtClean="0">
                <a:solidFill>
                  <a:srgbClr val="800000"/>
                </a:solidFill>
              </a:rPr>
              <a:t>2015</a:t>
            </a:r>
            <a:endParaRPr lang="en-US" dirty="0" smtClean="0"/>
          </a:p>
          <a:p>
            <a:pPr marL="118872" indent="0">
              <a:buNone/>
            </a:pPr>
            <a:r>
              <a:rPr lang="en-US" sz="3600" dirty="0" smtClean="0"/>
              <a:t> </a:t>
            </a:r>
            <a:endParaRPr lang="en-US" sz="36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40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Self-attention: A Running Example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995346"/>
            <a:ext cx="8686800" cy="385790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7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Self-attention: A Running Example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995346"/>
            <a:ext cx="8686800" cy="385790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4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Self-attention: A Running Example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082616"/>
            <a:ext cx="8686800" cy="36833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transformer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block has two “sublayers”</a:t>
            </a:r>
          </a:p>
          <a:p>
            <a:pPr lvl="1"/>
            <a:r>
              <a:rPr lang="en-US" dirty="0"/>
              <a:t>1. </a:t>
            </a:r>
            <a:r>
              <a:rPr lang="en-US" dirty="0" err="1"/>
              <a:t>Multihead</a:t>
            </a:r>
            <a:r>
              <a:rPr lang="en-US" dirty="0"/>
              <a:t> attention</a:t>
            </a:r>
          </a:p>
          <a:p>
            <a:pPr lvl="1"/>
            <a:r>
              <a:rPr lang="en-US" dirty="0"/>
              <a:t>2. 2 layer feed-forward </a:t>
            </a:r>
            <a:r>
              <a:rPr lang="en-US" dirty="0" err="1"/>
              <a:t>Nnet</a:t>
            </a:r>
            <a:r>
              <a:rPr lang="en-US" dirty="0"/>
              <a:t> (with </a:t>
            </a:r>
            <a:r>
              <a:rPr lang="en-US" dirty="0" err="1"/>
              <a:t>relu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Each of these two steps also has:</a:t>
            </a:r>
          </a:p>
          <a:p>
            <a:pPr lvl="1"/>
            <a:r>
              <a:rPr lang="en-US" dirty="0"/>
              <a:t>Residual (short-circuit) connection and </a:t>
            </a:r>
            <a:r>
              <a:rPr lang="en-US" dirty="0" err="1"/>
              <a:t>LayerNorm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LayerNorm</a:t>
            </a:r>
            <a:r>
              <a:rPr lang="en-US" dirty="0"/>
              <a:t>(x + Sublayer(x))</a:t>
            </a:r>
          </a:p>
          <a:p>
            <a:pPr lvl="2"/>
            <a:r>
              <a:rPr lang="en-US" dirty="0" err="1"/>
              <a:t>Layernorm</a:t>
            </a:r>
            <a:r>
              <a:rPr lang="en-US" dirty="0"/>
              <a:t> changes input to have mean 0 and variance </a:t>
            </a:r>
            <a:r>
              <a:rPr lang="en-US" dirty="0" smtClean="0"/>
              <a:t>1, per </a:t>
            </a:r>
            <a:r>
              <a:rPr lang="en-US" dirty="0"/>
              <a:t>layer and per training point (and adds two more parameters)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996268"/>
            <a:ext cx="2069793" cy="30040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752600" y="3124200"/>
            <a:ext cx="5181600" cy="1066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752600" y="1981200"/>
            <a:ext cx="5181600" cy="2209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10000" y="2057400"/>
            <a:ext cx="3505200" cy="11049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343400" y="1866743"/>
            <a:ext cx="2939897" cy="6669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822604" y="2724307"/>
            <a:ext cx="5422593" cy="18943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822604" y="1439062"/>
            <a:ext cx="5422593" cy="31326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863" y="5620902"/>
            <a:ext cx="3200400" cy="7352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974" y="5753438"/>
            <a:ext cx="1966426" cy="47021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0" y="6519638"/>
            <a:ext cx="86047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j-lt"/>
              </a:rPr>
              <a:t>Layer Normalization by Ba,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Kiros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and Hinton, </a:t>
            </a:r>
            <a:r>
              <a:rPr lang="en-US" sz="1400" dirty="0">
                <a:solidFill>
                  <a:srgbClr val="F08F1C"/>
                </a:solidFill>
                <a:latin typeface="+mj-lt"/>
                <a:hlinkClick r:id="rId5"/>
              </a:rPr>
              <a:t>https://</a:t>
            </a:r>
            <a:r>
              <a:rPr lang="en-US" sz="1400" dirty="0" smtClean="0">
                <a:solidFill>
                  <a:srgbClr val="F08F1C"/>
                </a:solidFill>
                <a:latin typeface="+mj-lt"/>
                <a:hlinkClick r:id="rId5"/>
              </a:rPr>
              <a:t>arxiv.org/pdf/1607.06450.pdf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395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225072"/>
            <a:ext cx="4419600" cy="655261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3824" y="3536417"/>
            <a:ext cx="202654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Blocks are repeated </a:t>
            </a:r>
            <a:r>
              <a:rPr lang="en-US" dirty="0" smtClean="0">
                <a:latin typeface="Calibri" panose="020F0502020204030204" pitchFamily="34" charset="0"/>
              </a:rPr>
              <a:t>N=6 </a:t>
            </a:r>
            <a:r>
              <a:rPr lang="en-US" dirty="0">
                <a:latin typeface="Calibri" panose="020F0502020204030204" pitchFamily="34" charset="0"/>
              </a:rPr>
              <a:t>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81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Encoder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Actual word representations are byte-pair </a:t>
            </a:r>
            <a:r>
              <a:rPr lang="en-US" sz="2400" dirty="0" smtClean="0"/>
              <a:t>encodings</a:t>
            </a:r>
          </a:p>
          <a:p>
            <a:pPr lvl="1"/>
            <a:r>
              <a:rPr lang="en-US" sz="2000" dirty="0"/>
              <a:t>Rico </a:t>
            </a:r>
            <a:r>
              <a:rPr lang="en-US" sz="2000" dirty="0" err="1"/>
              <a:t>Sennrich</a:t>
            </a:r>
            <a:r>
              <a:rPr lang="en-US" sz="2000" dirty="0"/>
              <a:t>, Barry </a:t>
            </a:r>
            <a:r>
              <a:rPr lang="en-US" sz="2000" dirty="0" err="1"/>
              <a:t>Haddow</a:t>
            </a:r>
            <a:r>
              <a:rPr lang="en-US" sz="2000" dirty="0"/>
              <a:t>, and Alexandra Birch. Neural Machine Translation of Rare Words with </a:t>
            </a:r>
            <a:r>
              <a:rPr lang="en-US" sz="2000" dirty="0" err="1"/>
              <a:t>Subword</a:t>
            </a:r>
            <a:r>
              <a:rPr lang="en-US" sz="2000" dirty="0"/>
              <a:t> Units. ACL 2016</a:t>
            </a:r>
            <a:r>
              <a:rPr lang="en-US" sz="2000" dirty="0" smtClean="0"/>
              <a:t>.</a:t>
            </a:r>
          </a:p>
          <a:p>
            <a:r>
              <a:rPr lang="en-US" sz="2400" dirty="0" smtClean="0"/>
              <a:t>Added </a:t>
            </a:r>
            <a:r>
              <a:rPr lang="en-US" sz="2400" dirty="0"/>
              <a:t>is a positional encoding so same words at </a:t>
            </a:r>
            <a:r>
              <a:rPr lang="en-US" sz="2400" dirty="0" smtClean="0"/>
              <a:t>different locations </a:t>
            </a:r>
            <a:r>
              <a:rPr lang="en-US" sz="2400" dirty="0"/>
              <a:t>have different overall representations: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491" y="3429000"/>
            <a:ext cx="3622909" cy="2845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10000"/>
            <a:ext cx="4404901" cy="9340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6477" y="4876800"/>
            <a:ext cx="2806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err="1" smtClean="0"/>
              <a:t>pos</a:t>
            </a:r>
            <a:r>
              <a:rPr lang="en-US" altLang="zh-CN" dirty="0" smtClean="0"/>
              <a:t> is the position of a word</a:t>
            </a:r>
          </a:p>
          <a:p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is the dimension index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6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Attention Visualization </a:t>
            </a:r>
            <a:r>
              <a:rPr lang="en-US" dirty="0"/>
              <a:t>in </a:t>
            </a:r>
            <a:r>
              <a:rPr lang="en-US" dirty="0" smtClean="0"/>
              <a:t>Layer </a:t>
            </a:r>
            <a:r>
              <a:rPr lang="en-US" dirty="0"/>
              <a:t>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Words start to pay attention to other words in sensible 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133600"/>
            <a:ext cx="7128899" cy="400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3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Decoder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953000" cy="5257800"/>
          </a:xfrm>
        </p:spPr>
        <p:txBody>
          <a:bodyPr>
            <a:normAutofit/>
          </a:bodyPr>
          <a:lstStyle/>
          <a:p>
            <a:r>
              <a:rPr lang="en-US" sz="2400" dirty="0"/>
              <a:t>2 sublayer changes in decoder</a:t>
            </a:r>
          </a:p>
          <a:p>
            <a:r>
              <a:rPr lang="en-US" sz="2400" dirty="0" smtClean="0"/>
              <a:t>Masked </a:t>
            </a:r>
            <a:r>
              <a:rPr lang="en-US" sz="2400" dirty="0"/>
              <a:t>decoder </a:t>
            </a:r>
            <a:r>
              <a:rPr lang="en-US" sz="2400" dirty="0" smtClean="0"/>
              <a:t>self-attention</a:t>
            </a:r>
          </a:p>
          <a:p>
            <a:pPr lvl="1"/>
            <a:r>
              <a:rPr lang="en-US" sz="1800" dirty="0" smtClean="0"/>
              <a:t>Only depends on previous words</a:t>
            </a:r>
          </a:p>
          <a:p>
            <a:r>
              <a:rPr lang="en-US" sz="2400" dirty="0" smtClean="0"/>
              <a:t>Encoder-Decoder Attention</a:t>
            </a:r>
          </a:p>
          <a:p>
            <a:pPr lvl="1"/>
            <a:r>
              <a:rPr lang="en-US" altLang="zh-CN" sz="1800" dirty="0" smtClean="0"/>
              <a:t>Q</a:t>
            </a:r>
            <a:r>
              <a:rPr lang="en-US" sz="1800" dirty="0" smtClean="0"/>
              <a:t>ueries </a:t>
            </a:r>
            <a:r>
              <a:rPr lang="en-US" sz="1800" dirty="0"/>
              <a:t>come </a:t>
            </a:r>
            <a:r>
              <a:rPr lang="en-US" sz="1800" dirty="0" smtClean="0"/>
              <a:t>from previous </a:t>
            </a:r>
            <a:r>
              <a:rPr lang="en-US" sz="1800" dirty="0"/>
              <a:t>decoder layer </a:t>
            </a:r>
            <a:r>
              <a:rPr lang="en-US" sz="1800" dirty="0" smtClean="0"/>
              <a:t>and keys </a:t>
            </a:r>
            <a:r>
              <a:rPr lang="en-US" sz="1800" dirty="0"/>
              <a:t>and values come </a:t>
            </a:r>
            <a:r>
              <a:rPr lang="en-US" sz="1800" dirty="0" smtClean="0"/>
              <a:t>from output </a:t>
            </a:r>
            <a:r>
              <a:rPr lang="en-US" sz="1800" dirty="0"/>
              <a:t>of encoder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4" y="3962400"/>
            <a:ext cx="4902323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175" y="990600"/>
            <a:ext cx="3796375" cy="562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2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951745"/>
            <a:ext cx="8686800" cy="5257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 </a:t>
            </a:r>
            <a:r>
              <a:rPr lang="en-US" sz="2000" dirty="0"/>
              <a:t>recurrence: parallel encoding</a:t>
            </a:r>
          </a:p>
          <a:p>
            <a:r>
              <a:rPr lang="en-US" sz="2000" dirty="0" smtClean="0"/>
              <a:t>Fast </a:t>
            </a:r>
            <a:r>
              <a:rPr lang="en-US" sz="2000" dirty="0"/>
              <a:t>training: both encoder and decoder are parallel</a:t>
            </a:r>
          </a:p>
          <a:p>
            <a:r>
              <a:rPr lang="en-US" sz="2000" dirty="0" smtClean="0"/>
              <a:t>No </a:t>
            </a:r>
            <a:r>
              <a:rPr lang="en-US" sz="2000" dirty="0"/>
              <a:t>long </a:t>
            </a:r>
            <a:r>
              <a:rPr lang="en-US" sz="2000" dirty="0" smtClean="0"/>
              <a:t>range problem: </a:t>
            </a:r>
            <a:r>
              <a:rPr lang="en-US" sz="2000" dirty="0"/>
              <a:t>O(1) for all </a:t>
            </a:r>
            <a:r>
              <a:rPr lang="en-US" sz="2000" dirty="0" smtClean="0"/>
              <a:t>tokens direct connections</a:t>
            </a:r>
            <a:endParaRPr lang="en-US" sz="2000" dirty="0"/>
          </a:p>
          <a:p>
            <a:r>
              <a:rPr lang="en-US" sz="2000" dirty="0" smtClean="0"/>
              <a:t>Three </a:t>
            </a:r>
            <a:r>
              <a:rPr lang="en-US" sz="2000" dirty="0"/>
              <a:t>attentions: the model does not have to remember too much</a:t>
            </a:r>
          </a:p>
          <a:p>
            <a:r>
              <a:rPr lang="en-US" sz="2000" dirty="0" smtClean="0"/>
              <a:t>Multi-head </a:t>
            </a:r>
            <a:r>
              <a:rPr lang="en-US" sz="2000" dirty="0"/>
              <a:t>attention allows to pay attention </a:t>
            </a:r>
            <a:r>
              <a:rPr lang="en-US" sz="2000" dirty="0" smtClean="0"/>
              <a:t>to different aspects</a:t>
            </a:r>
          </a:p>
          <a:p>
            <a:endParaRPr lang="en-US" sz="2000" dirty="0"/>
          </a:p>
          <a:p>
            <a:r>
              <a:rPr lang="en-US" altLang="zh-CN" sz="2000" dirty="0" smtClean="0"/>
              <a:t>Why self-attention and CNN is better than RNN on NMT is still under investigation</a:t>
            </a:r>
            <a:r>
              <a:rPr lang="en-US" sz="2000" dirty="0" smtClean="0"/>
              <a:t> 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72" y="3810000"/>
            <a:ext cx="8028655" cy="20840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90800" y="5875674"/>
            <a:ext cx="4506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 comparison of RNN, CNN, and self-attention 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aclweb.org/anthology/D18-1458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23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Transformer Networks Visualization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170" name="Picture 2" descr="https://3.bp.blogspot.com/-aZ3zvPiCoXM/WaiKQO7KRnI/AAAAAAAAB_8/7a1CYjp40nUg4lKpW7covGZJQAySxlg8QCLcBGAs/s640/transform20fps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785" y="1082627"/>
            <a:ext cx="594521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6432454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ai.googleblog.com/2017/08/transformer-novel-neural-network.html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8872" indent="0"/>
            <a:r>
              <a:rPr lang="en-US" dirty="0"/>
              <a:t>Grammar as a Foreign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 smtClean="0"/>
              <a:t>Parsing tree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324100"/>
            <a:ext cx="9067800" cy="2209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69917" y="3318919"/>
            <a:ext cx="6852758" cy="162950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6840" y="3031359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26460" y="3039975"/>
            <a:ext cx="991000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41421" y="3036609"/>
            <a:ext cx="294256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Google’s BERT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276816"/>
            <a:ext cx="8686800" cy="193485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Training of </a:t>
            </a:r>
            <a:r>
              <a:rPr lang="en-US" dirty="0" smtClean="0"/>
              <a:t>BERT-BASE </a:t>
            </a:r>
            <a:r>
              <a:rPr lang="en-US" dirty="0"/>
              <a:t>was performed on </a:t>
            </a:r>
            <a:r>
              <a:rPr lang="en-US" dirty="0" smtClean="0"/>
              <a:t>4 Cloud </a:t>
            </a:r>
            <a:r>
              <a:rPr lang="en-US" dirty="0"/>
              <a:t>TPUs in Pod configuration (16 TPU </a:t>
            </a:r>
            <a:r>
              <a:rPr lang="en-US" dirty="0" smtClean="0"/>
              <a:t>chips total).</a:t>
            </a:r>
          </a:p>
          <a:p>
            <a:r>
              <a:rPr lang="en-US" dirty="0" smtClean="0"/>
              <a:t>Training </a:t>
            </a:r>
            <a:r>
              <a:rPr lang="en-US" dirty="0"/>
              <a:t>of </a:t>
            </a:r>
            <a:r>
              <a:rPr lang="en-US" dirty="0" smtClean="0"/>
              <a:t>BERT-LARGE </a:t>
            </a:r>
            <a:r>
              <a:rPr lang="en-US" dirty="0"/>
              <a:t>was </a:t>
            </a:r>
            <a:r>
              <a:rPr lang="en-US" dirty="0" smtClean="0"/>
              <a:t>performed on </a:t>
            </a:r>
            <a:r>
              <a:rPr lang="en-US" dirty="0"/>
              <a:t>16 Cloud TPUs (64 TPU chips total). </a:t>
            </a:r>
            <a:endParaRPr lang="en-US" dirty="0" smtClean="0"/>
          </a:p>
          <a:p>
            <a:r>
              <a:rPr lang="en-US" dirty="0" smtClean="0"/>
              <a:t>Each pre-training took </a:t>
            </a:r>
            <a:r>
              <a:rPr lang="en-US" dirty="0"/>
              <a:t>4 days to complete.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6268135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ai.googleblog.com/2018/11/open-sourcing-bert-state-of-art-pre.html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arxiv.org/pdf/1810.04805.pdf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95" y="953443"/>
            <a:ext cx="8690405" cy="318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6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BERT</a:t>
            </a:r>
            <a:r>
              <a:rPr lang="en-US" dirty="0"/>
              <a:t>: Pre-training of Deep Bidirectional Transformers for Language </a:t>
            </a:r>
            <a:r>
              <a:rPr lang="en-US" dirty="0" smtClean="0"/>
              <a:t>Understanding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Pre-training in NLP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 </a:t>
            </a:r>
            <a:r>
              <a:rPr lang="en-US" dirty="0" err="1" smtClean="0"/>
              <a:t>embeddings</a:t>
            </a:r>
            <a:r>
              <a:rPr lang="en-US" dirty="0" smtClean="0"/>
              <a:t> are the basis of deep learning for NLP</a:t>
            </a:r>
          </a:p>
          <a:p>
            <a:r>
              <a:rPr lang="en-US" dirty="0" smtClean="0"/>
              <a:t>Word </a:t>
            </a:r>
            <a:r>
              <a:rPr lang="en-US" dirty="0" err="1" smtClean="0"/>
              <a:t>embeddings</a:t>
            </a:r>
            <a:r>
              <a:rPr lang="en-US" dirty="0" smtClean="0"/>
              <a:t> (word2vec, </a:t>
            </a:r>
            <a:r>
              <a:rPr lang="en-US" dirty="0" err="1" smtClean="0"/>
              <a:t>GloVe</a:t>
            </a:r>
            <a:r>
              <a:rPr lang="en-US" dirty="0" smtClean="0"/>
              <a:t>) are often </a:t>
            </a:r>
            <a:r>
              <a:rPr lang="en-US" i="1" dirty="0" smtClean="0"/>
              <a:t>pre-trained </a:t>
            </a:r>
            <a:r>
              <a:rPr lang="en-US" dirty="0" smtClean="0"/>
              <a:t>on text corpus from co-occurrence statistics</a:t>
            </a:r>
          </a:p>
          <a:p>
            <a:r>
              <a:rPr lang="en-US" b="1" dirty="0" smtClean="0"/>
              <a:t>Problem</a:t>
            </a:r>
            <a:r>
              <a:rPr lang="en-US" dirty="0" smtClean="0"/>
              <a:t>: Word </a:t>
            </a:r>
            <a:r>
              <a:rPr lang="en-US" dirty="0" err="1" smtClean="0"/>
              <a:t>embeddings</a:t>
            </a:r>
            <a:r>
              <a:rPr lang="en-US" dirty="0" smtClean="0"/>
              <a:t> are applied in a context free manner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Solution</a:t>
            </a:r>
            <a:r>
              <a:rPr lang="en-US" dirty="0" smtClean="0"/>
              <a:t>: Train </a:t>
            </a:r>
            <a:r>
              <a:rPr lang="en-US" i="1" dirty="0" smtClean="0"/>
              <a:t>contextual </a:t>
            </a:r>
            <a:r>
              <a:rPr lang="en-US" dirty="0" smtClean="0"/>
              <a:t>representations on text corpus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96" y="3733800"/>
            <a:ext cx="6972904" cy="937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340510"/>
            <a:ext cx="8276037" cy="11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2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Contextual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Semi-Supervised Sequence Learning</a:t>
            </a:r>
            <a:r>
              <a:rPr lang="en-US" dirty="0"/>
              <a:t>, </a:t>
            </a:r>
            <a:r>
              <a:rPr lang="en-US" dirty="0" smtClean="0"/>
              <a:t>Google,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06" y="2560325"/>
            <a:ext cx="8138588" cy="249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Contextual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ELMo</a:t>
            </a:r>
            <a:r>
              <a:rPr lang="en-US" i="1" dirty="0"/>
              <a:t>: Deep Contextual Word </a:t>
            </a:r>
            <a:r>
              <a:rPr lang="en-US" i="1" dirty="0" err="1"/>
              <a:t>Embeddings</a:t>
            </a:r>
            <a:r>
              <a:rPr lang="en-US" dirty="0"/>
              <a:t>, AI2 </a:t>
            </a:r>
            <a:r>
              <a:rPr lang="en-US" dirty="0" smtClean="0"/>
              <a:t>&amp; University </a:t>
            </a:r>
            <a:r>
              <a:rPr lang="en-US" dirty="0"/>
              <a:t>of Washington,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24" y="2743200"/>
            <a:ext cx="8144151" cy="270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Improving Language Understanding by </a:t>
            </a:r>
            <a:r>
              <a:rPr lang="en-US" i="1" dirty="0" smtClean="0"/>
              <a:t>Generative Pre-Training</a:t>
            </a:r>
            <a:r>
              <a:rPr lang="en-US" dirty="0"/>
              <a:t>, </a:t>
            </a:r>
            <a:r>
              <a:rPr lang="en-US" dirty="0" err="1"/>
              <a:t>OpenAI</a:t>
            </a:r>
            <a:r>
              <a:rPr lang="en-US" dirty="0"/>
              <a:t>, </a:t>
            </a:r>
            <a:r>
              <a:rPr lang="en-US" dirty="0" smtClean="0"/>
              <a:t>2018 (GPT)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04" y="2743200"/>
            <a:ext cx="8562496" cy="228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7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Previous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Problem</a:t>
            </a:r>
            <a:r>
              <a:rPr lang="en-US" dirty="0"/>
              <a:t>: Language models only use left </a:t>
            </a:r>
            <a:r>
              <a:rPr lang="en-US" dirty="0" smtClean="0"/>
              <a:t>context </a:t>
            </a:r>
            <a:r>
              <a:rPr lang="en-US" i="1" dirty="0" smtClean="0"/>
              <a:t>or </a:t>
            </a:r>
            <a:r>
              <a:rPr lang="en-US" dirty="0"/>
              <a:t>right context, but language understanding </a:t>
            </a:r>
            <a:r>
              <a:rPr lang="en-US" dirty="0" smtClean="0"/>
              <a:t>is bidirectional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Why </a:t>
            </a:r>
            <a:r>
              <a:rPr lang="en-US" dirty="0"/>
              <a:t>are LMs unidirectional?</a:t>
            </a:r>
          </a:p>
          <a:p>
            <a:pPr lvl="1"/>
            <a:r>
              <a:rPr lang="en-US" dirty="0" smtClean="0"/>
              <a:t>Reason </a:t>
            </a:r>
            <a:r>
              <a:rPr lang="en-US" dirty="0"/>
              <a:t>1: Directionality is needed to generate </a:t>
            </a:r>
            <a:r>
              <a:rPr lang="en-US" dirty="0" smtClean="0"/>
              <a:t>a well-formed </a:t>
            </a:r>
            <a:r>
              <a:rPr lang="en-US" dirty="0"/>
              <a:t>probability distribution.</a:t>
            </a:r>
          </a:p>
          <a:p>
            <a:pPr lvl="2"/>
            <a:r>
              <a:rPr lang="en-US" dirty="0" smtClean="0"/>
              <a:t>We </a:t>
            </a:r>
            <a:r>
              <a:rPr lang="en-US" dirty="0"/>
              <a:t>don’t care about </a:t>
            </a:r>
            <a:r>
              <a:rPr lang="en-US" dirty="0" smtClean="0"/>
              <a:t>this.</a:t>
            </a:r>
          </a:p>
          <a:p>
            <a:pPr lvl="1"/>
            <a:r>
              <a:rPr lang="en-US" dirty="0" smtClean="0"/>
              <a:t>Reason </a:t>
            </a:r>
            <a:r>
              <a:rPr lang="en-US" dirty="0"/>
              <a:t>2: Words can “see themselves” in </a:t>
            </a:r>
            <a:r>
              <a:rPr lang="en-US" dirty="0" smtClean="0"/>
              <a:t>a bidirectional </a:t>
            </a:r>
            <a:r>
              <a:rPr lang="en-US" dirty="0"/>
              <a:t>encoder.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7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Unidirectional vs. Bidirectional Models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349818"/>
            <a:ext cx="8686800" cy="314896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Masked LM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</a:t>
            </a:r>
            <a:r>
              <a:rPr lang="en-US" dirty="0"/>
              <a:t>: Mask out </a:t>
            </a:r>
            <a:r>
              <a:rPr lang="en-US" i="1" dirty="0"/>
              <a:t>k</a:t>
            </a:r>
            <a:r>
              <a:rPr lang="en-US" dirty="0"/>
              <a:t>% of the input words, </a:t>
            </a:r>
            <a:r>
              <a:rPr lang="en-US" dirty="0" smtClean="0"/>
              <a:t>and then </a:t>
            </a:r>
            <a:r>
              <a:rPr lang="en-US" dirty="0"/>
              <a:t>predict the masked words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always use </a:t>
            </a:r>
            <a:r>
              <a:rPr lang="en-US" i="1" dirty="0"/>
              <a:t>k </a:t>
            </a:r>
            <a:r>
              <a:rPr lang="en-US" dirty="0"/>
              <a:t>= 15</a:t>
            </a:r>
            <a:r>
              <a:rPr lang="en-US" dirty="0" smtClean="0"/>
              <a:t>%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/>
              <a:t>Too little masking: Too expensive to train</a:t>
            </a:r>
          </a:p>
          <a:p>
            <a:r>
              <a:rPr lang="en-US" dirty="0" smtClean="0"/>
              <a:t>Too </a:t>
            </a:r>
            <a:r>
              <a:rPr lang="en-US" dirty="0"/>
              <a:t>much masking: Not enough context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87" y="2865071"/>
            <a:ext cx="7681626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1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Masked LM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Mask token never seen at fine-tuning</a:t>
            </a:r>
          </a:p>
          <a:p>
            <a:endParaRPr lang="en-US" dirty="0" smtClean="0"/>
          </a:p>
          <a:p>
            <a:r>
              <a:rPr lang="en-US" dirty="0" smtClean="0"/>
              <a:t>Solution</a:t>
            </a:r>
            <a:r>
              <a:rPr lang="en-US" dirty="0"/>
              <a:t>: 15% of the words to predict, but </a:t>
            </a:r>
            <a:r>
              <a:rPr lang="en-US" dirty="0" smtClean="0"/>
              <a:t>don’t replace </a:t>
            </a:r>
            <a:r>
              <a:rPr lang="en-US" dirty="0"/>
              <a:t>with [MASK] 100% of the time. Instead:</a:t>
            </a:r>
          </a:p>
          <a:p>
            <a:pPr lvl="1"/>
            <a:r>
              <a:rPr lang="en-US" dirty="0" smtClean="0"/>
              <a:t>80</a:t>
            </a:r>
            <a:r>
              <a:rPr lang="en-US" dirty="0"/>
              <a:t>% of the time, replace with [MASK]</a:t>
            </a:r>
          </a:p>
          <a:p>
            <a:pPr lvl="2"/>
            <a:r>
              <a:rPr lang="en-US" dirty="0"/>
              <a:t>went to the store → went to the [MASK]</a:t>
            </a:r>
          </a:p>
          <a:p>
            <a:pPr lvl="1"/>
            <a:r>
              <a:rPr lang="en-US" dirty="0" smtClean="0"/>
              <a:t>10</a:t>
            </a:r>
            <a:r>
              <a:rPr lang="en-US" dirty="0"/>
              <a:t>% of the time, replace random word</a:t>
            </a:r>
          </a:p>
          <a:p>
            <a:pPr lvl="2"/>
            <a:r>
              <a:rPr lang="en-US" dirty="0"/>
              <a:t>went to the store → went to the running</a:t>
            </a:r>
          </a:p>
          <a:p>
            <a:pPr lvl="1"/>
            <a:r>
              <a:rPr lang="en-US" dirty="0" smtClean="0"/>
              <a:t>10</a:t>
            </a:r>
            <a:r>
              <a:rPr lang="en-US" dirty="0"/>
              <a:t>% of the time, keep same</a:t>
            </a:r>
          </a:p>
          <a:p>
            <a:pPr lvl="2"/>
            <a:r>
              <a:rPr lang="en-US" dirty="0"/>
              <a:t>went to the store → went to the store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3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8872" indent="0"/>
            <a:r>
              <a:rPr lang="en-US" dirty="0"/>
              <a:t>Grammar as a Foreign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/>
              <a:t>Parsing tree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324100"/>
            <a:ext cx="9067800" cy="2209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69917" y="3318919"/>
            <a:ext cx="6852758" cy="162950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6840" y="3031359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26460" y="3039975"/>
            <a:ext cx="991000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41421" y="3036609"/>
            <a:ext cx="294256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44998" y="3019377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30931" y="2999090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94970" y="3041585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2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Sentence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learn </a:t>
            </a:r>
            <a:r>
              <a:rPr lang="en-US" i="1" dirty="0"/>
              <a:t>relationships </a:t>
            </a:r>
            <a:r>
              <a:rPr lang="en-US" dirty="0"/>
              <a:t>between sentences, </a:t>
            </a:r>
            <a:r>
              <a:rPr lang="en-US" dirty="0" smtClean="0"/>
              <a:t>predict whether </a:t>
            </a:r>
            <a:r>
              <a:rPr lang="en-US" dirty="0"/>
              <a:t>Sentence B is actual sentence </a:t>
            </a:r>
            <a:r>
              <a:rPr lang="en-US" dirty="0" smtClean="0"/>
              <a:t>that proceeds </a:t>
            </a:r>
            <a:r>
              <a:rPr lang="en-US" dirty="0"/>
              <a:t>Sentence A, or a random sentence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2" y="3379432"/>
            <a:ext cx="9060965" cy="8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6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30,000 </a:t>
            </a:r>
            <a:r>
              <a:rPr lang="en-US" dirty="0" err="1"/>
              <a:t>WordPiece</a:t>
            </a:r>
            <a:r>
              <a:rPr lang="en-US" dirty="0"/>
              <a:t> vocabulary on input.</a:t>
            </a:r>
          </a:p>
          <a:p>
            <a:r>
              <a:rPr lang="en-US" dirty="0" smtClean="0"/>
              <a:t>Each </a:t>
            </a:r>
            <a:r>
              <a:rPr lang="en-US" dirty="0"/>
              <a:t>token is sum of three </a:t>
            </a:r>
            <a:r>
              <a:rPr lang="en-US" dirty="0" err="1"/>
              <a:t>embeddings</a:t>
            </a:r>
            <a:endParaRPr lang="en-US" dirty="0"/>
          </a:p>
          <a:p>
            <a:r>
              <a:rPr lang="en-US" dirty="0" smtClean="0"/>
              <a:t>Single </a:t>
            </a:r>
            <a:r>
              <a:rPr lang="en-US" dirty="0"/>
              <a:t>sequence is much more efficient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66" y="3581400"/>
            <a:ext cx="7868067" cy="238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Transformer </a:t>
            </a:r>
            <a:r>
              <a:rPr lang="en-US" dirty="0" smtClean="0"/>
              <a:t>encoder</a:t>
            </a:r>
          </a:p>
          <a:p>
            <a:endParaRPr lang="en-US" b="1" dirty="0"/>
          </a:p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006789"/>
            <a:ext cx="2667000" cy="47369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209800"/>
            <a:ext cx="3048000" cy="412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6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Data: Wikipedia (2.5B words) + </a:t>
            </a:r>
            <a:r>
              <a:rPr lang="en-US" dirty="0" err="1"/>
              <a:t>BookCorpus</a:t>
            </a:r>
            <a:r>
              <a:rPr lang="en-US" dirty="0"/>
              <a:t> (</a:t>
            </a:r>
            <a:r>
              <a:rPr lang="en-US" dirty="0" smtClean="0"/>
              <a:t>800M words</a:t>
            </a:r>
            <a:r>
              <a:rPr lang="en-US" dirty="0"/>
              <a:t>)</a:t>
            </a:r>
          </a:p>
          <a:p>
            <a:r>
              <a:rPr lang="en-US" dirty="0" smtClean="0"/>
              <a:t>Batch </a:t>
            </a:r>
            <a:r>
              <a:rPr lang="en-US" dirty="0"/>
              <a:t>Size: 131,072 words (1024 sequences * </a:t>
            </a:r>
            <a:r>
              <a:rPr lang="en-US" dirty="0" smtClean="0"/>
              <a:t>128 length </a:t>
            </a:r>
            <a:r>
              <a:rPr lang="en-US" dirty="0"/>
              <a:t>or 256 sequences * 512 length)</a:t>
            </a:r>
          </a:p>
          <a:p>
            <a:r>
              <a:rPr lang="en-US" dirty="0" smtClean="0"/>
              <a:t>Training </a:t>
            </a:r>
            <a:r>
              <a:rPr lang="en-US" dirty="0"/>
              <a:t>Time: 1M steps (~40 epochs)</a:t>
            </a:r>
          </a:p>
          <a:p>
            <a:r>
              <a:rPr lang="en-US" dirty="0" smtClean="0"/>
              <a:t>Optimizer</a:t>
            </a:r>
            <a:r>
              <a:rPr lang="en-US" dirty="0"/>
              <a:t>: </a:t>
            </a:r>
            <a:r>
              <a:rPr lang="en-US" dirty="0" smtClean="0"/>
              <a:t>Adam, </a:t>
            </a:r>
            <a:r>
              <a:rPr lang="en-US" dirty="0"/>
              <a:t>1e-4 learning rate, linear decay</a:t>
            </a:r>
          </a:p>
          <a:p>
            <a:r>
              <a:rPr lang="en-US" dirty="0" smtClean="0"/>
              <a:t>BERT-Base: 12-layer, 768-hidden, 12-head,</a:t>
            </a:r>
          </a:p>
          <a:p>
            <a:pPr lvl="1"/>
            <a:r>
              <a:rPr lang="en-US" dirty="0"/>
              <a:t>Total Parameters=110M</a:t>
            </a:r>
            <a:endParaRPr lang="en-US" dirty="0" smtClean="0"/>
          </a:p>
          <a:p>
            <a:r>
              <a:rPr lang="en-US" dirty="0" smtClean="0"/>
              <a:t>BERT-Large: 24-layer, 1024-hidden, 16-head</a:t>
            </a:r>
          </a:p>
          <a:p>
            <a:pPr lvl="1"/>
            <a:r>
              <a:rPr lang="en-US" dirty="0"/>
              <a:t>Total Parameters=340M</a:t>
            </a:r>
          </a:p>
          <a:p>
            <a:r>
              <a:rPr lang="en-US" dirty="0" smtClean="0"/>
              <a:t>Trained </a:t>
            </a:r>
            <a:r>
              <a:rPr lang="en-US" dirty="0"/>
              <a:t>on 4x4 or 8x8 TPU slice for 4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3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Differences in pre-training model architectures: </a:t>
            </a:r>
            <a:r>
              <a:rPr lang="en-US" dirty="0" err="1" smtClean="0"/>
              <a:t>BERT,OpenAI</a:t>
            </a:r>
            <a:r>
              <a:rPr lang="en-US" dirty="0" smtClean="0"/>
              <a:t> </a:t>
            </a:r>
            <a:r>
              <a:rPr lang="en-US" dirty="0"/>
              <a:t>GPT, and </a:t>
            </a:r>
            <a:r>
              <a:rPr lang="en-US" dirty="0" err="1"/>
              <a:t>ELMo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931099"/>
            <a:ext cx="8686800" cy="19864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2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Fine-tuning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For sequence-level classification task</a:t>
            </a:r>
          </a:p>
          <a:p>
            <a:pPr lvl="1"/>
            <a:r>
              <a:rPr lang="en-US" sz="2000" dirty="0" smtClean="0"/>
              <a:t>Obtain </a:t>
            </a:r>
            <a:r>
              <a:rPr lang="en-US" sz="2000" dirty="0"/>
              <a:t>the representation of the input sequence by using </a:t>
            </a:r>
            <a:r>
              <a:rPr lang="en-US" sz="2000" dirty="0" smtClean="0"/>
              <a:t>the final </a:t>
            </a:r>
            <a:r>
              <a:rPr lang="en-US" sz="2000" dirty="0"/>
              <a:t>hidden state (hidden state at the position of the </a:t>
            </a:r>
            <a:r>
              <a:rPr lang="en-US" sz="2000" dirty="0" smtClean="0"/>
              <a:t>special token </a:t>
            </a:r>
            <a:r>
              <a:rPr lang="en-US" sz="2000" dirty="0"/>
              <a:t>[CLS]) </a:t>
            </a:r>
          </a:p>
          <a:p>
            <a:r>
              <a:rPr lang="en-US" sz="2400" dirty="0" smtClean="0"/>
              <a:t>Just </a:t>
            </a:r>
            <a:r>
              <a:rPr lang="en-US" sz="2400" dirty="0"/>
              <a:t>add a classification layer and use </a:t>
            </a:r>
            <a:r>
              <a:rPr lang="en-US" sz="2400" dirty="0" err="1"/>
              <a:t>softmax</a:t>
            </a:r>
            <a:r>
              <a:rPr lang="en-US" sz="2400" dirty="0"/>
              <a:t> to </a:t>
            </a:r>
            <a:r>
              <a:rPr lang="en-US" sz="2400" dirty="0" smtClean="0"/>
              <a:t>calculate label </a:t>
            </a:r>
            <a:r>
              <a:rPr lang="en-US" sz="2400" dirty="0"/>
              <a:t>probabilities.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283035"/>
            <a:ext cx="3966679" cy="331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241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Fine-tuning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sequence-level classification task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of the parameters of BERT and </a:t>
            </a:r>
            <a:r>
              <a:rPr lang="en-US" i="1" dirty="0"/>
              <a:t>W </a:t>
            </a:r>
            <a:r>
              <a:rPr lang="en-US" dirty="0"/>
              <a:t>are </a:t>
            </a:r>
            <a:r>
              <a:rPr lang="en-US" dirty="0" smtClean="0"/>
              <a:t>fine-tuned jointly</a:t>
            </a:r>
            <a:endParaRPr lang="en-US" dirty="0"/>
          </a:p>
          <a:p>
            <a:r>
              <a:rPr lang="en-US" dirty="0" smtClean="0"/>
              <a:t>Most </a:t>
            </a:r>
            <a:r>
              <a:rPr lang="en-US" dirty="0"/>
              <a:t>model </a:t>
            </a:r>
            <a:r>
              <a:rPr lang="en-US" dirty="0" smtClean="0"/>
              <a:t>hyper-parameters </a:t>
            </a:r>
            <a:r>
              <a:rPr lang="en-US" dirty="0"/>
              <a:t>are the same as </a:t>
            </a:r>
            <a:r>
              <a:rPr lang="en-US" dirty="0" smtClean="0"/>
              <a:t>in pre-training</a:t>
            </a:r>
            <a:endParaRPr lang="en-US" dirty="0"/>
          </a:p>
          <a:p>
            <a:pPr lvl="1"/>
            <a:r>
              <a:rPr lang="en-US" dirty="0" smtClean="0"/>
              <a:t>except </a:t>
            </a:r>
            <a:r>
              <a:rPr lang="en-US" dirty="0"/>
              <a:t>the batch size, learning rate, and number </a:t>
            </a:r>
            <a:r>
              <a:rPr lang="en-US" dirty="0" smtClean="0"/>
              <a:t>of training </a:t>
            </a:r>
            <a:r>
              <a:rPr lang="en-US" dirty="0"/>
              <a:t>epochs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733800"/>
            <a:ext cx="365880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895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Fine-Tuning Procedure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743200"/>
            <a:ext cx="8686800" cy="34446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295400"/>
            <a:ext cx="8686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Span-level task: </a:t>
            </a:r>
            <a:r>
              <a:rPr lang="en-US" sz="2000" dirty="0" err="1"/>
              <a:t>SQuAD</a:t>
            </a:r>
            <a:r>
              <a:rPr lang="en-US" sz="2000" dirty="0"/>
              <a:t> </a:t>
            </a:r>
            <a:r>
              <a:rPr lang="en-US" sz="2000" dirty="0" smtClean="0"/>
              <a:t>v1.1</a:t>
            </a:r>
          </a:p>
          <a:p>
            <a:r>
              <a:rPr lang="en-US" sz="2000" dirty="0"/>
              <a:t>Represent the input question and paragraph as a </a:t>
            </a:r>
            <a:r>
              <a:rPr lang="en-US" sz="2000" dirty="0" smtClean="0"/>
              <a:t>single packed sequence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question uses the A embedding and the paragraph </a:t>
            </a:r>
            <a:r>
              <a:rPr lang="en-US" sz="1800" dirty="0" smtClean="0"/>
              <a:t>uses the </a:t>
            </a:r>
            <a:r>
              <a:rPr lang="en-US" sz="1800" dirty="0"/>
              <a:t>B </a:t>
            </a:r>
            <a:r>
              <a:rPr lang="en-US" sz="1800" dirty="0" smtClean="0"/>
              <a:t>embedding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691217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GLUE </a:t>
            </a:r>
            <a:r>
              <a:rPr lang="en-US" dirty="0"/>
              <a:t>(General Language Understanding </a:t>
            </a:r>
            <a:r>
              <a:rPr lang="en-US" dirty="0" smtClean="0"/>
              <a:t>Evaluation)benchmark</a:t>
            </a:r>
            <a:endParaRPr lang="en-US" dirty="0"/>
          </a:p>
          <a:p>
            <a:pPr lvl="1"/>
            <a:r>
              <a:rPr lang="en-US" dirty="0" smtClean="0"/>
              <a:t>Distribute </a:t>
            </a:r>
            <a:r>
              <a:rPr lang="en-US" dirty="0"/>
              <a:t>canonical Train, Dev and Test splits</a:t>
            </a:r>
          </a:p>
          <a:p>
            <a:pPr lvl="1"/>
            <a:r>
              <a:rPr lang="en-US" dirty="0" smtClean="0"/>
              <a:t>Labels </a:t>
            </a:r>
            <a:r>
              <a:rPr lang="en-US" dirty="0"/>
              <a:t>for Test set are not provided</a:t>
            </a:r>
          </a:p>
          <a:p>
            <a:r>
              <a:rPr lang="en-US" dirty="0" smtClean="0"/>
              <a:t>Datasets </a:t>
            </a:r>
            <a:r>
              <a:rPr lang="en-US" dirty="0"/>
              <a:t>in GLUE:</a:t>
            </a:r>
          </a:p>
          <a:p>
            <a:pPr lvl="1"/>
            <a:r>
              <a:rPr lang="en-US" dirty="0" smtClean="0"/>
              <a:t>MNLI</a:t>
            </a:r>
            <a:r>
              <a:rPr lang="en-US" dirty="0"/>
              <a:t>: Multi-Genre Natural Language Inference</a:t>
            </a:r>
          </a:p>
          <a:p>
            <a:pPr lvl="1"/>
            <a:r>
              <a:rPr lang="en-US" dirty="0" smtClean="0"/>
              <a:t>QQP</a:t>
            </a:r>
            <a:r>
              <a:rPr lang="en-US" dirty="0"/>
              <a:t>: </a:t>
            </a:r>
            <a:r>
              <a:rPr lang="en-US" dirty="0" err="1"/>
              <a:t>Quora</a:t>
            </a:r>
            <a:r>
              <a:rPr lang="en-US" dirty="0"/>
              <a:t> Question Pairs</a:t>
            </a:r>
          </a:p>
          <a:p>
            <a:pPr lvl="1"/>
            <a:r>
              <a:rPr lang="en-US" dirty="0" smtClean="0"/>
              <a:t>QNLI</a:t>
            </a:r>
            <a:r>
              <a:rPr lang="en-US" dirty="0"/>
              <a:t>: Question Natural Language Inference</a:t>
            </a:r>
          </a:p>
          <a:p>
            <a:pPr lvl="1"/>
            <a:r>
              <a:rPr lang="en-US" dirty="0" smtClean="0"/>
              <a:t>SST-2</a:t>
            </a:r>
            <a:r>
              <a:rPr lang="en-US" dirty="0"/>
              <a:t>: Stanford Sentiment Treebank</a:t>
            </a:r>
          </a:p>
          <a:p>
            <a:pPr lvl="1"/>
            <a:r>
              <a:rPr lang="en-US" dirty="0" err="1" smtClean="0"/>
              <a:t>CoLA</a:t>
            </a:r>
            <a:r>
              <a:rPr lang="en-US" dirty="0"/>
              <a:t>: The corpus of Linguistic Acceptability</a:t>
            </a:r>
          </a:p>
          <a:p>
            <a:pPr lvl="1"/>
            <a:r>
              <a:rPr lang="en-US" dirty="0" smtClean="0"/>
              <a:t>STS-B</a:t>
            </a:r>
            <a:r>
              <a:rPr lang="en-US" dirty="0"/>
              <a:t>: The Semantic Textual Similarity Benchmark</a:t>
            </a:r>
          </a:p>
          <a:p>
            <a:pPr lvl="1"/>
            <a:r>
              <a:rPr lang="en-US" dirty="0" smtClean="0"/>
              <a:t>MRPC</a:t>
            </a:r>
            <a:r>
              <a:rPr lang="en-US" dirty="0"/>
              <a:t>: Microsoft Research Paraphrase Corpus</a:t>
            </a:r>
          </a:p>
          <a:p>
            <a:pPr lvl="1"/>
            <a:r>
              <a:rPr lang="en-US" dirty="0" smtClean="0"/>
              <a:t>RTE</a:t>
            </a:r>
            <a:r>
              <a:rPr lang="en-US" dirty="0"/>
              <a:t>: Recognizing Textual Entailment</a:t>
            </a:r>
          </a:p>
          <a:p>
            <a:pPr lvl="1"/>
            <a:r>
              <a:rPr lang="en-US" dirty="0" smtClean="0"/>
              <a:t>WNLI</a:t>
            </a:r>
            <a:r>
              <a:rPr lang="en-US" dirty="0"/>
              <a:t>: </a:t>
            </a:r>
            <a:r>
              <a:rPr lang="en-US" dirty="0" err="1"/>
              <a:t>Winograd</a:t>
            </a:r>
            <a:r>
              <a:rPr lang="en-US" dirty="0"/>
              <a:t> NLI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266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GLUE Results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025879"/>
            <a:ext cx="8686800" cy="179684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32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8872" indent="0"/>
            <a:r>
              <a:rPr lang="en-US" dirty="0"/>
              <a:t>Grammar as a Foreign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/>
              <a:t>Parsing tree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324100"/>
            <a:ext cx="9067800" cy="2209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69917" y="3833522"/>
            <a:ext cx="6852758" cy="162950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6840" y="3031359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26460" y="3039975"/>
            <a:ext cx="381369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44998" y="3533980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09859" y="3533980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41055" y="3534140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752560" y="3050038"/>
            <a:ext cx="566965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3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Pre-training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Masked LM (compared to left-to-right LM) is very important </a:t>
            </a:r>
            <a:r>
              <a:rPr lang="en-US" sz="2000" dirty="0" smtClean="0"/>
              <a:t>on some </a:t>
            </a:r>
            <a:r>
              <a:rPr lang="en-US" sz="2000" dirty="0"/>
              <a:t>tasks, Next Sentence Prediction is important on other tasks.</a:t>
            </a:r>
          </a:p>
          <a:p>
            <a:r>
              <a:rPr lang="en-US" sz="2000" dirty="0" smtClean="0"/>
              <a:t>Left-to-right </a:t>
            </a:r>
            <a:r>
              <a:rPr lang="en-US" sz="2000" dirty="0"/>
              <a:t>model does very poorly on word-level task (</a:t>
            </a:r>
            <a:r>
              <a:rPr lang="en-US" sz="2000" dirty="0" err="1"/>
              <a:t>SQuAD</a:t>
            </a:r>
            <a:r>
              <a:rPr lang="en-US" sz="2000" dirty="0" smtClean="0"/>
              <a:t>), although </a:t>
            </a:r>
            <a:r>
              <a:rPr lang="en-US" sz="2000" dirty="0"/>
              <a:t>this is mitigated by </a:t>
            </a:r>
            <a:r>
              <a:rPr lang="en-US" sz="2000" dirty="0" err="1"/>
              <a:t>BiLSTM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046" y="2903222"/>
            <a:ext cx="5867908" cy="361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960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Directionality and Training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Masked LM takes slightly longer to converge </a:t>
            </a:r>
            <a:r>
              <a:rPr lang="en-US" dirty="0" smtClean="0"/>
              <a:t>because we </a:t>
            </a:r>
            <a:r>
              <a:rPr lang="en-US" dirty="0"/>
              <a:t>only predict 15% instead of 100%</a:t>
            </a:r>
          </a:p>
          <a:p>
            <a:r>
              <a:rPr lang="en-US" dirty="0" smtClean="0"/>
              <a:t>But </a:t>
            </a:r>
            <a:r>
              <a:rPr lang="en-US" dirty="0"/>
              <a:t>absolute results are much better almost immediately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386" y="3247770"/>
            <a:ext cx="5243014" cy="349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828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Model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 models help </a:t>
            </a:r>
            <a:r>
              <a:rPr lang="en-US" i="1" dirty="0"/>
              <a:t>a lot</a:t>
            </a:r>
          </a:p>
          <a:p>
            <a:r>
              <a:rPr lang="en-US" dirty="0" smtClean="0"/>
              <a:t>Going </a:t>
            </a:r>
            <a:r>
              <a:rPr lang="en-US" dirty="0"/>
              <a:t>from 110M -&gt; 340M </a:t>
            </a:r>
            <a:r>
              <a:rPr lang="en-US" dirty="0" err="1"/>
              <a:t>params</a:t>
            </a:r>
            <a:r>
              <a:rPr lang="en-US" dirty="0"/>
              <a:t> helps even </a:t>
            </a:r>
            <a:r>
              <a:rPr lang="en-US" dirty="0" smtClean="0"/>
              <a:t>on datasets </a:t>
            </a:r>
            <a:r>
              <a:rPr lang="en-US" dirty="0"/>
              <a:t>with 3,600 labeled examples</a:t>
            </a:r>
          </a:p>
          <a:p>
            <a:r>
              <a:rPr lang="en-US" dirty="0" smtClean="0"/>
              <a:t>Improvements </a:t>
            </a:r>
            <a:r>
              <a:rPr lang="en-US" dirty="0"/>
              <a:t>have </a:t>
            </a:r>
            <a:r>
              <a:rPr lang="en-US" i="1" dirty="0"/>
              <a:t>not </a:t>
            </a:r>
            <a:r>
              <a:rPr lang="en-US" dirty="0" err="1"/>
              <a:t>asymptoted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253454"/>
            <a:ext cx="5486875" cy="32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1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GPT-2 (</a:t>
            </a:r>
            <a:r>
              <a:rPr lang="en-US" dirty="0" err="1" smtClean="0"/>
              <a:t>OpenAI</a:t>
            </a:r>
            <a:r>
              <a:rPr lang="en-US" dirty="0" smtClean="0"/>
              <a:t>, Feb. 2019)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d4mucfpksywv.cloudfront.net/better-language-models/language_models_are_unsupervised_multitask_learners.pdf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altLang="zh-CN" dirty="0" smtClean="0"/>
              <a:t>No large model released yet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431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257800"/>
          </a:xfrm>
        </p:spPr>
        <p:txBody>
          <a:bodyPr/>
          <a:lstStyle/>
          <a:p>
            <a:r>
              <a:rPr lang="en-US" dirty="0" err="1" smtClean="0"/>
              <a:t>XLNet</a:t>
            </a:r>
            <a:r>
              <a:rPr lang="en-US" dirty="0" smtClean="0"/>
              <a:t> (CMU and Google Brain, June 2019)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arxiv.org/abs/1906.08237</a:t>
            </a:r>
            <a:endParaRPr lang="en-US" dirty="0" smtClean="0"/>
          </a:p>
          <a:p>
            <a:pPr lvl="1"/>
            <a:r>
              <a:rPr lang="en-US" dirty="0" smtClean="0"/>
              <a:t>Go back to </a:t>
            </a:r>
            <a:r>
              <a:rPr lang="en-US" dirty="0"/>
              <a:t>language models but add some </a:t>
            </a:r>
            <a:r>
              <a:rPr lang="en-US" dirty="0" smtClean="0"/>
              <a:t>permutation of input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49" y="2939874"/>
            <a:ext cx="8358302" cy="370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864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08863"/>
            <a:ext cx="8686800" cy="52578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RoBERTa</a:t>
            </a:r>
            <a:r>
              <a:rPr lang="en-US" sz="2400" dirty="0"/>
              <a:t> </a:t>
            </a:r>
            <a:r>
              <a:rPr lang="en-US" sz="2400" dirty="0" smtClean="0"/>
              <a:t>(FAIR, July 2019)</a:t>
            </a:r>
            <a:endParaRPr lang="en-US" sz="2400" dirty="0" smtClean="0">
              <a:hlinkClick r:id="rId2"/>
            </a:endParaRPr>
          </a:p>
          <a:p>
            <a:pPr lvl="1"/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arxiv.org/abs/1907.11692</a:t>
            </a:r>
            <a:endParaRPr lang="en-US" sz="2000" dirty="0" smtClean="0"/>
          </a:p>
          <a:p>
            <a:pPr lvl="1"/>
            <a:r>
              <a:rPr lang="en-US" sz="2000" dirty="0" smtClean="0"/>
              <a:t>present </a:t>
            </a:r>
            <a:r>
              <a:rPr lang="en-US" sz="2000" dirty="0"/>
              <a:t>a replication study of BERT </a:t>
            </a:r>
            <a:r>
              <a:rPr lang="en-US" sz="2000" dirty="0" err="1"/>
              <a:t>pretraining</a:t>
            </a:r>
            <a:r>
              <a:rPr lang="en-US" sz="2000" dirty="0"/>
              <a:t> </a:t>
            </a:r>
            <a:endParaRPr lang="en-US" sz="2000" dirty="0" smtClean="0"/>
          </a:p>
          <a:p>
            <a:pPr lvl="1"/>
            <a:r>
              <a:rPr lang="en-US" sz="2000" dirty="0" smtClean="0"/>
              <a:t>find </a:t>
            </a:r>
            <a:r>
              <a:rPr lang="en-US" sz="2000" dirty="0"/>
              <a:t>that BERT was significantly undertrained, and can match or exceed the performance of every model published after it.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031" y="2971800"/>
            <a:ext cx="6809855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4" y="3181936"/>
            <a:ext cx="3200677" cy="22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367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63702"/>
            <a:ext cx="8686800" cy="5257800"/>
          </a:xfrm>
        </p:spPr>
        <p:txBody>
          <a:bodyPr/>
          <a:lstStyle/>
          <a:p>
            <a:r>
              <a:rPr lang="en-US" dirty="0" err="1"/>
              <a:t>RoBERTa</a:t>
            </a:r>
            <a:r>
              <a:rPr lang="en-US" dirty="0"/>
              <a:t> (FAIR, July 2019)</a:t>
            </a:r>
            <a:endParaRPr lang="en-US" dirty="0">
              <a:hlinkClick r:id="rId2"/>
            </a:endParaRPr>
          </a:p>
          <a:p>
            <a:pPr lvl="1"/>
            <a:r>
              <a:rPr lang="en-US" dirty="0">
                <a:hlinkClick r:id="rId2"/>
              </a:rPr>
              <a:t>https://arxiv.org/abs/1907.11692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438400"/>
            <a:ext cx="6781800" cy="398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391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/>
              <a:t>Other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22955"/>
            <a:ext cx="8686800" cy="5257800"/>
          </a:xfrm>
        </p:spPr>
        <p:txBody>
          <a:bodyPr/>
          <a:lstStyle/>
          <a:p>
            <a:r>
              <a:rPr lang="en-US" dirty="0"/>
              <a:t>Albert: A LITE BERT </a:t>
            </a:r>
            <a:r>
              <a:rPr lang="en-US" dirty="0" smtClean="0"/>
              <a:t>(Sept. 2019, ?)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openreview.net/pdf?id=H1eA7AEtvS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arxiv.org/abs/1904.00962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814" y="2286000"/>
            <a:ext cx="5464988" cy="1713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3808" y="4151402"/>
            <a:ext cx="5715000" cy="27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90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8872" indent="0"/>
            <a:r>
              <a:rPr lang="en-US" dirty="0"/>
              <a:t>Grammar as a Foreign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/>
              <a:t>Parsing tree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324100"/>
            <a:ext cx="9067800" cy="2209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69917" y="4490462"/>
            <a:ext cx="6852758" cy="162950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20588" y="3039975"/>
            <a:ext cx="151455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98088" y="4026832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73074" y="4026832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48676" y="3050038"/>
            <a:ext cx="370849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0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8872" indent="0"/>
            <a:r>
              <a:rPr lang="en-US" dirty="0"/>
              <a:t>Grammar as a Foreign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/>
              <a:t>Parsing tree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324100"/>
            <a:ext cx="9067800" cy="2209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69917" y="4361353"/>
            <a:ext cx="6852758" cy="162950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16305" y="6131279"/>
            <a:ext cx="4762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       has            a                           dog             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389996" y="3963434"/>
            <a:ext cx="0" cy="2027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66410" y="3963434"/>
            <a:ext cx="0" cy="2027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65587" y="4435258"/>
            <a:ext cx="0" cy="1555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83497" y="4383251"/>
            <a:ext cx="0" cy="1555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95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8872" indent="0"/>
            <a:r>
              <a:rPr lang="en-US" dirty="0"/>
              <a:t>Grammar as a Foreign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sz="2400" dirty="0" smtClean="0"/>
              <a:t>Converting tree to sequence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69917" y="4361353"/>
            <a:ext cx="6852758" cy="162950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884" y="2683319"/>
            <a:ext cx="57531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2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10188</TotalTime>
  <Words>1843</Words>
  <Application>Microsoft Office PowerPoint</Application>
  <PresentationFormat>On-screen Show (4:3)</PresentationFormat>
  <Paragraphs>314</Paragraphs>
  <Slides>67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Arial</vt:lpstr>
      <vt:lpstr>Calibri</vt:lpstr>
      <vt:lpstr>Calibri Light</vt:lpstr>
      <vt:lpstr>Cambria Math</vt:lpstr>
      <vt:lpstr>Wingdings</vt:lpstr>
      <vt:lpstr>Office Theme</vt:lpstr>
      <vt:lpstr>Statistical Learning Models for Text and Graph Data</vt:lpstr>
      <vt:lpstr>Sequence-to-sequence is everywhere!</vt:lpstr>
      <vt:lpstr>Grammar as a Foreign Language</vt:lpstr>
      <vt:lpstr>Grammar as a Foreign Language</vt:lpstr>
      <vt:lpstr>Grammar as a Foreign Language</vt:lpstr>
      <vt:lpstr>Grammar as a Foreign Language</vt:lpstr>
      <vt:lpstr>Grammar as a Foreign Language</vt:lpstr>
      <vt:lpstr>Grammar as a Foreign Language</vt:lpstr>
      <vt:lpstr>Grammar as a Foreign Language</vt:lpstr>
      <vt:lpstr>Grammar as a Foreign Language</vt:lpstr>
      <vt:lpstr>Grammar as a Foreign Language</vt:lpstr>
      <vt:lpstr>Grammar as a Foreign Language</vt:lpstr>
      <vt:lpstr>Attention is a general Deep Learning technique</vt:lpstr>
      <vt:lpstr>Attention is all you need? </vt:lpstr>
      <vt:lpstr>Problems with RNNs = Motivation for Transformers</vt:lpstr>
      <vt:lpstr>Transformer Overview</vt:lpstr>
      <vt:lpstr>Transformer Basics</vt:lpstr>
      <vt:lpstr>Dot-Product Attention (Extending our previous def.)</vt:lpstr>
      <vt:lpstr>Dot-Product Attention – Matrix notation</vt:lpstr>
      <vt:lpstr>Scaled Dot-Product Attention</vt:lpstr>
      <vt:lpstr>Self-attention and Multi-head attention</vt:lpstr>
      <vt:lpstr>Self-Attention</vt:lpstr>
      <vt:lpstr>Self-attention: A Running Example</vt:lpstr>
      <vt:lpstr>Self-attention: A Running Example</vt:lpstr>
      <vt:lpstr>Self-attention: A Running Example</vt:lpstr>
      <vt:lpstr>Self-attention: A Running Example</vt:lpstr>
      <vt:lpstr>Self-attention: A Running Example</vt:lpstr>
      <vt:lpstr>Self-attention: A Running Example</vt:lpstr>
      <vt:lpstr>Self-attention: A Running Example</vt:lpstr>
      <vt:lpstr>Self-attention: A Running Example</vt:lpstr>
      <vt:lpstr>Self-attention: A Running Example</vt:lpstr>
      <vt:lpstr>Self-attention: A Running Example</vt:lpstr>
      <vt:lpstr>Complete transformer block</vt:lpstr>
      <vt:lpstr>PowerPoint Presentation</vt:lpstr>
      <vt:lpstr>Encoder Input</vt:lpstr>
      <vt:lpstr>Self Attention Visualization in Layer 5</vt:lpstr>
      <vt:lpstr>Transformer Decoder</vt:lpstr>
      <vt:lpstr>Advantages</vt:lpstr>
      <vt:lpstr>Transformer Networks Visualization</vt:lpstr>
      <vt:lpstr>Google’s BERT</vt:lpstr>
      <vt:lpstr>BERT: Pre-training of Deep Bidirectional Transformers for Language Understanding</vt:lpstr>
      <vt:lpstr>Pre-training in NLP</vt:lpstr>
      <vt:lpstr>History of Contextual Representations</vt:lpstr>
      <vt:lpstr>History of Contextual Representations</vt:lpstr>
      <vt:lpstr>PowerPoint Presentation</vt:lpstr>
      <vt:lpstr>Problem with Previous Methods</vt:lpstr>
      <vt:lpstr>Unidirectional vs. Bidirectional Models</vt:lpstr>
      <vt:lpstr>Masked LM</vt:lpstr>
      <vt:lpstr>Masked LM</vt:lpstr>
      <vt:lpstr>Next Sentence Prediction</vt:lpstr>
      <vt:lpstr>Input Representation</vt:lpstr>
      <vt:lpstr>Model Architecture</vt:lpstr>
      <vt:lpstr>Model Details</vt:lpstr>
      <vt:lpstr>Differences in pre-training model architectures: BERT,OpenAI GPT, and ELMo</vt:lpstr>
      <vt:lpstr>Fine-tuning procedure</vt:lpstr>
      <vt:lpstr>Fine-tuning procedure</vt:lpstr>
      <vt:lpstr>Fine-Tuning Procedure</vt:lpstr>
      <vt:lpstr>Experiments</vt:lpstr>
      <vt:lpstr>GLUE Results</vt:lpstr>
      <vt:lpstr>Effect of Pre-training Task</vt:lpstr>
      <vt:lpstr>Effect of Directionality and Training Time</vt:lpstr>
      <vt:lpstr>Effect of Model Size</vt:lpstr>
      <vt:lpstr>Other Improvement</vt:lpstr>
      <vt:lpstr>Other Improvement</vt:lpstr>
      <vt:lpstr>Other Improvement</vt:lpstr>
      <vt:lpstr>Other Improvement</vt:lpstr>
      <vt:lpstr>Other Improvement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Yangqiu Song</dc:title>
  <dc:creator>yqsong</dc:creator>
  <cp:lastModifiedBy>yqsong</cp:lastModifiedBy>
  <cp:revision>252</cp:revision>
  <dcterms:created xsi:type="dcterms:W3CDTF">2006-08-16T00:00:00Z</dcterms:created>
  <dcterms:modified xsi:type="dcterms:W3CDTF">2019-09-27T01:11:01Z</dcterms:modified>
</cp:coreProperties>
</file>