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13"/>
  </p:notesMasterIdLst>
  <p:sldIdLst>
    <p:sldId id="269" r:id="rId2"/>
    <p:sldId id="271" r:id="rId3"/>
    <p:sldId id="273" r:id="rId4"/>
    <p:sldId id="272" r:id="rId5"/>
    <p:sldId id="352" r:id="rId6"/>
    <p:sldId id="335" r:id="rId7"/>
    <p:sldId id="336" r:id="rId8"/>
    <p:sldId id="278" r:id="rId9"/>
    <p:sldId id="279" r:id="rId10"/>
    <p:sldId id="338" r:id="rId11"/>
    <p:sldId id="340" r:id="rId12"/>
    <p:sldId id="280" r:id="rId13"/>
    <p:sldId id="281" r:id="rId14"/>
    <p:sldId id="282" r:id="rId15"/>
    <p:sldId id="283" r:id="rId16"/>
    <p:sldId id="284" r:id="rId17"/>
    <p:sldId id="424" r:id="rId18"/>
    <p:sldId id="351" r:id="rId19"/>
    <p:sldId id="287" r:id="rId20"/>
    <p:sldId id="288" r:id="rId21"/>
    <p:sldId id="289" r:id="rId22"/>
    <p:sldId id="342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343" r:id="rId32"/>
    <p:sldId id="344" r:id="rId33"/>
    <p:sldId id="345" r:id="rId34"/>
    <p:sldId id="334" r:id="rId35"/>
    <p:sldId id="346" r:id="rId36"/>
    <p:sldId id="347" r:id="rId37"/>
    <p:sldId id="309" r:id="rId38"/>
    <p:sldId id="310" r:id="rId39"/>
    <p:sldId id="348" r:id="rId40"/>
    <p:sldId id="349" r:id="rId41"/>
    <p:sldId id="350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76" r:id="rId65"/>
    <p:sldId id="377" r:id="rId66"/>
    <p:sldId id="378" r:id="rId67"/>
    <p:sldId id="379" r:id="rId68"/>
    <p:sldId id="380" r:id="rId69"/>
    <p:sldId id="381" r:id="rId70"/>
    <p:sldId id="382" r:id="rId71"/>
    <p:sldId id="383" r:id="rId72"/>
    <p:sldId id="384" r:id="rId73"/>
    <p:sldId id="385" r:id="rId74"/>
    <p:sldId id="386" r:id="rId75"/>
    <p:sldId id="387" r:id="rId76"/>
    <p:sldId id="388" r:id="rId77"/>
    <p:sldId id="389" r:id="rId78"/>
    <p:sldId id="390" r:id="rId79"/>
    <p:sldId id="391" r:id="rId80"/>
    <p:sldId id="392" r:id="rId81"/>
    <p:sldId id="393" r:id="rId82"/>
    <p:sldId id="394" r:id="rId83"/>
    <p:sldId id="395" r:id="rId84"/>
    <p:sldId id="396" r:id="rId85"/>
    <p:sldId id="397" r:id="rId86"/>
    <p:sldId id="398" r:id="rId87"/>
    <p:sldId id="399" r:id="rId88"/>
    <p:sldId id="400" r:id="rId89"/>
    <p:sldId id="401" r:id="rId90"/>
    <p:sldId id="402" r:id="rId91"/>
    <p:sldId id="403" r:id="rId92"/>
    <p:sldId id="404" r:id="rId93"/>
    <p:sldId id="405" r:id="rId94"/>
    <p:sldId id="406" r:id="rId95"/>
    <p:sldId id="407" r:id="rId96"/>
    <p:sldId id="408" r:id="rId97"/>
    <p:sldId id="409" r:id="rId98"/>
    <p:sldId id="410" r:id="rId99"/>
    <p:sldId id="411" r:id="rId100"/>
    <p:sldId id="412" r:id="rId101"/>
    <p:sldId id="413" r:id="rId102"/>
    <p:sldId id="414" r:id="rId103"/>
    <p:sldId id="415" r:id="rId104"/>
    <p:sldId id="416" r:id="rId105"/>
    <p:sldId id="417" r:id="rId106"/>
    <p:sldId id="418" r:id="rId107"/>
    <p:sldId id="419" r:id="rId108"/>
    <p:sldId id="420" r:id="rId109"/>
    <p:sldId id="421" r:id="rId110"/>
    <p:sldId id="422" r:id="rId111"/>
    <p:sldId id="423" r:id="rId1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>
    <p:extLst>
      <p:ext uri="{19B8F6BF-5375-455C-9EA6-DF929625EA0E}">
        <p15:presenceInfo xmlns:p15="http://schemas.microsoft.com/office/powerpoint/2012/main" userId="4f311c13892de8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3619" autoAdjust="0"/>
  </p:normalViewPr>
  <p:slideViewPr>
    <p:cSldViewPr>
      <p:cViewPr varScale="1">
        <p:scale>
          <a:sx n="101" d="100"/>
          <a:sy n="101" d="100"/>
        </p:scale>
        <p:origin x="211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54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F9785-B714-4355-9128-4C9AFF94E816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CD5C7-AD7F-4FAA-B7B9-A09C6EEE6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CD5C7-AD7F-4FAA-B7B9-A09C6EEE6F7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8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5FE6-750C-4732-8770-3764C3886B79}" type="datetime1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26E3-24CA-473D-94AE-BEF5424C6745}" type="datetime1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3CEE-FB3B-438F-9EBB-73B9AC10250C}" type="datetime1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A034-9655-43B8-B3BD-88402095BDE4}" type="datetime1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8B27-60EC-44D9-BAB5-30CBA8DEF1DF}" type="datetime1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267200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419600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E438-2669-4C13-BC32-057F4D8A6A64}" type="datetime1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371600"/>
            <a:ext cx="4421189" cy="80327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174874"/>
            <a:ext cx="4421189" cy="42259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422774" cy="80327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422774" cy="422592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8CF2-C308-4240-827B-DA5E5EF10773}" type="datetime1">
              <a:rPr lang="en-US" smtClean="0"/>
              <a:pPr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29BF-A21A-4829-82BB-D4F1052F34BD}" type="datetime1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8305-5630-46F6-B0A9-82A3FB37D1B9}" type="datetime1">
              <a:rPr lang="en-US" smtClean="0"/>
              <a:pPr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31D5-19F5-4FF9-AAAF-C9E151ED526F}" type="datetime1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8D69-AA0B-497A-9110-118DC585578D}" type="datetime1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10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BB4C8-4A74-4DEC-ACCB-294E44CF7D2F}" type="datetime1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ai.googleblog.com/2017/08/transformer-novel-neural-network.html" TargetMode="External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10.04805.pdf" TargetMode="External"/><Relationship Id="rId2" Type="http://schemas.openxmlformats.org/officeDocument/2006/relationships/hyperlink" Target="https://ai.googleblog.com/2018/11/open-sourcing-bert-state-of-art-pr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em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-net.eu/events/meta-forum-2016/slides/09_sennrich.pdf" TargetMode="Externa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ernoon.com/bias-sexist-or-this-is-the-way-it-should-be-ce1f7c8c683c" TargetMode="External"/><Relationship Id="rId2" Type="http://schemas.openxmlformats.org/officeDocument/2006/relationships/hyperlink" Target="http://languagelog.ldc.upenn.edu/nll/?p=35120#more-35120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4.png"/><Relationship Id="rId7" Type="http://schemas.openxmlformats.org/officeDocument/2006/relationships/image" Target="NUL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5.png"/><Relationship Id="rId7" Type="http://schemas.openxmlformats.org/officeDocument/2006/relationships/image" Target="NUL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6.png"/><Relationship Id="rId7" Type="http://schemas.openxmlformats.org/officeDocument/2006/relationships/image" Target="NUL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-HfpsHPmvw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lweb.org/anthology/D14-1179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409.0473.pdf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opennmt.net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ai.googleblog.com/2016/09/a-neural-network-for-machine.html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hyperlink" Target="https://ai.googleblog.com/2016/09/a-neural-network-for-machine.html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ill.pub/2016/augmented-rnns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ai.googleblog.com/2017/08/transformer-novel-neural-network.html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hyperlink" Target="https://arxiv.org/pdf/1706.03762.pdf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pdf/1607.06450.pdf" TargetMode="External"/><Relationship Id="rId4" Type="http://schemas.openxmlformats.org/officeDocument/2006/relationships/image" Target="../media/image77.emf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aclweb.org/anthology/D18-1458" TargetMode="External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Statistical Learning Models for Text and Graph Data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Sequence </a:t>
            </a:r>
            <a:r>
              <a:rPr lang="en-US" dirty="0"/>
              <a:t>to Sequence Learning</a:t>
            </a:r>
            <a:endParaRPr lang="en-US" dirty="0" smtClean="0"/>
          </a:p>
          <a:p>
            <a:r>
              <a:rPr lang="en-US" dirty="0" err="1" smtClean="0"/>
              <a:t>Yangqiu</a:t>
            </a:r>
            <a:r>
              <a:rPr lang="en-US" dirty="0" smtClean="0"/>
              <a:t> </a:t>
            </a:r>
            <a:r>
              <a:rPr lang="en-US" dirty="0" smtClean="0"/>
              <a:t>Song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70104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Slides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credits: Richard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Socher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Vagelis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Hristidis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Abigail See, Elena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Voita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1990s-2010s: 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We could enumerate every possible </a:t>
            </a:r>
            <a:r>
              <a:rPr lang="en-US" i="1" dirty="0"/>
              <a:t>y </a:t>
            </a:r>
            <a:r>
              <a:rPr lang="en-US" dirty="0"/>
              <a:t>and calculate </a:t>
            </a:r>
            <a:r>
              <a:rPr lang="en-US" dirty="0" smtClean="0"/>
              <a:t>the probability</a:t>
            </a:r>
            <a:r>
              <a:rPr lang="en-US" dirty="0"/>
              <a:t>? → Too expensive!</a:t>
            </a:r>
          </a:p>
          <a:p>
            <a:endParaRPr lang="en-US" b="1" dirty="0" smtClean="0"/>
          </a:p>
          <a:p>
            <a:r>
              <a:rPr lang="en-US" b="1" dirty="0" smtClean="0"/>
              <a:t>Answer</a:t>
            </a:r>
            <a:r>
              <a:rPr lang="en-US" b="1" dirty="0"/>
              <a:t>: </a:t>
            </a:r>
            <a:r>
              <a:rPr lang="en-US" dirty="0"/>
              <a:t>Use a heuristic search algorithm to gradually build </a:t>
            </a:r>
            <a:r>
              <a:rPr lang="en-US" dirty="0" smtClean="0"/>
              <a:t>up the translation</a:t>
            </a:r>
            <a:r>
              <a:rPr lang="en-US" dirty="0"/>
              <a:t>, discarding hypotheses that are too </a:t>
            </a:r>
            <a:r>
              <a:rPr lang="en-US" dirty="0" smtClean="0"/>
              <a:t>low probability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19200"/>
            <a:ext cx="4572000" cy="6707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8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smtClean="0">
                <a:solidFill>
                  <a:srgbClr val="BC57BF"/>
                </a:solidFill>
                <a:latin typeface="+mj-lt"/>
              </a:rPr>
              <a:t>Question:</a:t>
            </a:r>
          </a:p>
          <a:p>
            <a:pPr algn="ctr"/>
            <a:r>
              <a:rPr lang="en-US" smtClean="0">
                <a:solidFill>
                  <a:srgbClr val="BC57BF"/>
                </a:solidFill>
                <a:latin typeface="+mj-lt"/>
              </a:rPr>
              <a:t>How to compute</a:t>
            </a:r>
          </a:p>
          <a:p>
            <a:pPr algn="ctr"/>
            <a:r>
              <a:rPr lang="en-US" smtClean="0">
                <a:solidFill>
                  <a:srgbClr val="BC57BF"/>
                </a:solidFill>
                <a:latin typeface="+mj-lt"/>
              </a:rPr>
              <a:t>this argmax?</a:t>
            </a:r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3441" y="1889958"/>
            <a:ext cx="187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A88FF"/>
                </a:solidFill>
                <a:latin typeface="Calibri" panose="020F0502020204030204" pitchFamily="34" charset="0"/>
              </a:rPr>
              <a:t>Translation Model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15000" y="1889958"/>
            <a:ext cx="1740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150"/>
                </a:solidFill>
                <a:latin typeface="Calibri" panose="020F0502020204030204" pitchFamily="34" charset="0"/>
              </a:rPr>
              <a:t>Language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 Networks Visualization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100</a:t>
            </a:fld>
            <a:endParaRPr lang="en-US"/>
          </a:p>
        </p:txBody>
      </p:sp>
      <p:pic>
        <p:nvPicPr>
          <p:cNvPr id="7170" name="Picture 2" descr="https://3.bp.blogspot.com/-aZ3zvPiCoXM/WaiKQO7KRnI/AAAAAAAAB_8/7a1CYjp40nUg4lKpW7covGZJQAySxlg8QCLcBGAs/s640/transform20fp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85" y="1082627"/>
            <a:ext cx="594521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6432454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ai.googleblog.com/2017/08/transformer-novel-neural-network.html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BERT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76816"/>
            <a:ext cx="8686800" cy="19348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Training of </a:t>
            </a:r>
            <a:r>
              <a:rPr lang="en-US" dirty="0" smtClean="0"/>
              <a:t>BERT-BASE </a:t>
            </a:r>
            <a:r>
              <a:rPr lang="en-US" dirty="0"/>
              <a:t>was performed on </a:t>
            </a:r>
            <a:r>
              <a:rPr lang="en-US" dirty="0" smtClean="0"/>
              <a:t>4 Cloud </a:t>
            </a:r>
            <a:r>
              <a:rPr lang="en-US" dirty="0"/>
              <a:t>TPUs in Pod configuration (16 TPU </a:t>
            </a:r>
            <a:r>
              <a:rPr lang="en-US" dirty="0" smtClean="0"/>
              <a:t>chips total).</a:t>
            </a:r>
          </a:p>
          <a:p>
            <a:r>
              <a:rPr lang="en-US" dirty="0" smtClean="0"/>
              <a:t>Training </a:t>
            </a:r>
            <a:r>
              <a:rPr lang="en-US" dirty="0"/>
              <a:t>of </a:t>
            </a:r>
            <a:r>
              <a:rPr lang="en-US" dirty="0" smtClean="0"/>
              <a:t>BERT-LARGE </a:t>
            </a:r>
            <a:r>
              <a:rPr lang="en-US" dirty="0"/>
              <a:t>was </a:t>
            </a:r>
            <a:r>
              <a:rPr lang="en-US" dirty="0" smtClean="0"/>
              <a:t>performed on </a:t>
            </a:r>
            <a:r>
              <a:rPr lang="en-US" dirty="0"/>
              <a:t>16 Cloud TPUs (64 TPU chips total). </a:t>
            </a:r>
            <a:endParaRPr lang="en-US" dirty="0" smtClean="0"/>
          </a:p>
          <a:p>
            <a:r>
              <a:rPr lang="en-US" dirty="0" smtClean="0"/>
              <a:t>Each pre-training took </a:t>
            </a:r>
            <a:r>
              <a:rPr lang="en-US" dirty="0"/>
              <a:t>4 days to complete.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6268135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ai.googleblog.com/2018/11/open-sourcing-bert-state-of-art-pre.html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arxiv.org/pdf/1810.04805.pdf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95" y="953443"/>
            <a:ext cx="8690405" cy="31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772"/>
            <a:r>
              <a:rPr lang="en-US" sz="2400" dirty="0" err="1" smtClean="0"/>
              <a:t>Vinyals</a:t>
            </a:r>
            <a:r>
              <a:rPr lang="en-US" sz="2400" dirty="0" smtClean="0"/>
              <a:t> et al., </a:t>
            </a:r>
            <a:r>
              <a:rPr lang="en-US" sz="2400" dirty="0" smtClean="0">
                <a:solidFill>
                  <a:srgbClr val="800000"/>
                </a:solidFill>
              </a:rPr>
              <a:t>2015</a:t>
            </a:r>
            <a:endParaRPr lang="en-US" dirty="0" smtClean="0"/>
          </a:p>
          <a:p>
            <a:pPr marL="118872" indent="0">
              <a:buNone/>
            </a:pPr>
            <a:r>
              <a:rPr lang="en-US" sz="3600" dirty="0" smtClean="0"/>
              <a:t> </a:t>
            </a:r>
            <a:endParaRPr lang="en-US" sz="36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Parsing tree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324100"/>
            <a:ext cx="9067800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9917" y="3318919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6840" y="3031359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26460" y="3039975"/>
            <a:ext cx="991000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41421" y="3036609"/>
            <a:ext cx="294256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Parsing tree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324100"/>
            <a:ext cx="9067800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9917" y="3318919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6840" y="3031359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26460" y="3039975"/>
            <a:ext cx="991000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41421" y="3036609"/>
            <a:ext cx="294256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4998" y="3019377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30931" y="2999090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94970" y="3041585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Parsing tree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324100"/>
            <a:ext cx="9067800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9917" y="3833522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6840" y="3031359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26460" y="3039975"/>
            <a:ext cx="381369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4998" y="3533980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09859" y="3533980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41055" y="3534140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52560" y="3050038"/>
            <a:ext cx="566965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2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Parsing tree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324100"/>
            <a:ext cx="9067800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9917" y="4490462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20588" y="3039975"/>
            <a:ext cx="151455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98088" y="4026832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73074" y="4026832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48676" y="3050038"/>
            <a:ext cx="370849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Parsing tree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324100"/>
            <a:ext cx="9067800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9917" y="4361353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6305" y="6131279"/>
            <a:ext cx="4762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       has            a                           dog             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89996" y="3963434"/>
            <a:ext cx="0" cy="2027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66410" y="3963434"/>
            <a:ext cx="0" cy="2027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65587" y="4435258"/>
            <a:ext cx="0" cy="155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83497" y="4383251"/>
            <a:ext cx="0" cy="155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6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sz="2400" dirty="0" smtClean="0"/>
              <a:t>Converting tree to sequence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9917" y="4361353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84" y="2683319"/>
            <a:ext cx="5753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sz="2400" dirty="0" smtClean="0"/>
              <a:t>Converting tree to sequence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9917" y="4361353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84" y="2683319"/>
            <a:ext cx="5753100" cy="2628900"/>
          </a:xfrm>
          <a:prstGeom prst="rect">
            <a:avLst/>
          </a:prstGeom>
        </p:spPr>
      </p:pic>
      <p:sp>
        <p:nvSpPr>
          <p:cNvPr id="6" name="Connector 5"/>
          <p:cNvSpPr/>
          <p:nvPr/>
        </p:nvSpPr>
        <p:spPr>
          <a:xfrm>
            <a:off x="3919248" y="2808787"/>
            <a:ext cx="240847" cy="25093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nector 7"/>
          <p:cNvSpPr/>
          <p:nvPr/>
        </p:nvSpPr>
        <p:spPr>
          <a:xfrm>
            <a:off x="1941307" y="4841424"/>
            <a:ext cx="240847" cy="25093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1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729E-7 -8.64953E-6 C -0.0059 0.00231 -0.01181 0.00324 -0.01788 0.00463 C -0.03421 0.01181 -0.05106 0.01551 -0.06703 0.02385 C -0.07242 0.0264 -0.07832 0.02849 -0.08371 0.03034 C -0.08735 0.03127 -0.09447 0.03335 -0.09447 0.03335 C -0.10403 0.0396 -0.11445 0.0396 -0.12452 0.04308 C -0.12782 0.04401 -0.13407 0.04632 -0.13407 0.04632 C -0.1398 0.05072 -0.14588 0.05142 -0.15196 0.0542 C -0.15821 0.05675 -0.16464 0.06068 -0.17002 0.06532 C -0.17419 0.08153 -0.17263 0.09798 -0.17471 0.11489 C -0.17471 0.11744 -0.17471 0.13041 -0.17245 0.13574 C -0.17106 0.13898 -0.16759 0.14523 -0.16759 0.14523 C -0.16498 0.13991 -0.16481 0.13481 -0.16273 0.12925 C -0.15908 0.11883 -0.15474 0.10817 -0.15196 0.09728 C -0.15005 0.08894 -0.14849 0.07319 -0.14362 0.06694 C -0.13911 0.06068 -0.13042 0.05953 -0.12452 0.05744 C -0.11045 0.05211 -0.09586 0.04771 -0.08145 0.04308 C -0.06582 0.03775 -0.05036 0.03103 -0.03473 0.02547 C -0.02865 0.02316 -0.02275 0.02154 -0.01667 0.01899 C -0.01441 0.01783 -0.00955 0.01598 -0.00955 0.01598 C -0.00833 0.01482 -0.00729 0.01343 -0.0059 0.01273 C -0.00364 0.01134 0.00122 0.00949 0.00122 0.00949 C 0.00938 0.01667 0.00643 0.03127 0.00365 0.04308 C 0.00244 0.05999 0.004 0.06763 -0.00833 0.0718 C -0.01597 0.0769 -0.02379 0.08037 -0.03108 0.08616 C -0.03525 0.08918 -0.04428 0.09265 -0.04428 0.09265 C -0.05331 0.10029 -0.06304 0.10493 -0.07172 0.11327 C -0.0745 0.11859 -0.07884 0.12207 -0.08145 0.12763 C -0.08301 0.13087 -0.08614 0.13736 -0.08614 0.13736 C -0.0844 0.14408 -0.08058 0.15102 -0.07537 0.15334 C -0.07363 0.15288 -0.06443 0.15265 -0.06095 0.1501 C -0.05522 0.1457 -0.0521 0.14153 -0.0455 0.13898 C -0.0415 0.13342 -0.03629 0.12995 -0.0323 0.12462 C -0.02917 0.12022 -0.02605 0.11581 -0.02275 0.11165 C -0.02171 0.11002 -0.0191 0.10701 -0.0191 0.10701 C -0.01667 0.09867 -0.01493 0.09589 -0.01076 0.08941 C -0.0099 0.08779 -0.00903 0.08616 -0.00833 0.08454 C -0.00781 0.08292 -0.00799 0.08084 -0.00712 0.07968 C -0.00503 0.07597 0.00035 0.07319 0.00365 0.0718 C 0.00782 0.07458 0.01112 0.07783 0.01563 0.07968 C 0.01998 0.08547 0.02467 0.08871 0.03005 0.09265 C 0.03248 0.09427 0.03439 0.09752 0.03717 0.0989 C 0.0403 0.10029 0.04828 0.10238 0.05158 0.10539 C 0.0528 0.10632 0.05384 0.10771 0.05523 0.10863 C 0.06791 0.11558 0.07538 0.11396 0.08389 0.13087 C 0.08215 0.13921 0.08076 0.13944 0.07677 0.14523 C 0.0752 0.14709 0.07451 0.14963 0.07312 0.15172 C 0.06739 0.15913 0.05176 0.16469 0.04446 0.16932 C 0.03665 0.17373 0.02953 0.17998 0.02171 0.18369 C 0.01998 0.18508 0.01859 0.18716 0.01685 0.18832 C 0.01529 0.18925 0.0132 0.18855 0.01199 0.18994 C 0.01077 0.19087 0.0106 0.19342 0.00973 0.1948 C 0.00869 0.19619 0.0073 0.19689 0.00608 0.19805 C 0.0033 0.20314 0.00018 0.20708 -0.00225 0.21241 C -0.00052 0.22168 0.00139 0.22144 0.00851 0.22353 C 0.01754 0.22237 0.02397 0.22029 0.03248 0.21727 C 0.04012 0.21009 0.04672 0.20083 0.05402 0.19318 C 0.06183 0.18438 0.07017 0.17651 0.07798 0.1677 C 0.08146 0.16353 0.08493 0.15867 0.08875 0.15496 C 0.09101 0.15241 0.09344 0.15056 0.09587 0.14848 C 0.09691 0.14732 0.09952 0.14523 0.09952 0.14523 C 0.10872 0.14824 0.1155 0.15751 0.12348 0.16446 C 0.12765 0.16793 0.13234 0.17048 0.13668 0.17396 C 0.14328 0.17952 0.14953 0.18554 0.157 0.18994 C 0.16204 0.19272 0.16603 0.19897 0.17142 0.20129 C 0.17541 0.20268 0.17941 0.20407 0.1834 0.20592 C 0.18896 0.21102 0.18531 0.20824 0.19417 0.21241 C 0.19521 0.21287 0.19764 0.21403 0.19764 0.21403 C 0.20042 0.21334 0.20355 0.21403 0.20615 0.21241 C 0.20719 0.21148 0.20719 0.20917 0.20719 0.20755 C 0.20719 0.18809 0.20737 0.19666 0.20372 0.18531 C 0.1992 0.17164 0.19191 0.17002 0.18444 0.16122 C 0.17958 0.15543 0.1808 0.15427 0.17489 0.15172 C 0.16482 0.14709 0.15475 0.14361 0.14502 0.13898 C 0.14068 0.13689 0.13182 0.13411 0.13182 0.13411 C 0.1181 0.12161 0.10403 0.10979 0.08997 0.0989 C 0.08285 0.09335 0.07625 0.08709 0.06826 0.08454 C 0.06287 0.07945 0.05679 0.07783 0.05158 0.07342 C 0.04985 0.0718 0.04846 0.06972 0.04672 0.06856 C 0.0396 0.0637 0.04064 0.06717 0.03474 0.06231 C 0.03057 0.0586 0.02675 0.05443 0.02275 0.05096 C 0.01633 0.03937 0.01355 0.04053 0.01077 0.02547 C 0.01286 0.01644 0.01338 0.01297 0.01928 0.00787 C 0.02866 0.00926 0.03647 0.01389 0.04551 0.01737 C 0.0495 0.01876 0.05593 0.01945 0.05992 0.02061 C 0.07763 0.02478 0.09604 0.02941 0.11393 0.03497 C 0.13199 0.04053 0.14919 0.04933 0.16777 0.05258 C 0.17871 0.05628 0.17454 0.05327 0.18097 0.05906 C 0.18305 0.06323 0.18687 0.06509 0.18687 0.07018 " pathEditMode="relative" ptsTypes="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738E-6 3.72249E-6 L 0.60594 3.72249E-6 " pathEditMode="relative" ptsTypes="A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</a:p>
          <a:p>
            <a:pPr marL="118872" indent="0">
              <a:buNone/>
            </a:pPr>
            <a:r>
              <a:rPr lang="en-US" sz="2000" dirty="0"/>
              <a:t>Goal of the decoding </a:t>
            </a:r>
            <a:r>
              <a:rPr lang="en-US" sz="2000" dirty="0" smtClean="0"/>
              <a:t>algorithm: Put </a:t>
            </a:r>
            <a:r>
              <a:rPr lang="en-US" sz="2000" dirty="0"/>
              <a:t>models to work, perform the actual translation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2093"/>
            <a:ext cx="9144000" cy="4305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441862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Koehn 2004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34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Model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9917" y="4361353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48" y="2616454"/>
            <a:ext cx="7962519" cy="303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Results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9917" y="4361353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6203"/>
            <a:ext cx="9144000" cy="261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</a:p>
          <a:p>
            <a:pPr marL="118872" indent="0">
              <a:buNone/>
            </a:pPr>
            <a:r>
              <a:rPr lang="en-US" sz="2000" dirty="0"/>
              <a:t>Goal of the decoding </a:t>
            </a:r>
            <a:r>
              <a:rPr lang="en-US" sz="2000" dirty="0" smtClean="0"/>
              <a:t>algorithm: Put </a:t>
            </a:r>
            <a:r>
              <a:rPr lang="en-US" sz="2000" dirty="0"/>
              <a:t>models to work, perform the actual translation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99002"/>
            <a:ext cx="8356600" cy="312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41862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Koehn 2004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09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</a:p>
          <a:p>
            <a:pPr marL="118872" indent="0">
              <a:buNone/>
            </a:pPr>
            <a:r>
              <a:rPr lang="en-US" sz="2000" dirty="0"/>
              <a:t>Goal of the decoding </a:t>
            </a:r>
            <a:r>
              <a:rPr lang="en-US" sz="2000" dirty="0" smtClean="0"/>
              <a:t>algorithm: Put </a:t>
            </a:r>
            <a:r>
              <a:rPr lang="en-US" sz="2000" dirty="0"/>
              <a:t>models to work, perform the actual translation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99002"/>
            <a:ext cx="83566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24402"/>
            <a:ext cx="8255000" cy="309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41862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Koehn 2004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89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</a:p>
          <a:p>
            <a:pPr marL="118872" indent="0">
              <a:buNone/>
            </a:pPr>
            <a:r>
              <a:rPr lang="en-US" sz="2000" dirty="0"/>
              <a:t>Goal of the decoding </a:t>
            </a:r>
            <a:r>
              <a:rPr lang="en-US" sz="2000" dirty="0" smtClean="0"/>
              <a:t>algorithm: Put </a:t>
            </a:r>
            <a:r>
              <a:rPr lang="en-US" sz="2000" dirty="0"/>
              <a:t>models to work, perform the actual translation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99002"/>
            <a:ext cx="83566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96" y="2753769"/>
            <a:ext cx="8229600" cy="3111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41862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Koehn 2004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24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</a:p>
          <a:p>
            <a:pPr marL="118872" indent="0">
              <a:buNone/>
            </a:pPr>
            <a:r>
              <a:rPr lang="en-US" sz="2000" dirty="0"/>
              <a:t>Goal of the decoding </a:t>
            </a:r>
            <a:r>
              <a:rPr lang="en-US" sz="2000" dirty="0" smtClean="0"/>
              <a:t>algorithm: Put </a:t>
            </a:r>
            <a:r>
              <a:rPr lang="en-US" sz="2000" dirty="0"/>
              <a:t>models to work, perform the actual translation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99002"/>
            <a:ext cx="83566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99002"/>
            <a:ext cx="8255000" cy="309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41862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Koehn 2004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45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</a:p>
          <a:p>
            <a:pPr marL="118872" indent="0">
              <a:buNone/>
            </a:pPr>
            <a:r>
              <a:rPr lang="en-US" sz="2000" dirty="0"/>
              <a:t>Goal of the decoding </a:t>
            </a:r>
            <a:r>
              <a:rPr lang="en-US" sz="2000" dirty="0" smtClean="0"/>
              <a:t>algorithm: Put </a:t>
            </a:r>
            <a:r>
              <a:rPr lang="en-US" sz="2000" dirty="0"/>
              <a:t>models to work, perform the actual translation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99002"/>
            <a:ext cx="83566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99002"/>
            <a:ext cx="8242300" cy="309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41862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Koehn 2004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72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Global solution: Dynamic programming</a:t>
            </a:r>
          </a:p>
          <a:p>
            <a:r>
              <a:rPr lang="en-US" dirty="0" smtClean="0"/>
              <a:t>Approximate solutions: Beam </a:t>
            </a:r>
            <a:r>
              <a:rPr lang="en-US" dirty="0"/>
              <a:t>inference</a:t>
            </a:r>
          </a:p>
          <a:p>
            <a:pPr lvl="1"/>
            <a:r>
              <a:rPr lang="en-US" dirty="0"/>
              <a:t>At each position keep the top k complete sequences</a:t>
            </a:r>
          </a:p>
          <a:p>
            <a:pPr lvl="1"/>
            <a:r>
              <a:rPr lang="en-US" dirty="0"/>
              <a:t>Extend each sequence in each local way</a:t>
            </a:r>
          </a:p>
          <a:p>
            <a:pPr lvl="1"/>
            <a:r>
              <a:rPr lang="en-US" dirty="0"/>
              <a:t>The extensions compete for the k slots at the next </a:t>
            </a:r>
            <a:r>
              <a:rPr lang="en-US" dirty="0" smtClean="0"/>
              <a:t>position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Fast; beam sizes of 3-5 are almost as good as exact inference in </a:t>
            </a:r>
            <a:r>
              <a:rPr lang="en-US" dirty="0" smtClean="0"/>
              <a:t>many cases</a:t>
            </a:r>
            <a:endParaRPr lang="en-US" dirty="0"/>
          </a:p>
          <a:p>
            <a:pPr lvl="1"/>
            <a:r>
              <a:rPr lang="en-US" dirty="0"/>
              <a:t>Easy to implement (no dynamic programming required)</a:t>
            </a:r>
          </a:p>
          <a:p>
            <a:r>
              <a:rPr lang="en-US" dirty="0"/>
              <a:t>Disadvantage</a:t>
            </a:r>
          </a:p>
          <a:p>
            <a:pPr lvl="1"/>
            <a:r>
              <a:rPr lang="en-US" dirty="0"/>
              <a:t>Inexact: the globally best sequence can fall </a:t>
            </a:r>
            <a:r>
              <a:rPr lang="en-US" dirty="0" smtClean="0"/>
              <a:t>off </a:t>
            </a:r>
            <a:r>
              <a:rPr lang="en-US" dirty="0"/>
              <a:t>the beam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819400"/>
            <a:ext cx="3581400" cy="220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4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1990s-2010s: 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SMT is a huge research field</a:t>
            </a:r>
          </a:p>
          <a:p>
            <a:r>
              <a:rPr lang="en-US" dirty="0" smtClean="0"/>
              <a:t>The </a:t>
            </a:r>
            <a:r>
              <a:rPr lang="en-US" dirty="0"/>
              <a:t>best systems are </a:t>
            </a:r>
            <a:r>
              <a:rPr lang="en-US" dirty="0">
                <a:solidFill>
                  <a:srgbClr val="FF0000"/>
                </a:solidFill>
              </a:rPr>
              <a:t>extremely complex</a:t>
            </a:r>
          </a:p>
          <a:p>
            <a:pPr lvl="1"/>
            <a:r>
              <a:rPr lang="en-US" dirty="0" smtClean="0"/>
              <a:t>Hundreds </a:t>
            </a:r>
            <a:r>
              <a:rPr lang="en-US" dirty="0"/>
              <a:t>of important details we haven’t mentioned here</a:t>
            </a:r>
          </a:p>
          <a:p>
            <a:pPr lvl="1"/>
            <a:r>
              <a:rPr lang="en-US" dirty="0" smtClean="0"/>
              <a:t>Systems </a:t>
            </a:r>
            <a:r>
              <a:rPr lang="en-US" dirty="0"/>
              <a:t>have many </a:t>
            </a:r>
            <a:r>
              <a:rPr lang="en-US" dirty="0">
                <a:solidFill>
                  <a:srgbClr val="FF0000"/>
                </a:solidFill>
              </a:rPr>
              <a:t>separately-designed subcomponents</a:t>
            </a:r>
          </a:p>
          <a:p>
            <a:pPr lvl="1"/>
            <a:r>
              <a:rPr lang="en-US" dirty="0" smtClean="0"/>
              <a:t>Lots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feature engineering</a:t>
            </a:r>
          </a:p>
          <a:p>
            <a:pPr lvl="2"/>
            <a:r>
              <a:rPr lang="en-US" dirty="0" smtClean="0"/>
              <a:t>Need </a:t>
            </a:r>
            <a:r>
              <a:rPr lang="en-US" dirty="0"/>
              <a:t>to design features to capture particular language phenomena</a:t>
            </a:r>
          </a:p>
          <a:p>
            <a:pPr lvl="1"/>
            <a:r>
              <a:rPr lang="en-US" dirty="0" smtClean="0"/>
              <a:t>Require </a:t>
            </a:r>
            <a:r>
              <a:rPr lang="en-US" dirty="0"/>
              <a:t>compiling and maintaining </a:t>
            </a:r>
            <a:r>
              <a:rPr lang="en-US" dirty="0">
                <a:solidFill>
                  <a:srgbClr val="FF0000"/>
                </a:solidFill>
              </a:rPr>
              <a:t>extra resources</a:t>
            </a:r>
          </a:p>
          <a:p>
            <a:pPr lvl="2"/>
            <a:r>
              <a:rPr lang="en-US" dirty="0" smtClean="0"/>
              <a:t>Like </a:t>
            </a:r>
            <a:r>
              <a:rPr lang="en-US" dirty="0"/>
              <a:t>tables of equivalent phrases</a:t>
            </a:r>
          </a:p>
          <a:p>
            <a:pPr lvl="1"/>
            <a:r>
              <a:rPr lang="en-US" dirty="0" smtClean="0"/>
              <a:t>Lots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human effort </a:t>
            </a:r>
            <a:r>
              <a:rPr lang="en-US" dirty="0"/>
              <a:t>to maintain</a:t>
            </a:r>
          </a:p>
          <a:p>
            <a:pPr lvl="2"/>
            <a:r>
              <a:rPr lang="en-US" dirty="0" smtClean="0"/>
              <a:t>Repeated </a:t>
            </a:r>
            <a:r>
              <a:rPr lang="en-US" dirty="0"/>
              <a:t>effort for each language pair!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Neural</a:t>
            </a:r>
            <a:r>
              <a:rPr lang="en-US" dirty="0" smtClean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Neural Machine Translation (NMT) is a way to do </a:t>
            </a:r>
            <a:r>
              <a:rPr lang="en-US" dirty="0" smtClean="0"/>
              <a:t>Machine Translation </a:t>
            </a:r>
            <a:r>
              <a:rPr lang="en-US" dirty="0"/>
              <a:t>with a </a:t>
            </a:r>
            <a:r>
              <a:rPr lang="en-US" i="1" dirty="0">
                <a:solidFill>
                  <a:srgbClr val="FF0000"/>
                </a:solidFill>
              </a:rPr>
              <a:t>single neural </a:t>
            </a:r>
            <a:r>
              <a:rPr lang="en-US" i="1" dirty="0" smtClean="0">
                <a:solidFill>
                  <a:srgbClr val="FF0000"/>
                </a:solidFill>
              </a:rPr>
              <a:t>network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neural network architecture is called </a:t>
            </a:r>
            <a:r>
              <a:rPr lang="en-US" dirty="0" smtClean="0">
                <a:solidFill>
                  <a:srgbClr val="FF0000"/>
                </a:solidFill>
              </a:rPr>
              <a:t>sequence-to-sequence (aka </a:t>
            </a:r>
            <a:r>
              <a:rPr lang="en-US" dirty="0">
                <a:solidFill>
                  <a:srgbClr val="FF0000"/>
                </a:solidFill>
              </a:rPr>
              <a:t>seq2seq) </a:t>
            </a:r>
            <a:r>
              <a:rPr lang="en-US" dirty="0"/>
              <a:t>and it involves </a:t>
            </a:r>
            <a:r>
              <a:rPr lang="en-US" i="1" dirty="0"/>
              <a:t>two </a:t>
            </a:r>
            <a:r>
              <a:rPr lang="en-US" dirty="0"/>
              <a:t>RNNs.</a:t>
            </a: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sz="2000" dirty="0" err="1"/>
              <a:t>Sutskever</a:t>
            </a:r>
            <a:r>
              <a:rPr lang="en-US" sz="2000" dirty="0"/>
              <a:t> et al.,</a:t>
            </a:r>
            <a:r>
              <a:rPr lang="en-US" sz="2000" dirty="0" smtClean="0">
                <a:solidFill>
                  <a:srgbClr val="800000"/>
                </a:solidFill>
              </a:rPr>
              <a:t>2014</a:t>
            </a:r>
            <a:endParaRPr lang="en-US" sz="2400" dirty="0"/>
          </a:p>
          <a:p>
            <a:pPr marL="118872" indent="0">
              <a:buNone/>
            </a:pPr>
            <a:r>
              <a:rPr lang="en-US" sz="3200" b="1" dirty="0" smtClean="0"/>
              <a:t>Sequence </a:t>
            </a:r>
            <a:r>
              <a:rPr lang="en-US" sz="3200" b="1" dirty="0"/>
              <a:t>to Sequence Learning with Neural Networks</a:t>
            </a:r>
            <a:endParaRPr lang="en-US" sz="32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Speech</a:t>
            </a:r>
            <a:r>
              <a:rPr lang="en-US" dirty="0"/>
              <a:t> recognition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94022a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63" y="2301597"/>
            <a:ext cx="4338320" cy="36171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1724" y="6072109"/>
            <a:ext cx="3057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8872" indent="0">
              <a:buNone/>
            </a:pPr>
            <a:r>
              <a:rPr lang="en-US" sz="1400" dirty="0"/>
              <a:t>http://</a:t>
            </a:r>
            <a:r>
              <a:rPr lang="en-US" sz="1400" dirty="0" err="1"/>
              <a:t>nlp.stanford.edu</a:t>
            </a:r>
            <a:r>
              <a:rPr lang="en-US" sz="1400" dirty="0"/>
              <a:t>/courses/lsa352/</a:t>
            </a:r>
          </a:p>
        </p:txBody>
      </p:sp>
    </p:spTree>
    <p:extLst>
      <p:ext uri="{BB962C8B-B14F-4D97-AF65-F5344CB8AC3E}">
        <p14:creationId xmlns:p14="http://schemas.microsoft.com/office/powerpoint/2010/main" val="1049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>
          <a:xfrm>
            <a:off x="4507291" y="2320436"/>
            <a:ext cx="1566854" cy="1449065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93485" y="4238904"/>
            <a:ext cx="1566854" cy="144906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</a:p>
        </p:txBody>
      </p:sp>
      <p:sp>
        <p:nvSpPr>
          <p:cNvPr id="4" name="Manual Operation 3"/>
          <p:cNvSpPr/>
          <p:nvPr/>
        </p:nvSpPr>
        <p:spPr>
          <a:xfrm rot="10800000">
            <a:off x="3023266" y="4473059"/>
            <a:ext cx="2457267" cy="980207"/>
          </a:xfrm>
          <a:prstGeom prst="flowChartManualOpe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anual Operation 4"/>
          <p:cNvSpPr/>
          <p:nvPr/>
        </p:nvSpPr>
        <p:spPr>
          <a:xfrm>
            <a:off x="3023266" y="2609817"/>
            <a:ext cx="2457267" cy="980207"/>
          </a:xfrm>
          <a:prstGeom prst="flowChartManualOperat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4" idx="2"/>
            <a:endCxn id="5" idx="2"/>
          </p:cNvCxnSpPr>
          <p:nvPr/>
        </p:nvCxnSpPr>
        <p:spPr>
          <a:xfrm flipV="1">
            <a:off x="4251899" y="3590024"/>
            <a:ext cx="1" cy="8830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251899" y="5453267"/>
            <a:ext cx="0" cy="717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0"/>
          </p:cNvCxnSpPr>
          <p:nvPr/>
        </p:nvCxnSpPr>
        <p:spPr>
          <a:xfrm flipV="1">
            <a:off x="4251900" y="1974220"/>
            <a:ext cx="0" cy="635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57608" y="6033105"/>
            <a:ext cx="1394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 B   C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251899" y="1451000"/>
            <a:ext cx="1808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W  X   Y   Z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8819"/>
            <a:ext cx="9144000" cy="203315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57200" y="6129747"/>
            <a:ext cx="8229600" cy="13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Manual Operation 17"/>
          <p:cNvSpPr/>
          <p:nvPr/>
        </p:nvSpPr>
        <p:spPr>
          <a:xfrm rot="10800000">
            <a:off x="0" y="3672325"/>
            <a:ext cx="3713510" cy="980207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anual Operation 18"/>
          <p:cNvSpPr/>
          <p:nvPr/>
        </p:nvSpPr>
        <p:spPr>
          <a:xfrm>
            <a:off x="3382192" y="3590024"/>
            <a:ext cx="5761808" cy="980207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6400801"/>
            <a:ext cx="1706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Sutskever</a:t>
            </a:r>
            <a:r>
              <a:rPr lang="en-US" sz="1400" dirty="0" smtClean="0"/>
              <a:t> et al.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51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Neural Machine Translation (NMT)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86400"/>
          </a:xfrm>
        </p:spPr>
        <p:txBody>
          <a:bodyPr>
            <a:normAutofit/>
          </a:bodyPr>
          <a:lstStyle/>
          <a:p>
            <a:r>
              <a:rPr lang="en-US" sz="2400" dirty="0"/>
              <a:t>The sequence-to-sequence model is an example of </a:t>
            </a:r>
            <a:r>
              <a:rPr lang="en-US" sz="2400" dirty="0" smtClean="0"/>
              <a:t>a </a:t>
            </a:r>
            <a:r>
              <a:rPr lang="en-US" sz="2400" b="1" dirty="0" smtClean="0"/>
              <a:t>Conditional </a:t>
            </a:r>
            <a:r>
              <a:rPr lang="en-US" sz="2400" b="1" dirty="0"/>
              <a:t>Language Model</a:t>
            </a:r>
            <a:r>
              <a:rPr lang="en-US" sz="2400" dirty="0"/>
              <a:t>.</a:t>
            </a:r>
          </a:p>
          <a:p>
            <a:pPr lvl="1"/>
            <a:r>
              <a:rPr lang="en-US" sz="2000" b="1" dirty="0" smtClean="0"/>
              <a:t>Language </a:t>
            </a:r>
            <a:r>
              <a:rPr lang="en-US" sz="2000" b="1" dirty="0"/>
              <a:t>Model </a:t>
            </a:r>
            <a:r>
              <a:rPr lang="en-US" sz="2000" dirty="0"/>
              <a:t>because the decoder is predicting </a:t>
            </a:r>
            <a:r>
              <a:rPr lang="en-US" sz="2000" dirty="0" smtClean="0"/>
              <a:t>the next </a:t>
            </a:r>
            <a:r>
              <a:rPr lang="en-US" sz="2000" dirty="0"/>
              <a:t>word of the target sentence </a:t>
            </a:r>
            <a:r>
              <a:rPr lang="en-US" sz="2000" i="1" dirty="0"/>
              <a:t>y</a:t>
            </a:r>
          </a:p>
          <a:p>
            <a:pPr lvl="1"/>
            <a:r>
              <a:rPr lang="en-US" sz="2000" b="1" dirty="0" smtClean="0"/>
              <a:t>Conditional </a:t>
            </a:r>
            <a:r>
              <a:rPr lang="en-US" sz="2000" dirty="0"/>
              <a:t>because its predictions are </a:t>
            </a:r>
            <a:r>
              <a:rPr lang="en-US" sz="2000" i="1" dirty="0"/>
              <a:t>also </a:t>
            </a:r>
            <a:r>
              <a:rPr lang="en-US" sz="2000" dirty="0"/>
              <a:t>conditioned on the </a:t>
            </a:r>
            <a:r>
              <a:rPr lang="en-US" sz="2000" dirty="0" smtClean="0"/>
              <a:t>source sentence </a:t>
            </a:r>
            <a:r>
              <a:rPr lang="en-US" sz="2000" i="1" dirty="0" smtClean="0"/>
              <a:t>x</a:t>
            </a:r>
          </a:p>
          <a:p>
            <a:pPr lvl="1"/>
            <a:endParaRPr lang="en-US" sz="2000" i="1" dirty="0"/>
          </a:p>
          <a:p>
            <a:r>
              <a:rPr lang="en-US" sz="2400" dirty="0"/>
              <a:t>NMT directly </a:t>
            </a:r>
            <a:r>
              <a:rPr lang="en-US" sz="2400" dirty="0" smtClean="0"/>
              <a:t>calculates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/>
              <a:t>Question</a:t>
            </a:r>
            <a:r>
              <a:rPr lang="en-US" sz="2400" dirty="0"/>
              <a:t>: How to train a NMT system?</a:t>
            </a:r>
          </a:p>
          <a:p>
            <a:r>
              <a:rPr lang="en-US" sz="2400" b="1" dirty="0" smtClean="0"/>
              <a:t>Answer</a:t>
            </a:r>
            <a:r>
              <a:rPr lang="en-US" sz="2400" dirty="0"/>
              <a:t>: Get a big parallel corpus…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100" smtClean="0"/>
              <a:pPr/>
              <a:t>22</a:t>
            </a:fld>
            <a:endParaRPr lang="en-US" sz="11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053" y="3802829"/>
            <a:ext cx="914400" cy="494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50" y="4371060"/>
            <a:ext cx="8612406" cy="5139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7700" y="49530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BC57BF"/>
                </a:solidFill>
                <a:latin typeface="+mj-lt"/>
              </a:rPr>
              <a:t>Probability of next target word, given</a:t>
            </a:r>
          </a:p>
          <a:p>
            <a:pPr algn="r"/>
            <a:r>
              <a:rPr lang="en-US" sz="1600" dirty="0">
                <a:solidFill>
                  <a:srgbClr val="BC57BF"/>
                </a:solidFill>
                <a:latin typeface="+mj-lt"/>
              </a:rPr>
              <a:t>target words so far and source sentence </a:t>
            </a:r>
            <a:r>
              <a:rPr lang="en-US" sz="1600" i="1" dirty="0">
                <a:solidFill>
                  <a:srgbClr val="BC57BF"/>
                </a:solidFill>
                <a:latin typeface="+mj-lt"/>
              </a:rPr>
              <a:t>x</a:t>
            </a:r>
            <a:endParaRPr lang="en-US" sz="16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34100" y="4822189"/>
            <a:ext cx="2743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1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76674"/>
            <a:ext cx="6019800" cy="53765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Cho: </a:t>
            </a:r>
            <a:r>
              <a:rPr lang="en-US" sz="1400" dirty="0"/>
              <a:t>From Sequence Modeling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5853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Model-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encoder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25" y="1757688"/>
            <a:ext cx="7583058" cy="47091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Cho: </a:t>
            </a:r>
            <a:r>
              <a:rPr lang="en-US" sz="1400" dirty="0"/>
              <a:t>From Sequence Modeling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39200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Model-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encoder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19" y="1711556"/>
            <a:ext cx="7874475" cy="4703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Cho: </a:t>
            </a:r>
            <a:r>
              <a:rPr lang="en-US" sz="1400" dirty="0"/>
              <a:t>From Sequence Modeling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17558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Model-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encoder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50" y="1779771"/>
            <a:ext cx="7962350" cy="48331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Cho: </a:t>
            </a:r>
            <a:r>
              <a:rPr lang="en-US" sz="1400" dirty="0"/>
              <a:t>From Sequence Modeling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3284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Model-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encoder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50" y="1779771"/>
            <a:ext cx="7962350" cy="4833178"/>
          </a:xfrm>
          <a:prstGeom prst="rect">
            <a:avLst/>
          </a:prstGeom>
        </p:spPr>
      </p:pic>
      <p:sp>
        <p:nvSpPr>
          <p:cNvPr id="5" name="Curved Down Arrow 4"/>
          <p:cNvSpPr/>
          <p:nvPr/>
        </p:nvSpPr>
        <p:spPr>
          <a:xfrm>
            <a:off x="7123312" y="1408185"/>
            <a:ext cx="1090585" cy="731704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Cho: </a:t>
            </a:r>
            <a:r>
              <a:rPr lang="en-US" sz="1400" dirty="0"/>
              <a:t>From Sequence Modeling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36698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Model-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decoder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15" y="1960350"/>
            <a:ext cx="7494404" cy="45702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Cho: </a:t>
            </a:r>
            <a:r>
              <a:rPr lang="en-US" sz="1400" dirty="0"/>
              <a:t>From Sequence Modeling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18910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Model-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decoder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608" y="1820442"/>
            <a:ext cx="7527191" cy="47032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Cho: </a:t>
            </a:r>
            <a:r>
              <a:rPr lang="en-US" sz="1400" dirty="0"/>
              <a:t>From Sequence Modeling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3010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/>
              <a:t>answering</a:t>
            </a:r>
          </a:p>
          <a:p>
            <a:endParaRPr lang="en-US" dirty="0"/>
          </a:p>
        </p:txBody>
      </p:sp>
      <p:pic>
        <p:nvPicPr>
          <p:cNvPr id="4" name="Picture 3" descr="ibm-watson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107952"/>
            <a:ext cx="5943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Model-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decoder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00" y="1789471"/>
            <a:ext cx="7344190" cy="48046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Cho: </a:t>
            </a:r>
            <a:r>
              <a:rPr lang="en-US" sz="1400" dirty="0"/>
              <a:t>From Sequence Modeling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35792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Training a Neural Machine Translation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974856"/>
            <a:ext cx="8686800" cy="4835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61125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A88FF"/>
                </a:solidFill>
                <a:latin typeface="+mj-lt"/>
              </a:rPr>
              <a:t>Seq2seq is optimized as a </a:t>
            </a:r>
            <a:r>
              <a:rPr lang="en-US" b="1" dirty="0">
                <a:solidFill>
                  <a:srgbClr val="3A88FF"/>
                </a:solidFill>
                <a:latin typeface="+mj-lt"/>
              </a:rPr>
              <a:t>single system.</a:t>
            </a:r>
          </a:p>
          <a:p>
            <a:r>
              <a:rPr lang="en-US" dirty="0">
                <a:solidFill>
                  <a:srgbClr val="3A88FF"/>
                </a:solidFill>
                <a:latin typeface="+mj-lt"/>
              </a:rPr>
              <a:t>Backpropagation operates “</a:t>
            </a:r>
            <a:r>
              <a:rPr lang="en-US" i="1" dirty="0">
                <a:solidFill>
                  <a:srgbClr val="3A88FF"/>
                </a:solidFill>
                <a:latin typeface="+mj-lt"/>
              </a:rPr>
              <a:t>end to end”</a:t>
            </a:r>
            <a:r>
              <a:rPr lang="en-US" dirty="0">
                <a:solidFill>
                  <a:srgbClr val="3A88FF"/>
                </a:solidFill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94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NMT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Compared to SMT, NMT has many advantages:</a:t>
            </a:r>
          </a:p>
          <a:p>
            <a:r>
              <a:rPr lang="en-US" dirty="0" smtClean="0"/>
              <a:t>Better </a:t>
            </a:r>
            <a:r>
              <a:rPr lang="en-US" dirty="0"/>
              <a:t>performance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fluent</a:t>
            </a:r>
          </a:p>
          <a:p>
            <a:pPr lvl="1"/>
            <a:r>
              <a:rPr lang="en-US" dirty="0" smtClean="0"/>
              <a:t>Better </a:t>
            </a:r>
            <a:r>
              <a:rPr lang="en-US" dirty="0"/>
              <a:t>use of context</a:t>
            </a:r>
          </a:p>
          <a:p>
            <a:pPr lvl="1"/>
            <a:r>
              <a:rPr lang="en-US" dirty="0" smtClean="0"/>
              <a:t>Better </a:t>
            </a:r>
            <a:r>
              <a:rPr lang="en-US" dirty="0"/>
              <a:t>use of phrase similarities</a:t>
            </a:r>
          </a:p>
          <a:p>
            <a:r>
              <a:rPr lang="en-US" dirty="0" smtClean="0"/>
              <a:t>A </a:t>
            </a:r>
            <a:r>
              <a:rPr lang="en-US" dirty="0"/>
              <a:t>single neural network to be optimized end-to-end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subcomponents to be individually optimized</a:t>
            </a:r>
          </a:p>
          <a:p>
            <a:r>
              <a:rPr lang="en-US" dirty="0" smtClean="0"/>
              <a:t>Requires </a:t>
            </a:r>
            <a:r>
              <a:rPr lang="en-US" dirty="0"/>
              <a:t>much less human engineering effort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feature engineering</a:t>
            </a:r>
          </a:p>
          <a:p>
            <a:pPr lvl="1"/>
            <a:r>
              <a:rPr lang="en-US" dirty="0" smtClean="0"/>
              <a:t>Same </a:t>
            </a:r>
            <a:r>
              <a:rPr lang="en-US" dirty="0"/>
              <a:t>method for all language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NMT?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Compared to SMT:</a:t>
            </a:r>
          </a:p>
          <a:p>
            <a:r>
              <a:rPr lang="en-US" dirty="0" smtClean="0"/>
              <a:t>NMT </a:t>
            </a:r>
            <a:r>
              <a:rPr lang="en-US" dirty="0"/>
              <a:t>is less interpretable</a:t>
            </a:r>
          </a:p>
          <a:p>
            <a:pPr lvl="1"/>
            <a:r>
              <a:rPr lang="en-US" dirty="0" smtClean="0"/>
              <a:t>Hard </a:t>
            </a:r>
            <a:r>
              <a:rPr lang="en-US" dirty="0"/>
              <a:t>to debug</a:t>
            </a:r>
          </a:p>
          <a:p>
            <a:r>
              <a:rPr lang="en-US" dirty="0" smtClean="0"/>
              <a:t>NMT </a:t>
            </a:r>
            <a:r>
              <a:rPr lang="en-US" dirty="0"/>
              <a:t>is difficult to control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can’t easily specify rules or guidelines </a:t>
            </a:r>
            <a:r>
              <a:rPr lang="en-US" dirty="0" smtClean="0"/>
              <a:t>for translation</a:t>
            </a:r>
            <a:endParaRPr lang="en-US" dirty="0"/>
          </a:p>
          <a:p>
            <a:pPr lvl="1"/>
            <a:r>
              <a:rPr lang="en-US" dirty="0" smtClean="0"/>
              <a:t>Safety </a:t>
            </a:r>
            <a:r>
              <a:rPr lang="en-US" dirty="0"/>
              <a:t>concerns!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(Machine Translation)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BLEU (bilingual evaluation understudy) (</a:t>
            </a:r>
            <a:r>
              <a:rPr lang="en-US" dirty="0" err="1"/>
              <a:t>Papineni</a:t>
            </a:r>
            <a:r>
              <a:rPr lang="en-US" dirty="0"/>
              <a:t> et al. (2002))</a:t>
            </a:r>
          </a:p>
          <a:p>
            <a:pPr lvl="1"/>
            <a:r>
              <a:rPr lang="en-US" dirty="0"/>
              <a:t>BLEU compares the </a:t>
            </a:r>
            <a:r>
              <a:rPr lang="en-US" u="sng" dirty="0"/>
              <a:t>machine-written translation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one </a:t>
            </a:r>
            <a:r>
              <a:rPr lang="en-US" dirty="0" smtClean="0">
                <a:solidFill>
                  <a:srgbClr val="FF0000"/>
                </a:solidFill>
              </a:rPr>
              <a:t>or several </a:t>
            </a:r>
            <a:r>
              <a:rPr lang="en-US" u="sng" dirty="0"/>
              <a:t>human-written </a:t>
            </a:r>
            <a:r>
              <a:rPr lang="en-US" u="sng" dirty="0" smtClean="0"/>
              <a:t>translation</a:t>
            </a:r>
            <a:r>
              <a:rPr lang="en-US" dirty="0" smtClean="0"/>
              <a:t>(s</a:t>
            </a:r>
            <a:r>
              <a:rPr lang="en-US" dirty="0"/>
              <a:t>), and computes a </a:t>
            </a:r>
            <a:r>
              <a:rPr lang="en-US" dirty="0" smtClean="0"/>
              <a:t>similarity </a:t>
            </a:r>
            <a:r>
              <a:rPr lang="en-US" sz="2000" dirty="0" smtClean="0"/>
              <a:t>score </a:t>
            </a:r>
            <a:r>
              <a:rPr lang="en-US" sz="2000" dirty="0"/>
              <a:t>based on</a:t>
            </a:r>
            <a:r>
              <a:rPr lang="en-US" sz="2000" dirty="0" smtClean="0"/>
              <a:t>: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-gram precision </a:t>
            </a:r>
            <a:r>
              <a:rPr lang="en-US" dirty="0"/>
              <a:t>(usually up to 3 or 4-grams</a:t>
            </a:r>
            <a:r>
              <a:rPr lang="en-US" dirty="0" smtClean="0"/>
              <a:t>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Penalty for too-short system </a:t>
            </a:r>
            <a:r>
              <a:rPr lang="en-US" dirty="0"/>
              <a:t>translations</a:t>
            </a:r>
            <a:endParaRPr lang="en-US" sz="1600" dirty="0" smtClean="0"/>
          </a:p>
          <a:p>
            <a:pPr lvl="1"/>
            <a:r>
              <a:rPr lang="en-US" dirty="0" smtClean="0"/>
              <a:t>BLEUs </a:t>
            </a:r>
            <a:r>
              <a:rPr lang="en-US" dirty="0"/>
              <a:t>output is always a number between 0 and 1</a:t>
            </a:r>
          </a:p>
          <a:p>
            <a:pPr lvl="2"/>
            <a:r>
              <a:rPr lang="en-US" dirty="0" smtClean="0"/>
              <a:t>1 </a:t>
            </a:r>
            <a:r>
              <a:rPr lang="en-US" dirty="0"/>
              <a:t>means identical to the reference </a:t>
            </a:r>
            <a:r>
              <a:rPr lang="en-US" dirty="0" smtClean="0"/>
              <a:t>translations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BLEU is useful but </a:t>
            </a:r>
            <a:r>
              <a:rPr lang="en-US" dirty="0" smtClean="0"/>
              <a:t>imperfect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BLEU was one of the first metrics to claim a high correlation with human judgements of quality, and remains one of the most popular automated and inexpensive metrics</a:t>
            </a:r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many valid ways to translate a sentence</a:t>
            </a:r>
          </a:p>
          <a:p>
            <a:endParaRPr lang="en-US" dirty="0" smtClean="0"/>
          </a:p>
          <a:p>
            <a:r>
              <a:rPr lang="en-US" dirty="0" smtClean="0"/>
              <a:t>So </a:t>
            </a:r>
            <a:r>
              <a:rPr lang="en-US" dirty="0"/>
              <a:t>a good translation can get a poor BLEU score because </a:t>
            </a:r>
            <a:r>
              <a:rPr lang="en-US" dirty="0" smtClean="0"/>
              <a:t>it has </a:t>
            </a:r>
            <a:r>
              <a:rPr lang="en-US" dirty="0"/>
              <a:t>low </a:t>
            </a:r>
            <a:r>
              <a:rPr lang="en-US" i="1" dirty="0"/>
              <a:t>n</a:t>
            </a:r>
            <a:r>
              <a:rPr lang="en-US" dirty="0"/>
              <a:t>-gram overlap with the human translation 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MT progress over </a:t>
            </a:r>
            <a:r>
              <a:rPr lang="en-US" dirty="0" smtClean="0"/>
              <a:t>time</a:t>
            </a:r>
            <a:br>
              <a:rPr lang="en-US" dirty="0" smtClean="0"/>
            </a:b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[Edinburgh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</a:rPr>
              <a:t>En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-De WMT newstest2013 Cased BLEU; NMT 2015 from U. Montréal]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15087"/>
            <a:ext cx="8686800" cy="46184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6406954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Source</a:t>
            </a:r>
            <a:r>
              <a:rPr lang="en-US" sz="1400" dirty="0">
                <a:latin typeface="+mj-lt"/>
              </a:rPr>
              <a:t>: </a:t>
            </a:r>
            <a:r>
              <a:rPr lang="en-US" sz="1400" dirty="0">
                <a:latin typeface="+mj-lt"/>
                <a:hlinkClick r:id="rId3"/>
              </a:rPr>
              <a:t>http://</a:t>
            </a:r>
            <a:r>
              <a:rPr lang="en-US" sz="1400" dirty="0" smtClean="0">
                <a:latin typeface="+mj-lt"/>
                <a:hlinkClick r:id="rId3"/>
              </a:rPr>
              <a:t>www.meta-net.eu/events/meta-forum-2016/slides/09_sennrich.pdf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Model Analysis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5024"/>
            <a:ext cx="9144000" cy="33585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400801"/>
            <a:ext cx="1706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Sutskever</a:t>
            </a:r>
            <a:r>
              <a:rPr lang="en-US" sz="1400" dirty="0" smtClean="0"/>
              <a:t> et al.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78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Long sentences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12" y="1863426"/>
            <a:ext cx="8434775" cy="4381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400801"/>
            <a:ext cx="1706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Sutskever</a:t>
            </a:r>
            <a:r>
              <a:rPr lang="en-US" sz="1400" dirty="0" smtClean="0"/>
              <a:t> et al.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79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NMT: the biggest success story of NLP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Neural Machine Translation went from a fringe research activity </a:t>
            </a:r>
            <a:r>
              <a:rPr lang="en-US" dirty="0" smtClean="0"/>
              <a:t>in </a:t>
            </a:r>
            <a:r>
              <a:rPr lang="en-US" b="1" dirty="0" smtClean="0"/>
              <a:t>2014 </a:t>
            </a:r>
            <a:r>
              <a:rPr lang="en-US" dirty="0"/>
              <a:t>to the leading standard method in </a:t>
            </a:r>
            <a:r>
              <a:rPr lang="en-US" b="1" dirty="0"/>
              <a:t>2016</a:t>
            </a:r>
          </a:p>
          <a:p>
            <a:pPr lvl="1"/>
            <a:r>
              <a:rPr lang="en-US" b="1" dirty="0" smtClean="0"/>
              <a:t>2014</a:t>
            </a:r>
            <a:r>
              <a:rPr lang="en-US" dirty="0"/>
              <a:t>: First seq2seq paper published</a:t>
            </a:r>
          </a:p>
          <a:p>
            <a:pPr lvl="1"/>
            <a:r>
              <a:rPr lang="en-US" b="1" dirty="0" smtClean="0"/>
              <a:t>2016</a:t>
            </a:r>
            <a:r>
              <a:rPr lang="en-US" dirty="0"/>
              <a:t>: Google Translate switches from SMT to NMT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amazing!</a:t>
            </a:r>
          </a:p>
          <a:p>
            <a:pPr lvl="1"/>
            <a:r>
              <a:rPr lang="en-US" b="1" dirty="0" smtClean="0"/>
              <a:t>SMT </a:t>
            </a:r>
            <a:r>
              <a:rPr lang="en-US" dirty="0"/>
              <a:t>systems, built by hundreds of engineers over </a:t>
            </a:r>
            <a:r>
              <a:rPr lang="en-US" dirty="0" smtClean="0"/>
              <a:t>many years</a:t>
            </a:r>
            <a:r>
              <a:rPr lang="en-US" dirty="0"/>
              <a:t>, outperformed by NMT systems trained by a handful </a:t>
            </a:r>
            <a:r>
              <a:rPr lang="en-US" dirty="0" smtClean="0"/>
              <a:t>of engineers in a few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</a:t>
            </a:r>
            <a:r>
              <a:rPr lang="en-US" dirty="0"/>
              <a:t>translation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70041" y="6031468"/>
            <a:ext cx="4009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en-US" b="1" dirty="0" smtClean="0"/>
              <a:t>Welcome to the deep learning class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876" y="3672243"/>
            <a:ext cx="1719942" cy="1536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3604" y="2793115"/>
            <a:ext cx="2819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en-US" b="1" dirty="0" err="1" smtClean="0"/>
              <a:t>مرحبا</a:t>
            </a:r>
            <a:r>
              <a:rPr lang="en-US" b="1" dirty="0" smtClean="0"/>
              <a:t> </a:t>
            </a:r>
            <a:r>
              <a:rPr lang="en-US" b="1" dirty="0" err="1" smtClean="0"/>
              <a:t>بكم</a:t>
            </a:r>
            <a:r>
              <a:rPr lang="en-US" b="1" dirty="0" smtClean="0"/>
              <a:t> </a:t>
            </a:r>
            <a:r>
              <a:rPr lang="en-US" b="1" dirty="0" err="1" smtClean="0"/>
              <a:t>في</a:t>
            </a:r>
            <a:r>
              <a:rPr lang="en-US" b="1" dirty="0" smtClean="0"/>
              <a:t> </a:t>
            </a:r>
            <a:r>
              <a:rPr lang="en-US" b="1" dirty="0"/>
              <a:t> </a:t>
            </a:r>
            <a:r>
              <a:rPr lang="en-US" b="1" dirty="0" err="1" smtClean="0"/>
              <a:t>درس</a:t>
            </a:r>
            <a:r>
              <a:rPr lang="en-US" b="1" dirty="0" smtClean="0"/>
              <a:t> </a:t>
            </a:r>
            <a:r>
              <a:rPr lang="en-US" b="1" dirty="0" err="1" smtClean="0"/>
              <a:t>التعلم</a:t>
            </a:r>
            <a:r>
              <a:rPr lang="en-US" b="1" dirty="0" smtClean="0"/>
              <a:t> </a:t>
            </a:r>
            <a:r>
              <a:rPr lang="en-US" b="1" dirty="0" err="1" smtClean="0"/>
              <a:t>العميق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69161" y="5415708"/>
            <a:ext cx="0" cy="515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69161" y="3267630"/>
            <a:ext cx="0" cy="515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4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is Machine Translation solved?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Nope!</a:t>
            </a:r>
          </a:p>
          <a:p>
            <a:r>
              <a:rPr lang="en-US" dirty="0" smtClean="0"/>
              <a:t>Many </a:t>
            </a:r>
            <a:r>
              <a:rPr lang="en-US" dirty="0"/>
              <a:t>difficulties remain:</a:t>
            </a:r>
          </a:p>
          <a:p>
            <a:pPr lvl="1"/>
            <a:r>
              <a:rPr lang="en-US" dirty="0" smtClean="0"/>
              <a:t>Out-of-vocabulary </a:t>
            </a:r>
            <a:r>
              <a:rPr lang="en-US" dirty="0"/>
              <a:t>words</a:t>
            </a:r>
          </a:p>
          <a:p>
            <a:pPr lvl="1"/>
            <a:r>
              <a:rPr lang="en-US" dirty="0" smtClean="0"/>
              <a:t>Domain </a:t>
            </a:r>
            <a:r>
              <a:rPr lang="en-US" dirty="0"/>
              <a:t>mismatch between train and test data</a:t>
            </a:r>
          </a:p>
          <a:p>
            <a:pPr lvl="1"/>
            <a:r>
              <a:rPr lang="en-US" dirty="0" smtClean="0"/>
              <a:t>Maintaining </a:t>
            </a:r>
            <a:r>
              <a:rPr lang="en-US" dirty="0"/>
              <a:t>context over longer text</a:t>
            </a:r>
          </a:p>
          <a:p>
            <a:pPr lvl="1"/>
            <a:r>
              <a:rPr lang="en-US" dirty="0" smtClean="0"/>
              <a:t>Low-resource </a:t>
            </a:r>
            <a:r>
              <a:rPr lang="en-US" dirty="0"/>
              <a:t>language </a:t>
            </a:r>
            <a:r>
              <a:rPr lang="en-US" dirty="0" smtClean="0"/>
              <a:t>pairs</a:t>
            </a:r>
          </a:p>
          <a:p>
            <a:pPr lvl="1"/>
            <a:endParaRPr lang="en-US" dirty="0"/>
          </a:p>
          <a:p>
            <a:r>
              <a:rPr lang="en-US" dirty="0" smtClean="0"/>
              <a:t>(Old) Bad Examples</a:t>
            </a:r>
          </a:p>
          <a:p>
            <a:pPr lvl="1"/>
            <a:r>
              <a:rPr lang="en-US" dirty="0">
                <a:hlinkClick r:id="rId2"/>
              </a:rPr>
              <a:t>http://languagelog.ldc.upenn.edu/nll/?</a:t>
            </a:r>
            <a:r>
              <a:rPr lang="en-US" dirty="0" smtClean="0">
                <a:hlinkClick r:id="rId2"/>
              </a:rPr>
              <a:t>p=35120#more-35120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hackernoon.com/bias-sexist-or-this-is-the-way-it-should-be-ce1f7c8c683c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NMT research continues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NMT is the </a:t>
            </a:r>
            <a:r>
              <a:rPr lang="en-US" b="1" dirty="0"/>
              <a:t>flagship task </a:t>
            </a:r>
            <a:r>
              <a:rPr lang="en-US" dirty="0"/>
              <a:t>for NLP Deep Learning</a:t>
            </a:r>
          </a:p>
          <a:p>
            <a:pPr lvl="1"/>
            <a:r>
              <a:rPr lang="en-US" dirty="0" smtClean="0"/>
              <a:t>NMT </a:t>
            </a:r>
            <a:r>
              <a:rPr lang="en-US" dirty="0"/>
              <a:t>research has pioneered many of the recent innovations </a:t>
            </a:r>
            <a:r>
              <a:rPr lang="en-US" dirty="0" smtClean="0"/>
              <a:t>of NLP </a:t>
            </a:r>
            <a:r>
              <a:rPr lang="en-US" dirty="0"/>
              <a:t>Deep Learning</a:t>
            </a:r>
          </a:p>
          <a:p>
            <a:endParaRPr lang="en-US" dirty="0" smtClean="0"/>
          </a:p>
          <a:p>
            <a:r>
              <a:rPr lang="en-US" dirty="0" smtClean="0"/>
              <a:t>Researchers </a:t>
            </a:r>
            <a:r>
              <a:rPr lang="en-US" dirty="0"/>
              <a:t>have found </a:t>
            </a:r>
            <a:r>
              <a:rPr lang="en-US" i="1" dirty="0"/>
              <a:t>many, many </a:t>
            </a:r>
            <a:r>
              <a:rPr lang="en-US" dirty="0"/>
              <a:t>improvements to </a:t>
            </a:r>
            <a:r>
              <a:rPr lang="en-US" dirty="0" smtClean="0"/>
              <a:t>the “vanilla</a:t>
            </a:r>
            <a:r>
              <a:rPr lang="en-US" dirty="0"/>
              <a:t>” seq2seq NMT system we’ve presented </a:t>
            </a:r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Sequence-to-sequence: the bottleneck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12794"/>
            <a:ext cx="8686800" cy="40230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81200" y="25908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8800"/>
                </a:solidFill>
                <a:latin typeface="Calibri" panose="020F0502020204030204" pitchFamily="34" charset="0"/>
              </a:rPr>
              <a:t>Encoding of the</a:t>
            </a:r>
          </a:p>
          <a:p>
            <a:r>
              <a:rPr lang="en-US" dirty="0">
                <a:solidFill>
                  <a:srgbClr val="FF8800"/>
                </a:solidFill>
                <a:latin typeface="Calibri" panose="020F0502020204030204" pitchFamily="34" charset="0"/>
              </a:rPr>
              <a:t>source sentence.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Sequence-to-sequence: the bottleneck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12794"/>
            <a:ext cx="8686800" cy="40230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676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8800"/>
                </a:solidFill>
                <a:latin typeface="+mj-lt"/>
              </a:rPr>
              <a:t>Encoding of the</a:t>
            </a:r>
          </a:p>
          <a:p>
            <a:pPr algn="ctr"/>
            <a:r>
              <a:rPr lang="en-US" dirty="0">
                <a:solidFill>
                  <a:srgbClr val="FF8800"/>
                </a:solidFill>
                <a:latin typeface="+mj-lt"/>
              </a:rPr>
              <a:t>source sentence.</a:t>
            </a:r>
          </a:p>
          <a:p>
            <a:pPr algn="ctr"/>
            <a:r>
              <a:rPr lang="en-US" dirty="0">
                <a:solidFill>
                  <a:srgbClr val="FF8800"/>
                </a:solidFill>
                <a:latin typeface="+mj-lt"/>
              </a:rPr>
              <a:t>This needs to capture </a:t>
            </a:r>
            <a:r>
              <a:rPr lang="en-US" i="1" dirty="0">
                <a:solidFill>
                  <a:srgbClr val="FF8800"/>
                </a:solidFill>
                <a:latin typeface="+mj-lt"/>
              </a:rPr>
              <a:t>all</a:t>
            </a:r>
          </a:p>
          <a:p>
            <a:pPr algn="ctr"/>
            <a:r>
              <a:rPr lang="en-US" i="1" dirty="0">
                <a:solidFill>
                  <a:srgbClr val="FF8800"/>
                </a:solidFill>
                <a:latin typeface="+mj-lt"/>
              </a:rPr>
              <a:t>information </a:t>
            </a:r>
            <a:r>
              <a:rPr lang="en-US" dirty="0">
                <a:solidFill>
                  <a:srgbClr val="FF8800"/>
                </a:solidFill>
                <a:latin typeface="+mj-lt"/>
              </a:rPr>
              <a:t>about the</a:t>
            </a:r>
          </a:p>
          <a:p>
            <a:pPr algn="ctr"/>
            <a:r>
              <a:rPr lang="en-US" dirty="0">
                <a:solidFill>
                  <a:srgbClr val="FF8800"/>
                </a:solidFill>
                <a:latin typeface="+mj-lt"/>
              </a:rPr>
              <a:t>source sentence.</a:t>
            </a:r>
          </a:p>
          <a:p>
            <a:pPr algn="ctr"/>
            <a:r>
              <a:rPr lang="en-US" dirty="0">
                <a:solidFill>
                  <a:srgbClr val="FF8800"/>
                </a:solidFill>
                <a:latin typeface="+mj-lt"/>
              </a:rPr>
              <a:t>Information bottleneck!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67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Attention </a:t>
            </a:r>
            <a:r>
              <a:rPr lang="en-US" dirty="0"/>
              <a:t>provides a solution to the bottleneck problem.</a:t>
            </a:r>
          </a:p>
          <a:p>
            <a:endParaRPr lang="en-US" dirty="0" smtClean="0"/>
          </a:p>
          <a:p>
            <a:r>
              <a:rPr lang="en-US" dirty="0" smtClean="0"/>
              <a:t>Core </a:t>
            </a:r>
            <a:r>
              <a:rPr lang="en-US" dirty="0"/>
              <a:t>idea: on each step of the decoder, </a:t>
            </a:r>
            <a:r>
              <a:rPr lang="en-US" i="1" dirty="0"/>
              <a:t>focus on a </a:t>
            </a:r>
            <a:r>
              <a:rPr lang="en-US" i="1" dirty="0" smtClean="0"/>
              <a:t>particular part </a:t>
            </a:r>
            <a:r>
              <a:rPr lang="en-US" dirty="0"/>
              <a:t>of the source 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Jointly Learning to Align and Translate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Attention mechanism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5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59096" y="1697518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6614" y="3530544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3020" y="3548119"/>
                <a:ext cx="39488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20" y="3548119"/>
                <a:ext cx="3948838" cy="307777"/>
              </a:xfrm>
              <a:prstGeom prst="rect">
                <a:avLst/>
              </a:prstGeom>
              <a:blipFill>
                <a:blip r:embed="rId3"/>
                <a:stretch>
                  <a:fillRect l="-1080" t="-1961" r="-200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7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Jointly Learning to Align and Translate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Attention mechanism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5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59096" y="1697518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6614" y="3530544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50444" y="1697518"/>
            <a:ext cx="481695" cy="492225"/>
          </a:xfrm>
          <a:prstGeom prst="ellipse">
            <a:avLst/>
          </a:prstGeom>
          <a:noFill/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783232" y="3474683"/>
            <a:ext cx="481695" cy="492225"/>
          </a:xfrm>
          <a:prstGeom prst="ellipse">
            <a:avLst/>
          </a:prstGeom>
          <a:noFill/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3020" y="3548119"/>
                <a:ext cx="39488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20" y="3548119"/>
                <a:ext cx="3948838" cy="307777"/>
              </a:xfrm>
              <a:prstGeom prst="rect">
                <a:avLst/>
              </a:prstGeom>
              <a:blipFill>
                <a:blip r:embed="rId3"/>
                <a:stretch>
                  <a:fillRect l="-1080" t="-1961" r="-200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6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Jointly Learning to Align and Translate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Attention mechanism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5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59096" y="1697518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6614" y="3530544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50444" y="1697518"/>
            <a:ext cx="481695" cy="492225"/>
          </a:xfrm>
          <a:prstGeom prst="ellipse">
            <a:avLst/>
          </a:prstGeom>
          <a:noFill/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763113" y="3483653"/>
            <a:ext cx="481695" cy="492225"/>
          </a:xfrm>
          <a:prstGeom prst="ellipse">
            <a:avLst/>
          </a:prstGeom>
          <a:noFill/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40857" y="3481832"/>
            <a:ext cx="481695" cy="492225"/>
          </a:xfrm>
          <a:prstGeom prst="ellipse">
            <a:avLst/>
          </a:prstGeom>
          <a:noFill/>
          <a:ln w="127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70044" y="2222590"/>
            <a:ext cx="481695" cy="492225"/>
          </a:xfrm>
          <a:prstGeom prst="ellipse">
            <a:avLst/>
          </a:prstGeom>
          <a:noFill/>
          <a:ln w="127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3020" y="3548119"/>
                <a:ext cx="39488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20" y="3548119"/>
                <a:ext cx="3948838" cy="307777"/>
              </a:xfrm>
              <a:prstGeom prst="rect">
                <a:avLst/>
              </a:prstGeom>
              <a:blipFill>
                <a:blip r:embed="rId3"/>
                <a:stretch>
                  <a:fillRect l="-1080" t="-1961" r="-200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2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Jointly Learning to Align and Translate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Attention mechanism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5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59096" y="1697518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6614" y="3530544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50444" y="1697518"/>
            <a:ext cx="481695" cy="492225"/>
          </a:xfrm>
          <a:prstGeom prst="ellipse">
            <a:avLst/>
          </a:prstGeom>
          <a:noFill/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803177" y="3487821"/>
            <a:ext cx="481695" cy="492225"/>
          </a:xfrm>
          <a:prstGeom prst="ellipse">
            <a:avLst/>
          </a:prstGeom>
          <a:noFill/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36197" y="3474075"/>
            <a:ext cx="481695" cy="492225"/>
          </a:xfrm>
          <a:prstGeom prst="ellipse">
            <a:avLst/>
          </a:prstGeom>
          <a:noFill/>
          <a:ln w="127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70044" y="2222590"/>
            <a:ext cx="481695" cy="492225"/>
          </a:xfrm>
          <a:prstGeom prst="ellipse">
            <a:avLst/>
          </a:prstGeom>
          <a:noFill/>
          <a:ln w="127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3675928" y="3487821"/>
            <a:ext cx="325290" cy="482162"/>
          </a:xfrm>
          <a:prstGeom prst="diamond">
            <a:avLst/>
          </a:prstGeom>
          <a:noFill/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5869494" y="3119927"/>
            <a:ext cx="325290" cy="482162"/>
          </a:xfrm>
          <a:prstGeom prst="diamond">
            <a:avLst/>
          </a:prstGeom>
          <a:noFill/>
          <a:ln w="28575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3020" y="3548119"/>
                <a:ext cx="39488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20" y="3548119"/>
                <a:ext cx="3948838" cy="307777"/>
              </a:xfrm>
              <a:prstGeom prst="rect">
                <a:avLst/>
              </a:prstGeom>
              <a:blipFill>
                <a:blip r:embed="rId3"/>
                <a:stretch>
                  <a:fillRect l="-1080" t="-1961" r="-200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Jointly Learning to Align and Translate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Attention mechanism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5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3641943" y="3514434"/>
            <a:ext cx="325290" cy="482162"/>
          </a:xfrm>
          <a:prstGeom prst="diamond">
            <a:avLst/>
          </a:prstGeom>
          <a:noFill/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5869494" y="3119927"/>
            <a:ext cx="325290" cy="482162"/>
          </a:xfrm>
          <a:prstGeom prst="diamond">
            <a:avLst/>
          </a:prstGeom>
          <a:noFill/>
          <a:ln w="28575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79696" y="3602089"/>
            <a:ext cx="2123838" cy="59126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3020" y="3548119"/>
                <a:ext cx="39488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20" y="3548119"/>
                <a:ext cx="3948838" cy="307777"/>
              </a:xfrm>
              <a:prstGeom prst="rect">
                <a:avLst/>
              </a:prstGeom>
              <a:blipFill>
                <a:blip r:embed="rId3"/>
                <a:stretch>
                  <a:fillRect l="-1080" t="-1961" r="-200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3020" y="3996596"/>
                <a:ext cx="1631216" cy="900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20" y="3996596"/>
                <a:ext cx="1631216" cy="900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6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billion people, 7000 languages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945" y="1295400"/>
            <a:ext cx="6566110" cy="5257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Jointly Learning to Align and Translate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Attention mechanism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5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3680341" y="3479074"/>
            <a:ext cx="325290" cy="482162"/>
          </a:xfrm>
          <a:prstGeom prst="diamond">
            <a:avLst/>
          </a:prstGeom>
          <a:noFill/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5869494" y="3119927"/>
            <a:ext cx="325290" cy="482162"/>
          </a:xfrm>
          <a:prstGeom prst="diamond">
            <a:avLst/>
          </a:prstGeom>
          <a:noFill/>
          <a:ln w="28575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3020" y="3996596"/>
                <a:ext cx="1631216" cy="900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20" y="3996596"/>
                <a:ext cx="1631216" cy="900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9815" y="4996800"/>
                <a:ext cx="2343013" cy="681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5" y="4996800"/>
                <a:ext cx="2343013" cy="6810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9149" y="5953254"/>
                <a:ext cx="1932387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49" y="5953254"/>
                <a:ext cx="1932387" cy="354584"/>
              </a:xfrm>
              <a:prstGeom prst="rect">
                <a:avLst/>
              </a:prstGeom>
              <a:blipFill>
                <a:blip r:embed="rId5"/>
                <a:stretch>
                  <a:fillRect l="-126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3020" y="3548119"/>
                <a:ext cx="39488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20" y="3548119"/>
                <a:ext cx="3948838" cy="307777"/>
              </a:xfrm>
              <a:prstGeom prst="rect">
                <a:avLst/>
              </a:prstGeom>
              <a:blipFill>
                <a:blip r:embed="rId6"/>
                <a:stretch>
                  <a:fillRect l="-1080" t="-1961" r="-200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4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Jointly Learning to Align and Translate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Attention mechanism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5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5869494" y="3119927"/>
            <a:ext cx="325290" cy="482162"/>
          </a:xfrm>
          <a:prstGeom prst="diamond">
            <a:avLst/>
          </a:prstGeom>
          <a:noFill/>
          <a:ln w="28575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5542894" y="4864738"/>
            <a:ext cx="1635345" cy="50359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5528883" y="2287082"/>
            <a:ext cx="383202" cy="34181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5761" y="5928524"/>
            <a:ext cx="492226" cy="50359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3680341" y="3479074"/>
            <a:ext cx="325290" cy="482162"/>
          </a:xfrm>
          <a:prstGeom prst="diamond">
            <a:avLst/>
          </a:prstGeom>
          <a:noFill/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3020" y="3996596"/>
                <a:ext cx="1631216" cy="900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20" y="3996596"/>
                <a:ext cx="1631216" cy="900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9815" y="4996800"/>
                <a:ext cx="2343013" cy="681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5" y="4996800"/>
                <a:ext cx="2343013" cy="6810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9149" y="5953254"/>
                <a:ext cx="1932387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49" y="5953254"/>
                <a:ext cx="1932387" cy="354584"/>
              </a:xfrm>
              <a:prstGeom prst="rect">
                <a:avLst/>
              </a:prstGeom>
              <a:blipFill>
                <a:blip r:embed="rId5"/>
                <a:stretch>
                  <a:fillRect l="-126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3020" y="3548119"/>
                <a:ext cx="39488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20" y="3548119"/>
                <a:ext cx="3948838" cy="307777"/>
              </a:xfrm>
              <a:prstGeom prst="rect">
                <a:avLst/>
              </a:prstGeom>
              <a:blipFill>
                <a:blip r:embed="rId6"/>
                <a:stretch>
                  <a:fillRect l="-1080" t="-1961" r="-200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4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Attention variants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6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5869494" y="3119927"/>
            <a:ext cx="325290" cy="482162"/>
          </a:xfrm>
          <a:prstGeom prst="diamond">
            <a:avLst/>
          </a:prstGeom>
          <a:noFill/>
          <a:ln w="28575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5542894" y="4864738"/>
            <a:ext cx="1635345" cy="50359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5528883" y="2287082"/>
            <a:ext cx="383202" cy="34181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536" y="4439542"/>
            <a:ext cx="3612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Basic dot-product attention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888004" y="5029747"/>
                <a:ext cx="1929824" cy="480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04" y="5029747"/>
                <a:ext cx="1929824" cy="4807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 rot="5400000">
            <a:off x="514157" y="3590082"/>
            <a:ext cx="492226" cy="50359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/>
          <p:cNvSpPr/>
          <p:nvPr/>
        </p:nvSpPr>
        <p:spPr>
          <a:xfrm>
            <a:off x="4108737" y="1140632"/>
            <a:ext cx="325290" cy="482162"/>
          </a:xfrm>
          <a:prstGeom prst="diamond">
            <a:avLst/>
          </a:prstGeom>
          <a:noFill/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1416" y="1658154"/>
                <a:ext cx="1631216" cy="900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16" y="1658154"/>
                <a:ext cx="1631216" cy="9003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8211" y="2658358"/>
                <a:ext cx="2343013" cy="681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11" y="2658358"/>
                <a:ext cx="2343013" cy="6810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7545" y="3614812"/>
                <a:ext cx="1932387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45" y="3614812"/>
                <a:ext cx="1932387" cy="354584"/>
              </a:xfrm>
              <a:prstGeom prst="rect">
                <a:avLst/>
              </a:prstGeom>
              <a:blipFill>
                <a:blip r:embed="rId9"/>
                <a:stretch>
                  <a:fillRect l="-157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1416" y="1209677"/>
                <a:ext cx="39488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16" y="1209677"/>
                <a:ext cx="3948838" cy="307777"/>
              </a:xfrm>
              <a:prstGeom prst="rect">
                <a:avLst/>
              </a:prstGeom>
              <a:blipFill>
                <a:blip r:embed="rId10"/>
                <a:stretch>
                  <a:fillRect l="-1080" t="-1961" r="-200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3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Attention variants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6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5869494" y="3119927"/>
            <a:ext cx="325290" cy="482162"/>
          </a:xfrm>
          <a:prstGeom prst="diamond">
            <a:avLst/>
          </a:prstGeom>
          <a:noFill/>
          <a:ln w="28575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5542894" y="4864738"/>
            <a:ext cx="1635345" cy="50359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5528883" y="2287082"/>
            <a:ext cx="383202" cy="34181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536" y="4439542"/>
            <a:ext cx="32045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Multiplicative attention 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(bilinear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model)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900280" y="5456690"/>
                <a:ext cx="2285306" cy="480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80" y="5456690"/>
                <a:ext cx="2285306" cy="4807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 rot="5400000">
            <a:off x="514157" y="3590082"/>
            <a:ext cx="492226" cy="50359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/>
          <p:cNvSpPr/>
          <p:nvPr/>
        </p:nvSpPr>
        <p:spPr>
          <a:xfrm>
            <a:off x="4108737" y="1140632"/>
            <a:ext cx="325290" cy="482162"/>
          </a:xfrm>
          <a:prstGeom prst="diamond">
            <a:avLst/>
          </a:prstGeom>
          <a:noFill/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1416" y="1658154"/>
                <a:ext cx="1631216" cy="900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16" y="1658154"/>
                <a:ext cx="1631216" cy="9003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8211" y="2658358"/>
                <a:ext cx="2343013" cy="681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11" y="2658358"/>
                <a:ext cx="2343013" cy="6810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7545" y="3614812"/>
                <a:ext cx="1932387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45" y="3614812"/>
                <a:ext cx="1932387" cy="354584"/>
              </a:xfrm>
              <a:prstGeom prst="rect">
                <a:avLst/>
              </a:prstGeom>
              <a:blipFill>
                <a:blip r:embed="rId9"/>
                <a:stretch>
                  <a:fillRect l="-157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1416" y="1209677"/>
                <a:ext cx="39488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16" y="1209677"/>
                <a:ext cx="3948838" cy="307777"/>
              </a:xfrm>
              <a:prstGeom prst="rect">
                <a:avLst/>
              </a:prstGeom>
              <a:blipFill>
                <a:blip r:embed="rId10"/>
                <a:stretch>
                  <a:fillRect l="-1080" t="-1961" r="-200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3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Attention variants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6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5869494" y="3119927"/>
            <a:ext cx="325290" cy="482162"/>
          </a:xfrm>
          <a:prstGeom prst="diamond">
            <a:avLst/>
          </a:prstGeom>
          <a:noFill/>
          <a:ln w="28575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5542894" y="4864738"/>
            <a:ext cx="1635345" cy="50359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5528883" y="2287082"/>
            <a:ext cx="383202" cy="34181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536" y="4439542"/>
            <a:ext cx="2401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Additive attention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5036" y="5064796"/>
                <a:ext cx="4701800" cy="488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6" y="5064796"/>
                <a:ext cx="4701800" cy="488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 rot="5400000">
            <a:off x="514157" y="3590082"/>
            <a:ext cx="492226" cy="50359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/>
          <p:cNvSpPr/>
          <p:nvPr/>
        </p:nvSpPr>
        <p:spPr>
          <a:xfrm>
            <a:off x="4108737" y="1140632"/>
            <a:ext cx="325290" cy="482162"/>
          </a:xfrm>
          <a:prstGeom prst="diamond">
            <a:avLst/>
          </a:prstGeom>
          <a:noFill/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1416" y="1658154"/>
                <a:ext cx="1631216" cy="900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16" y="1658154"/>
                <a:ext cx="1631216" cy="9003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8211" y="2658358"/>
                <a:ext cx="2343013" cy="681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11" y="2658358"/>
                <a:ext cx="2343013" cy="6810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7545" y="3614812"/>
                <a:ext cx="1932387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45" y="3614812"/>
                <a:ext cx="1932387" cy="354584"/>
              </a:xfrm>
              <a:prstGeom prst="rect">
                <a:avLst/>
              </a:prstGeom>
              <a:blipFill>
                <a:blip r:embed="rId9"/>
                <a:stretch>
                  <a:fillRect l="-157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1416" y="1209677"/>
                <a:ext cx="39488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16" y="1209677"/>
                <a:ext cx="3948838" cy="307777"/>
              </a:xfrm>
              <a:prstGeom prst="rect">
                <a:avLst/>
              </a:prstGeom>
              <a:blipFill>
                <a:blip r:embed="rId10"/>
                <a:stretch>
                  <a:fillRect l="-1080" t="-1961" r="-200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6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Running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917" y="1295400"/>
            <a:ext cx="7012166" cy="5257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blipFill>
                <a:blip r:embed="rId4"/>
                <a:stretch>
                  <a:fillRect l="-126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2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917" y="1295400"/>
            <a:ext cx="7012166" cy="5257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blipFill>
                <a:blip r:embed="rId4"/>
                <a:stretch>
                  <a:fillRect l="-126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4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917" y="1295400"/>
            <a:ext cx="7012166" cy="5257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blipFill>
                <a:blip r:embed="rId4"/>
                <a:stretch>
                  <a:fillRect l="-126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2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917" y="1295400"/>
            <a:ext cx="7012166" cy="5257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blipFill>
                <a:blip r:embed="rId4"/>
                <a:stretch>
                  <a:fillRect l="-126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2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917" y="1295400"/>
            <a:ext cx="7012166" cy="5257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blipFill>
                <a:blip r:embed="rId4"/>
                <a:stretch>
                  <a:fillRect l="-126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6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Machine Translation (MT) </a:t>
            </a:r>
            <a:r>
              <a:rPr lang="en-US" sz="2400" dirty="0"/>
              <a:t>is the task of translating a sentence </a:t>
            </a:r>
            <a:r>
              <a:rPr lang="en-US" sz="2400" i="1" dirty="0" smtClean="0"/>
              <a:t>x </a:t>
            </a:r>
            <a:r>
              <a:rPr lang="en-US" sz="2400" dirty="0" smtClean="0"/>
              <a:t>from </a:t>
            </a:r>
            <a:r>
              <a:rPr lang="en-US" sz="2400" dirty="0"/>
              <a:t>one language (the source language) to a sentence </a:t>
            </a:r>
            <a:r>
              <a:rPr lang="en-US" sz="2400" i="1" dirty="0"/>
              <a:t>y </a:t>
            </a:r>
            <a:r>
              <a:rPr lang="en-US" sz="2400" dirty="0" smtClean="0"/>
              <a:t>in another </a:t>
            </a:r>
            <a:r>
              <a:rPr lang="en-US" sz="2400" dirty="0"/>
              <a:t>language (the target language</a:t>
            </a:r>
            <a:r>
              <a:rPr lang="en-US" sz="2400" dirty="0" smtClean="0"/>
              <a:t>).</a:t>
            </a:r>
          </a:p>
          <a:p>
            <a:endParaRPr lang="en-US" sz="2400" dirty="0"/>
          </a:p>
          <a:p>
            <a:r>
              <a:rPr lang="en-US" sz="2400" b="1" dirty="0"/>
              <a:t>1950s: Early Machine </a:t>
            </a:r>
            <a:r>
              <a:rPr lang="en-US" sz="2400" b="1" dirty="0" smtClean="0"/>
              <a:t>Translation</a:t>
            </a:r>
          </a:p>
          <a:p>
            <a:pPr lvl="1"/>
            <a:r>
              <a:rPr lang="en-US" sz="2000" dirty="0" smtClean="0"/>
              <a:t>Mostly </a:t>
            </a:r>
            <a:r>
              <a:rPr lang="en-US" sz="2000" dirty="0"/>
              <a:t>Russian → </a:t>
            </a:r>
            <a:r>
              <a:rPr lang="en-US" sz="2000" dirty="0" smtClean="0"/>
              <a:t>English (motivated </a:t>
            </a:r>
            <a:r>
              <a:rPr lang="en-US" sz="2000" dirty="0"/>
              <a:t>by the Cold War</a:t>
            </a:r>
            <a:r>
              <a:rPr lang="en-US" sz="2000" dirty="0" smtClean="0"/>
              <a:t>!)</a:t>
            </a:r>
          </a:p>
          <a:p>
            <a:pPr lvl="1"/>
            <a:r>
              <a:rPr lang="en-US" sz="2000" dirty="0"/>
              <a:t>Systems were mostly rule-based, using a bilingual dictionary </a:t>
            </a:r>
            <a:r>
              <a:rPr lang="en-US" sz="2000" dirty="0" smtClean="0"/>
              <a:t>to map </a:t>
            </a:r>
            <a:r>
              <a:rPr lang="en-US" sz="2000" dirty="0"/>
              <a:t>Russian words to their English counterparts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412139"/>
            <a:ext cx="3081852" cy="2309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6426314"/>
            <a:ext cx="3834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j-lt"/>
              </a:rPr>
              <a:t>Source: </a:t>
            </a:r>
            <a:r>
              <a:rPr lang="en-US" dirty="0">
                <a:latin typeface="+mj-lt"/>
                <a:hlinkClick r:id="rId3"/>
              </a:rPr>
              <a:t>https://</a:t>
            </a:r>
            <a:r>
              <a:rPr lang="en-US" dirty="0" smtClean="0">
                <a:latin typeface="+mj-lt"/>
                <a:hlinkClick r:id="rId3"/>
              </a:rPr>
              <a:t>youtu.be/K-HfpsHPmvw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140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Running Example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917" y="1295400"/>
            <a:ext cx="7012166" cy="5257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blipFill>
                <a:blip r:embed="rId4"/>
                <a:stretch>
                  <a:fillRect l="-126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0" y="990600"/>
                <a:ext cx="1631216" cy="900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990600"/>
                <a:ext cx="1631216" cy="900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3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917" y="1295400"/>
            <a:ext cx="7012166" cy="5257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blipFill>
                <a:blip r:embed="rId4"/>
                <a:stretch>
                  <a:fillRect l="-126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0" y="990600"/>
                <a:ext cx="1631216" cy="900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990600"/>
                <a:ext cx="1631216" cy="900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35981" y="1286866"/>
                <a:ext cx="39488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981" y="1286866"/>
                <a:ext cx="3948838" cy="307777"/>
              </a:xfrm>
              <a:prstGeom prst="rect">
                <a:avLst/>
              </a:prstGeom>
              <a:blipFill>
                <a:blip r:embed="rId6"/>
                <a:stretch>
                  <a:fillRect l="-1080" t="-1961" r="-200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917" y="1295400"/>
            <a:ext cx="7012166" cy="5257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blipFill>
                <a:blip r:embed="rId4"/>
                <a:stretch>
                  <a:fillRect l="-126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0" y="990600"/>
                <a:ext cx="1631216" cy="900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990600"/>
                <a:ext cx="1631216" cy="900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35981" y="1286866"/>
                <a:ext cx="39488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981" y="1286866"/>
                <a:ext cx="3948838" cy="307777"/>
              </a:xfrm>
              <a:prstGeom prst="rect">
                <a:avLst/>
              </a:prstGeom>
              <a:blipFill>
                <a:blip r:embed="rId6"/>
                <a:stretch>
                  <a:fillRect l="-1080" t="-1961" r="-200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3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917" y="1295400"/>
            <a:ext cx="7012166" cy="5257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blipFill>
                <a:blip r:embed="rId4"/>
                <a:stretch>
                  <a:fillRect l="-126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0" y="990600"/>
                <a:ext cx="1631216" cy="900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990600"/>
                <a:ext cx="1631216" cy="900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35981" y="1286866"/>
                <a:ext cx="39488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981" y="1286866"/>
                <a:ext cx="3948838" cy="307777"/>
              </a:xfrm>
              <a:prstGeom prst="rect">
                <a:avLst/>
              </a:prstGeom>
              <a:blipFill>
                <a:blip r:embed="rId6"/>
                <a:stretch>
                  <a:fillRect l="-1080" t="-1961" r="-200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917" y="1295400"/>
            <a:ext cx="7012166" cy="5257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blipFill>
                <a:blip r:embed="rId4"/>
                <a:stretch>
                  <a:fillRect l="-126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0" y="990600"/>
                <a:ext cx="1631216" cy="900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990600"/>
                <a:ext cx="1631216" cy="900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35981" y="1286866"/>
                <a:ext cx="39488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981" y="1286866"/>
                <a:ext cx="3948838" cy="307777"/>
              </a:xfrm>
              <a:prstGeom prst="rect">
                <a:avLst/>
              </a:prstGeom>
              <a:blipFill>
                <a:blip r:embed="rId6"/>
                <a:stretch>
                  <a:fillRect l="-1080" t="-1961" r="-200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6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917" y="1295400"/>
            <a:ext cx="7012166" cy="5257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blipFill>
                <a:blip r:embed="rId4"/>
                <a:stretch>
                  <a:fillRect l="-126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0" y="990600"/>
                <a:ext cx="1631216" cy="900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990600"/>
                <a:ext cx="1631216" cy="900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35981" y="1286866"/>
                <a:ext cx="39488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981" y="1286866"/>
                <a:ext cx="3948838" cy="307777"/>
              </a:xfrm>
              <a:prstGeom prst="rect">
                <a:avLst/>
              </a:prstGeom>
              <a:blipFill>
                <a:blip r:embed="rId6"/>
                <a:stretch>
                  <a:fillRect l="-1080" t="-1961" r="-200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0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917" y="1295400"/>
            <a:ext cx="7012166" cy="5257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66800"/>
                <a:ext cx="2343013" cy="681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4" y="2023254"/>
                <a:ext cx="1932387" cy="354584"/>
              </a:xfrm>
              <a:prstGeom prst="rect">
                <a:avLst/>
              </a:prstGeom>
              <a:blipFill>
                <a:blip r:embed="rId4"/>
                <a:stretch>
                  <a:fillRect l="-126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0" y="990600"/>
                <a:ext cx="1631216" cy="900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990600"/>
                <a:ext cx="1631216" cy="900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35981" y="1286866"/>
                <a:ext cx="39488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981" y="1286866"/>
                <a:ext cx="3948838" cy="307777"/>
              </a:xfrm>
              <a:prstGeom prst="rect">
                <a:avLst/>
              </a:prstGeom>
              <a:blipFill>
                <a:blip r:embed="rId6"/>
                <a:stretch>
                  <a:fillRect l="-1080" t="-1961" r="-200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2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Jointly Learning to Align and Translate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No performance drop </a:t>
            </a:r>
            <a:r>
              <a:rPr lang="en-US" dirty="0" smtClean="0"/>
              <a:t>for long </a:t>
            </a:r>
            <a:r>
              <a:rPr lang="en-US" dirty="0"/>
              <a:t>sentences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417" y="1752600"/>
            <a:ext cx="6635166" cy="39362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6271551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RNNencdec</a:t>
            </a:r>
            <a:r>
              <a:rPr lang="en-US" sz="1400" dirty="0" smtClean="0"/>
              <a:t>: Cho et al. </a:t>
            </a:r>
            <a:r>
              <a:rPr lang="en-US" sz="1400" dirty="0"/>
              <a:t>2014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www.aclweb.org/anthology/D14-1179</a:t>
            </a:r>
            <a:endParaRPr lang="en-US" sz="1400" dirty="0" smtClean="0"/>
          </a:p>
          <a:p>
            <a:r>
              <a:rPr lang="en-US" sz="1400" dirty="0" err="1"/>
              <a:t>RNNsearch</a:t>
            </a:r>
            <a:r>
              <a:rPr lang="en-US" sz="1400" dirty="0"/>
              <a:t>: </a:t>
            </a:r>
            <a:r>
              <a:rPr lang="en-US" sz="1400" dirty="0" err="1"/>
              <a:t>Bahdanauet</a:t>
            </a:r>
            <a:r>
              <a:rPr lang="en-US" sz="1400" dirty="0"/>
              <a:t> al, </a:t>
            </a:r>
            <a:r>
              <a:rPr lang="en-US" sz="1400" dirty="0" smtClean="0"/>
              <a:t> ICLR 2015, </a:t>
            </a:r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arxiv.org/pdf/1409.0473.pdf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14300" y="5607329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“We </a:t>
            </a:r>
            <a:r>
              <a:rPr lang="en-US" sz="1600" dirty="0"/>
              <a:t>train each model twice: first with the </a:t>
            </a:r>
            <a:r>
              <a:rPr lang="en-US" sz="1600" dirty="0" smtClean="0"/>
              <a:t>sentences </a:t>
            </a:r>
            <a:r>
              <a:rPr lang="en-US" sz="1600" dirty="0"/>
              <a:t>of length up to 30 words </a:t>
            </a:r>
            <a:r>
              <a:rPr lang="en-US" sz="1600" dirty="0" smtClean="0"/>
              <a:t>(RNNencdec-30</a:t>
            </a:r>
            <a:r>
              <a:rPr lang="en-US" sz="1600" dirty="0"/>
              <a:t>, RNNsearch-30) and then with the sentences of length up to 50 word (RNNencdec-50, RNNsearch-50</a:t>
            </a:r>
            <a:r>
              <a:rPr lang="en-US" sz="1600" dirty="0" smtClean="0"/>
              <a:t>).”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43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OpenNMT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http://opennmt.net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Google Neural Machine Translation (Wu et al. (2016))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872522"/>
            <a:ext cx="6655083" cy="58749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1990s-2010s: 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idea: Learn a probabilistic model from data</a:t>
            </a:r>
          </a:p>
          <a:p>
            <a:r>
              <a:rPr lang="en-US" dirty="0" smtClean="0"/>
              <a:t>Suppose we’re translating Language X → English.</a:t>
            </a:r>
          </a:p>
          <a:p>
            <a:r>
              <a:rPr lang="en-US" dirty="0" smtClean="0"/>
              <a:t>We want to find best English sentence </a:t>
            </a:r>
            <a:r>
              <a:rPr lang="en-US" i="1" dirty="0" smtClean="0"/>
              <a:t>y, </a:t>
            </a:r>
            <a:r>
              <a:rPr lang="en-US" dirty="0" smtClean="0"/>
              <a:t>given </a:t>
            </a:r>
            <a:r>
              <a:rPr lang="en-US" dirty="0"/>
              <a:t>Language X</a:t>
            </a:r>
            <a:r>
              <a:rPr lang="en-US" dirty="0" smtClean="0"/>
              <a:t> sentence </a:t>
            </a:r>
            <a:r>
              <a:rPr lang="en-US" i="1" dirty="0" smtClean="0"/>
              <a:t>x</a:t>
            </a:r>
          </a:p>
          <a:p>
            <a:endParaRPr lang="en-US" i="1" dirty="0" smtClean="0"/>
          </a:p>
          <a:p>
            <a:r>
              <a:rPr lang="en-US" dirty="0" smtClean="0"/>
              <a:t>Use Bayes Rule to break this down into two components to be learnt separately: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287" y="2965400"/>
            <a:ext cx="3124313" cy="572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800600"/>
            <a:ext cx="4876800" cy="6415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650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3A88FF"/>
                </a:solidFill>
                <a:latin typeface="Calibri" panose="020F0502020204030204" pitchFamily="34" charset="0"/>
              </a:rPr>
              <a:t>Translation Model</a:t>
            </a:r>
          </a:p>
          <a:p>
            <a:pPr algn="ctr"/>
            <a:r>
              <a:rPr lang="en-US" dirty="0" smtClean="0">
                <a:solidFill>
                  <a:srgbClr val="3A88FF"/>
                </a:solidFill>
                <a:latin typeface="Calibri" panose="020F0502020204030204" pitchFamily="34" charset="0"/>
              </a:rPr>
              <a:t>Models how words and phrases</a:t>
            </a:r>
          </a:p>
          <a:p>
            <a:pPr algn="ctr"/>
            <a:r>
              <a:rPr lang="en-US" dirty="0" smtClean="0">
                <a:solidFill>
                  <a:srgbClr val="3A88FF"/>
                </a:solidFill>
                <a:latin typeface="Calibri" panose="020F0502020204030204" pitchFamily="34" charset="0"/>
              </a:rPr>
              <a:t>should be translated.</a:t>
            </a:r>
          </a:p>
          <a:p>
            <a:pPr algn="ctr"/>
            <a:r>
              <a:rPr lang="en-US" dirty="0" smtClean="0">
                <a:solidFill>
                  <a:srgbClr val="3A88FF"/>
                </a:solidFill>
                <a:latin typeface="Calibri" panose="020F0502020204030204" pitchFamily="34" charset="0"/>
              </a:rPr>
              <a:t>Learnt from parallel data.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43500" y="580755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B150"/>
                </a:solidFill>
                <a:latin typeface="Calibri" panose="020F0502020204030204" pitchFamily="34" charset="0"/>
              </a:rPr>
              <a:t>Language Model</a:t>
            </a:r>
          </a:p>
          <a:p>
            <a:pPr algn="ctr"/>
            <a:r>
              <a:rPr lang="en-US" dirty="0">
                <a:solidFill>
                  <a:srgbClr val="00B150"/>
                </a:solidFill>
                <a:latin typeface="Calibri" panose="020F0502020204030204" pitchFamily="34" charset="0"/>
              </a:rPr>
              <a:t>Models how to write good English.</a:t>
            </a:r>
          </a:p>
          <a:p>
            <a:pPr algn="ctr"/>
            <a:r>
              <a:rPr lang="en-US" dirty="0">
                <a:solidFill>
                  <a:srgbClr val="00B150"/>
                </a:solidFill>
                <a:latin typeface="Calibri" panose="020F0502020204030204" pitchFamily="34" charset="0"/>
              </a:rPr>
              <a:t>Learnt from monolingual data.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24200" y="5345944"/>
            <a:ext cx="17526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400800" y="5362995"/>
            <a:ext cx="914400" cy="368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00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Google Neural Machine Translation (Wu et al. (2016))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6444734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ai.googleblog.com/2016/09/a-neural-network-for-machine.html</a:t>
            </a:r>
            <a:endParaRPr lang="en-US" dirty="0"/>
          </a:p>
        </p:txBody>
      </p:sp>
      <p:pic>
        <p:nvPicPr>
          <p:cNvPr id="1026" name="Picture 2" descr="https://1.bp.blogspot.com/-jOLa-LdidQU/V-qV2oJn1aI/AAAAAAAABPg/-6OhKKPhxT89Vs9HhyKMEnyG_0ncWGjJQCLcB/s1600/image00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1552575"/>
            <a:ext cx="816292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7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Google Neural Machine Translation (Wu et al. (2016))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6444734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ai.googleblog.com/2016/09/a-neural-network-for-machine.html</a:t>
            </a:r>
            <a:endParaRPr lang="en-US" dirty="0"/>
          </a:p>
        </p:txBody>
      </p:sp>
      <p:pic>
        <p:nvPicPr>
          <p:cNvPr id="5122" name="Picture 2" descr="https://3.bp.blogspot.com/-3Pbj_dvt0Vo/V-qe-Nl6P5I/AAAAAAAABQc/z0_6WtVWtvARtMk0i9_AtLeyyGyV6AI4wCLcB/s1600/nmt-model-fas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5962"/>
            <a:ext cx="76200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6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9" y="1114031"/>
            <a:ext cx="6313894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Attention significantly improves NMT performance</a:t>
            </a:r>
          </a:p>
          <a:p>
            <a:pPr lvl="1"/>
            <a:r>
              <a:rPr lang="en-US" dirty="0" smtClean="0"/>
              <a:t>It’s </a:t>
            </a:r>
            <a:r>
              <a:rPr lang="en-US" dirty="0"/>
              <a:t>very useful to allow decoder to focus on certain parts of the source</a:t>
            </a:r>
          </a:p>
          <a:p>
            <a:r>
              <a:rPr lang="en-US" dirty="0" smtClean="0"/>
              <a:t>Attention </a:t>
            </a:r>
            <a:r>
              <a:rPr lang="en-US" dirty="0"/>
              <a:t>solves the bottleneck problem</a:t>
            </a:r>
          </a:p>
          <a:p>
            <a:pPr lvl="1"/>
            <a:r>
              <a:rPr lang="en-US" dirty="0" smtClean="0"/>
              <a:t>Attention </a:t>
            </a:r>
            <a:r>
              <a:rPr lang="en-US" dirty="0"/>
              <a:t>allows decoder to look directly at source; bypass bottleneck</a:t>
            </a:r>
          </a:p>
          <a:p>
            <a:r>
              <a:rPr lang="en-US" dirty="0" smtClean="0"/>
              <a:t>Attention </a:t>
            </a:r>
            <a:r>
              <a:rPr lang="en-US" dirty="0"/>
              <a:t>helps with vanishing gradient problem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shortcut to faraway states</a:t>
            </a:r>
          </a:p>
          <a:p>
            <a:r>
              <a:rPr lang="en-US" dirty="0" smtClean="0"/>
              <a:t>Attention </a:t>
            </a:r>
            <a:r>
              <a:rPr lang="en-US" dirty="0"/>
              <a:t>provides some interpretability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inspecting attention distribution, we can </a:t>
            </a:r>
            <a:r>
              <a:rPr lang="en-US" dirty="0" smtClean="0"/>
              <a:t>see what </a:t>
            </a:r>
            <a:r>
              <a:rPr lang="en-US" dirty="0"/>
              <a:t>the decoder was focusing on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get alignment for free!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is cool because we never explicitly </a:t>
            </a:r>
            <a:r>
              <a:rPr lang="en-US" dirty="0" smtClean="0"/>
              <a:t>trained an </a:t>
            </a:r>
            <a:r>
              <a:rPr lang="en-US" dirty="0"/>
              <a:t>alignment system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network just learned alignment by itself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133" y="3733800"/>
            <a:ext cx="2799867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4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is </a:t>
            </a:r>
            <a:r>
              <a:rPr lang="en-US" dirty="0" smtClean="0"/>
              <a:t>everywhere!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Sequence-to-sequence </a:t>
            </a:r>
            <a:r>
              <a:rPr lang="en-US" dirty="0"/>
              <a:t>is useful for </a:t>
            </a:r>
            <a:r>
              <a:rPr lang="en-US" i="1" dirty="0"/>
              <a:t>more than just </a:t>
            </a:r>
            <a:r>
              <a:rPr lang="en-US" i="1" dirty="0" smtClean="0"/>
              <a:t>MT</a:t>
            </a:r>
          </a:p>
          <a:p>
            <a:r>
              <a:rPr lang="en-US" dirty="0"/>
              <a:t>Many NLP tasks can be phrased as sequence-to-sequence:</a:t>
            </a:r>
          </a:p>
          <a:p>
            <a:pPr lvl="1"/>
            <a:r>
              <a:rPr lang="en-US" dirty="0" smtClean="0"/>
              <a:t>Summarization </a:t>
            </a:r>
            <a:r>
              <a:rPr lang="en-US" dirty="0"/>
              <a:t>(long text → short text)</a:t>
            </a:r>
          </a:p>
          <a:p>
            <a:pPr lvl="1"/>
            <a:r>
              <a:rPr lang="en-US" dirty="0" smtClean="0"/>
              <a:t>Dialogue </a:t>
            </a:r>
            <a:r>
              <a:rPr lang="en-US" dirty="0"/>
              <a:t>(previous utterances → next utterance)</a:t>
            </a:r>
          </a:p>
          <a:p>
            <a:pPr lvl="1"/>
            <a:r>
              <a:rPr lang="en-US" dirty="0" smtClean="0"/>
              <a:t>Parsing </a:t>
            </a:r>
            <a:r>
              <a:rPr lang="en-US" dirty="0"/>
              <a:t>(input text → output parse as sequence)</a:t>
            </a:r>
          </a:p>
          <a:p>
            <a:pPr lvl="1"/>
            <a:r>
              <a:rPr lang="fr-FR" dirty="0" smtClean="0"/>
              <a:t>Code </a:t>
            </a:r>
            <a:r>
              <a:rPr lang="fr-FR" dirty="0" err="1"/>
              <a:t>generation</a:t>
            </a:r>
            <a:r>
              <a:rPr lang="fr-FR" dirty="0"/>
              <a:t> (</a:t>
            </a:r>
            <a:r>
              <a:rPr lang="fr-FR" dirty="0" err="1"/>
              <a:t>natural</a:t>
            </a:r>
            <a:r>
              <a:rPr lang="fr-FR" dirty="0"/>
              <a:t> </a:t>
            </a:r>
            <a:r>
              <a:rPr lang="fr-FR" dirty="0" err="1"/>
              <a:t>language</a:t>
            </a:r>
            <a:r>
              <a:rPr lang="fr-FR" dirty="0"/>
              <a:t> → Python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Attention is a </a:t>
            </a:r>
            <a:r>
              <a:rPr lang="en-US" i="1" dirty="0">
                <a:solidFill>
                  <a:srgbClr val="FF0000"/>
                </a:solidFill>
              </a:rPr>
              <a:t>general</a:t>
            </a:r>
            <a:r>
              <a:rPr lang="en-US" i="1" dirty="0"/>
              <a:t> </a:t>
            </a:r>
            <a:r>
              <a:rPr lang="en-US" dirty="0"/>
              <a:t>Deep Learning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57800"/>
          </a:xfrm>
        </p:spPr>
        <p:txBody>
          <a:bodyPr/>
          <a:lstStyle/>
          <a:p>
            <a:r>
              <a:rPr lang="en-US" dirty="0"/>
              <a:t>More general definition of </a:t>
            </a:r>
            <a:r>
              <a:rPr lang="en-US" dirty="0" smtClean="0"/>
              <a:t>attention</a:t>
            </a:r>
          </a:p>
          <a:p>
            <a:pPr lvl="1"/>
            <a:r>
              <a:rPr lang="en-US" dirty="0"/>
              <a:t>Given a set of vector </a:t>
            </a:r>
            <a:r>
              <a:rPr lang="en-US" i="1" dirty="0">
                <a:solidFill>
                  <a:srgbClr val="FF0000"/>
                </a:solidFill>
              </a:rPr>
              <a:t>values</a:t>
            </a:r>
            <a:r>
              <a:rPr lang="en-US" dirty="0"/>
              <a:t>, and a vector </a:t>
            </a:r>
            <a:r>
              <a:rPr lang="en-US" i="1" dirty="0">
                <a:solidFill>
                  <a:srgbClr val="FF0000"/>
                </a:solidFill>
              </a:rPr>
              <a:t>query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attention</a:t>
            </a:r>
            <a:r>
              <a:rPr lang="en-US" b="1" dirty="0"/>
              <a:t> </a:t>
            </a:r>
            <a:r>
              <a:rPr lang="en-US" dirty="0"/>
              <a:t>is </a:t>
            </a:r>
            <a:r>
              <a:rPr lang="en-US" dirty="0" smtClean="0"/>
              <a:t>a technique </a:t>
            </a:r>
            <a:r>
              <a:rPr lang="en-US" dirty="0"/>
              <a:t>to compute a </a:t>
            </a:r>
            <a:r>
              <a:rPr lang="en-US" dirty="0">
                <a:solidFill>
                  <a:srgbClr val="FF0000"/>
                </a:solidFill>
              </a:rPr>
              <a:t>weighted sum of the </a:t>
            </a:r>
            <a:r>
              <a:rPr lang="en-US" dirty="0" smtClean="0">
                <a:solidFill>
                  <a:srgbClr val="FF0000"/>
                </a:solidFill>
              </a:rPr>
              <a:t>values</a:t>
            </a:r>
            <a:r>
              <a:rPr lang="en-US" dirty="0" smtClean="0"/>
              <a:t>, dependent </a:t>
            </a:r>
            <a:r>
              <a:rPr lang="en-US" dirty="0"/>
              <a:t>on the query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We sometimes say that the query </a:t>
            </a:r>
            <a:r>
              <a:rPr lang="en-US" i="1" dirty="0"/>
              <a:t>attends to </a:t>
            </a:r>
            <a:r>
              <a:rPr lang="en-US" dirty="0"/>
              <a:t>the </a:t>
            </a:r>
            <a:r>
              <a:rPr lang="en-US" dirty="0" smtClean="0"/>
              <a:t>values</a:t>
            </a:r>
          </a:p>
          <a:p>
            <a:pPr lvl="1"/>
            <a:r>
              <a:rPr lang="en-US" dirty="0"/>
              <a:t>For example, in the seq2seq + attention model, each </a:t>
            </a:r>
            <a:r>
              <a:rPr lang="en-US" dirty="0" smtClean="0"/>
              <a:t>decoder hidden </a:t>
            </a:r>
            <a:r>
              <a:rPr lang="en-US" dirty="0"/>
              <a:t>state </a:t>
            </a:r>
            <a:r>
              <a:rPr lang="en-US" i="1" dirty="0"/>
              <a:t>attends to </a:t>
            </a:r>
            <a:r>
              <a:rPr lang="en-US" dirty="0"/>
              <a:t>the encoder hidden </a:t>
            </a:r>
            <a:r>
              <a:rPr lang="en-US" dirty="0" smtClean="0"/>
              <a:t>states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0"/>
            <a:ext cx="3886200" cy="24391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5885" y="6374368"/>
            <a:ext cx="4046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https://distill.pub/2016/augmented-rnns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Attention is all you need?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6488668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ai.googleblog.com/2017/08/transformer-novel-neural-network.html</a:t>
            </a:r>
            <a:endParaRPr lang="en-US" dirty="0"/>
          </a:p>
        </p:txBody>
      </p:sp>
      <p:pic>
        <p:nvPicPr>
          <p:cNvPr id="6146" name="Picture 2" descr="https://4.bp.blogspot.com/-ovHQGevt5Ks/WaiCfS0OPUI/AAAAAAAAB_U/nEqsh9fgecM1v98NAvGp8Zgr5BwBbOGBQCEwYBhgL/s640/imag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1293511"/>
            <a:ext cx="812799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176264"/>
            <a:ext cx="4152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– Transformer Networks</a:t>
            </a:r>
          </a:p>
        </p:txBody>
      </p:sp>
    </p:spTree>
    <p:extLst>
      <p:ext uri="{BB962C8B-B14F-4D97-AF65-F5344CB8AC3E}">
        <p14:creationId xmlns:p14="http://schemas.microsoft.com/office/powerpoint/2010/main" val="334176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Problems with RNNs = Motivation for Transformers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Recurrent models typically factor computation along the symbol positions of the input and output </a:t>
            </a:r>
            <a:r>
              <a:rPr lang="en-US" dirty="0" smtClean="0"/>
              <a:t>sequences</a:t>
            </a:r>
          </a:p>
          <a:p>
            <a:pPr lvl="1"/>
            <a:r>
              <a:rPr lang="en-US" dirty="0" smtClean="0"/>
              <a:t>Sequential computation </a:t>
            </a:r>
            <a:r>
              <a:rPr lang="en-US" dirty="0" smtClean="0">
                <a:solidFill>
                  <a:srgbClr val="FF0000"/>
                </a:solidFill>
              </a:rPr>
              <a:t>prevents parallelization</a:t>
            </a:r>
          </a:p>
          <a:p>
            <a:pPr lvl="1"/>
            <a:r>
              <a:rPr lang="en-US" dirty="0" smtClean="0"/>
              <a:t>Critical </a:t>
            </a:r>
            <a:r>
              <a:rPr lang="en-US" dirty="0"/>
              <a:t>at </a:t>
            </a:r>
            <a:r>
              <a:rPr lang="en-US" dirty="0">
                <a:solidFill>
                  <a:srgbClr val="FF0000"/>
                </a:solidFill>
              </a:rPr>
              <a:t>longer sequence lengths</a:t>
            </a:r>
            <a:r>
              <a:rPr lang="en-US" dirty="0"/>
              <a:t>, as memory constraints limit batching across examples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Despite advanced RNNs like LSTMs</a:t>
            </a:r>
            <a:r>
              <a:rPr lang="en-US" dirty="0"/>
              <a:t>, RNNs still need </a:t>
            </a:r>
            <a:r>
              <a:rPr lang="en-US" dirty="0">
                <a:solidFill>
                  <a:srgbClr val="FF0000"/>
                </a:solidFill>
              </a:rPr>
              <a:t>attention </a:t>
            </a:r>
            <a:r>
              <a:rPr lang="en-US" dirty="0" smtClean="0">
                <a:solidFill>
                  <a:srgbClr val="FF0000"/>
                </a:solidFill>
              </a:rPr>
              <a:t>mechanism </a:t>
            </a:r>
            <a:r>
              <a:rPr lang="en-US" dirty="0" smtClean="0"/>
              <a:t>to </a:t>
            </a:r>
            <a:r>
              <a:rPr lang="en-US" dirty="0"/>
              <a:t>deal with </a:t>
            </a:r>
            <a:r>
              <a:rPr lang="en-US" dirty="0">
                <a:solidFill>
                  <a:srgbClr val="FF0000"/>
                </a:solidFill>
              </a:rPr>
              <a:t>long range dependencies</a:t>
            </a:r>
            <a:r>
              <a:rPr lang="en-US" dirty="0"/>
              <a:t> – path length for </a:t>
            </a:r>
            <a:r>
              <a:rPr lang="en-US" dirty="0" smtClean="0"/>
              <a:t>codependent computation </a:t>
            </a:r>
            <a:r>
              <a:rPr lang="en-US" dirty="0"/>
              <a:t>between states grows with sequence</a:t>
            </a:r>
          </a:p>
          <a:p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if attention gives us access to any state… maybe we </a:t>
            </a:r>
            <a:r>
              <a:rPr lang="en-US" dirty="0" smtClean="0"/>
              <a:t>don’t need </a:t>
            </a:r>
            <a:r>
              <a:rPr lang="en-US" dirty="0"/>
              <a:t>the RNN?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4196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Sequence-to-sequence</a:t>
            </a:r>
          </a:p>
          <a:p>
            <a:r>
              <a:rPr lang="en-US" sz="2400" dirty="0" smtClean="0"/>
              <a:t>Encoder-Decoder</a:t>
            </a:r>
            <a:endParaRPr lang="en-US" sz="2400" dirty="0"/>
          </a:p>
          <a:p>
            <a:r>
              <a:rPr lang="en-US" sz="2400" dirty="0" smtClean="0"/>
              <a:t>Task</a:t>
            </a:r>
            <a:r>
              <a:rPr lang="en-US" sz="2400" dirty="0"/>
              <a:t>: machine </a:t>
            </a:r>
            <a:r>
              <a:rPr lang="en-US" sz="2400" dirty="0" smtClean="0"/>
              <a:t>translation with </a:t>
            </a:r>
            <a:r>
              <a:rPr lang="en-US" sz="2400" dirty="0"/>
              <a:t>parallel corpus</a:t>
            </a:r>
          </a:p>
          <a:p>
            <a:r>
              <a:rPr lang="en-US" sz="2400" dirty="0" smtClean="0"/>
              <a:t>Predict </a:t>
            </a:r>
            <a:r>
              <a:rPr lang="en-US" sz="2400" dirty="0"/>
              <a:t>each translated word</a:t>
            </a:r>
          </a:p>
          <a:p>
            <a:r>
              <a:rPr lang="en-US" sz="2400" dirty="0" smtClean="0"/>
              <a:t>Final </a:t>
            </a:r>
            <a:r>
              <a:rPr lang="en-US" sz="2400" dirty="0"/>
              <a:t>cost/error function </a:t>
            </a:r>
            <a:r>
              <a:rPr lang="en-US" sz="2400" dirty="0" smtClean="0"/>
              <a:t>is standard </a:t>
            </a:r>
            <a:r>
              <a:rPr lang="en-US" sz="2400" dirty="0"/>
              <a:t>cross-entropy </a:t>
            </a:r>
            <a:r>
              <a:rPr lang="en-US" sz="2400" dirty="0" smtClean="0"/>
              <a:t>error on </a:t>
            </a:r>
            <a:r>
              <a:rPr lang="en-US" sz="2400" dirty="0"/>
              <a:t>top of a </a:t>
            </a:r>
            <a:r>
              <a:rPr lang="en-US" sz="2400" dirty="0" err="1"/>
              <a:t>softmax</a:t>
            </a:r>
            <a:r>
              <a:rPr lang="en-US" sz="2400" dirty="0"/>
              <a:t> classifier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6395298"/>
            <a:ext cx="3622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arxiv.org/pdf/1706.03762.pdf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083603"/>
            <a:ext cx="3831982" cy="56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define the basic building </a:t>
            </a:r>
            <a:r>
              <a:rPr lang="en-US" dirty="0" smtClean="0"/>
              <a:t>blocks of </a:t>
            </a:r>
            <a:r>
              <a:rPr lang="en-US" dirty="0"/>
              <a:t>transformer networks first: new attention layers!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Dot-Product Attention (Extending our previous def.)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Inputs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a query q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a set of key-value (k-v) pairs </a:t>
            </a:r>
            <a:r>
              <a:rPr lang="en-US" dirty="0"/>
              <a:t>to an output</a:t>
            </a:r>
          </a:p>
          <a:p>
            <a:pPr lvl="1"/>
            <a:r>
              <a:rPr lang="en-US" dirty="0" smtClean="0"/>
              <a:t>Query</a:t>
            </a:r>
            <a:r>
              <a:rPr lang="en-US" dirty="0"/>
              <a:t>, keys, values, and output are all vectors</a:t>
            </a:r>
          </a:p>
          <a:p>
            <a:r>
              <a:rPr lang="en-US" dirty="0" smtClean="0"/>
              <a:t>Output </a:t>
            </a:r>
            <a:r>
              <a:rPr lang="en-US" dirty="0"/>
              <a:t>is weighted sum of values, where</a:t>
            </a:r>
          </a:p>
          <a:p>
            <a:pPr lvl="1"/>
            <a:r>
              <a:rPr lang="en-US" dirty="0" smtClean="0"/>
              <a:t>Weight </a:t>
            </a:r>
            <a:r>
              <a:rPr lang="en-US" dirty="0"/>
              <a:t>of each value is computed by an inner product of </a:t>
            </a:r>
            <a:r>
              <a:rPr lang="en-US" dirty="0" smtClean="0"/>
              <a:t>query and </a:t>
            </a:r>
            <a:r>
              <a:rPr lang="en-US" dirty="0"/>
              <a:t>corresponding key</a:t>
            </a:r>
          </a:p>
          <a:p>
            <a:pPr lvl="1"/>
            <a:r>
              <a:rPr lang="en-US" dirty="0" smtClean="0"/>
              <a:t>Queries </a:t>
            </a:r>
            <a:r>
              <a:rPr lang="en-US" dirty="0"/>
              <a:t>and keys have same </a:t>
            </a:r>
            <a:r>
              <a:rPr lang="en-US" dirty="0" smtClean="0"/>
              <a:t>dimensionality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876800"/>
            <a:ext cx="3777036" cy="11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model</a:t>
            </a:r>
          </a:p>
          <a:p>
            <a:endParaRPr lang="en-US" sz="2000" dirty="0" smtClean="0"/>
          </a:p>
          <a:p>
            <a:r>
              <a:rPr lang="en-US" sz="2000" dirty="0" smtClean="0"/>
              <a:t>Input </a:t>
            </a:r>
            <a:r>
              <a:rPr lang="en-US" sz="2000" dirty="0"/>
              <a:t>is Segmented in </a:t>
            </a:r>
            <a:r>
              <a:rPr lang="en-US" sz="2000" dirty="0" smtClean="0"/>
              <a:t>Phrases</a:t>
            </a:r>
          </a:p>
          <a:p>
            <a:r>
              <a:rPr lang="en-US" sz="2000" dirty="0"/>
              <a:t>Each Phrase is Translated into </a:t>
            </a:r>
            <a:r>
              <a:rPr lang="en-US" sz="2000" dirty="0" smtClean="0"/>
              <a:t>English</a:t>
            </a:r>
          </a:p>
          <a:p>
            <a:r>
              <a:rPr lang="en-US" sz="2000" dirty="0"/>
              <a:t>Phrases are Reordered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3456611"/>
            <a:ext cx="9093200" cy="251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441862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Koehn 2004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766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Dot-Product Attention – Matrix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have multiple queries q, we stack them in a matrix Q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Becomes: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057400"/>
            <a:ext cx="3501266" cy="1046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170" y="3216873"/>
            <a:ext cx="4195726" cy="649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57" y="4419600"/>
            <a:ext cx="7917751" cy="178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Scaled Dot-Product Attention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Problem: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gets large, the variance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increases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400" dirty="0" smtClean="0"/>
                  <a:t>some values </a:t>
                </a:r>
                <a:r>
                  <a:rPr lang="en-US" sz="2400" dirty="0"/>
                  <a:t>inside the </a:t>
                </a:r>
                <a:r>
                  <a:rPr lang="en-US" sz="2400" dirty="0" err="1"/>
                  <a:t>softmax</a:t>
                </a:r>
                <a:r>
                  <a:rPr lang="en-US" sz="2400" dirty="0"/>
                  <a:t> get large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400" dirty="0" smtClean="0"/>
                  <a:t>the </a:t>
                </a:r>
                <a:r>
                  <a:rPr lang="en-US" sz="2400" dirty="0" err="1"/>
                  <a:t>softmax</a:t>
                </a:r>
                <a:r>
                  <a:rPr lang="en-US" sz="2400" dirty="0"/>
                  <a:t> gets </a:t>
                </a:r>
                <a:r>
                  <a:rPr lang="en-US" sz="2400" dirty="0" smtClean="0"/>
                  <a:t>very peaked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hence its gradient gets smaller</a:t>
                </a:r>
                <a:r>
                  <a:rPr lang="en-US" sz="2400" dirty="0" smtClean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Solution: Scale by length </a:t>
                </a:r>
                <a:r>
                  <a:rPr lang="en-US" sz="2400" dirty="0" smtClean="0"/>
                  <a:t>of query/key </a:t>
                </a:r>
                <a:r>
                  <a:rPr lang="en-US" sz="2400" dirty="0"/>
                  <a:t>vectors: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2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733800"/>
            <a:ext cx="4451315" cy="1039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534263"/>
            <a:ext cx="2194207" cy="398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 and Multi-head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3048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input word vectors could be the queries, keys and values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other words: the word vectors themselves select each other</a:t>
            </a:r>
          </a:p>
          <a:p>
            <a:pPr lvl="1"/>
            <a:r>
              <a:rPr lang="en-US" dirty="0" smtClean="0"/>
              <a:t>Word </a:t>
            </a:r>
            <a:r>
              <a:rPr lang="en-US" dirty="0"/>
              <a:t>vector stack = Q = K = V</a:t>
            </a:r>
          </a:p>
          <a:p>
            <a:r>
              <a:rPr lang="en-US" dirty="0" smtClean="0"/>
              <a:t>Problem</a:t>
            </a:r>
            <a:r>
              <a:rPr lang="en-US" dirty="0"/>
              <a:t>: Only one way for words to interact with one-another</a:t>
            </a:r>
          </a:p>
          <a:p>
            <a:r>
              <a:rPr lang="en-US" dirty="0" smtClean="0"/>
              <a:t>Solution</a:t>
            </a:r>
            <a:r>
              <a:rPr lang="en-US" dirty="0"/>
              <a:t>: Multi-head attention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map Q, K, V into h many </a:t>
            </a:r>
            <a:r>
              <a:rPr lang="en-US" dirty="0" smtClean="0"/>
              <a:t>lower dimensional </a:t>
            </a:r>
            <a:r>
              <a:rPr lang="en-US" dirty="0"/>
              <a:t>spaces via W matrices</a:t>
            </a:r>
          </a:p>
          <a:p>
            <a:pPr lvl="1"/>
            <a:r>
              <a:rPr lang="en-US" dirty="0" smtClean="0"/>
              <a:t>Then </a:t>
            </a:r>
            <a:r>
              <a:rPr lang="en-US" dirty="0"/>
              <a:t>apply attention, then </a:t>
            </a:r>
            <a:r>
              <a:rPr lang="en-US" dirty="0" smtClean="0"/>
              <a:t>concatenate outputs </a:t>
            </a:r>
            <a:r>
              <a:rPr lang="en-US" dirty="0"/>
              <a:t>and pipe through linear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6377852" cy="898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030413"/>
            <a:ext cx="2118964" cy="26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Self-Attention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133600"/>
            <a:ext cx="8686800" cy="31110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6096000"/>
            <a:ext cx="3960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(example and picture from David Talbot)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Self-attention: A Running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69104"/>
            <a:ext cx="8686800" cy="39103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Self-attention: 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67603"/>
            <a:ext cx="8686800" cy="39133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Self-attention: 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69436"/>
            <a:ext cx="8686800" cy="39097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Self-attention: 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64922"/>
            <a:ext cx="8686800" cy="39187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Self-attention: 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56406"/>
            <a:ext cx="8686800" cy="39357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Self-attention: 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012776"/>
            <a:ext cx="8686800" cy="38230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sz="2000" dirty="0"/>
              <a:t>Goal of the Language </a:t>
            </a:r>
            <a:r>
              <a:rPr lang="en-US" sz="2000" dirty="0" smtClean="0"/>
              <a:t>Model: Detect </a:t>
            </a:r>
            <a:r>
              <a:rPr lang="en-US" sz="2000" dirty="0"/>
              <a:t>good </a:t>
            </a:r>
            <a:r>
              <a:rPr lang="en-US" sz="2000" dirty="0" smtClean="0"/>
              <a:t>English</a:t>
            </a:r>
            <a:endParaRPr lang="en-US" sz="2000" i="1" dirty="0" smtClean="0"/>
          </a:p>
          <a:p>
            <a:pPr marL="118872" indent="0">
              <a:buNone/>
            </a:pPr>
            <a:r>
              <a:rPr lang="en-US" altLang="zh-CN" sz="2000" dirty="0" smtClean="0"/>
              <a:t>For Example</a:t>
            </a:r>
            <a:r>
              <a:rPr lang="en-US" sz="2000" dirty="0" smtClean="0"/>
              <a:t>: </a:t>
            </a:r>
            <a:r>
              <a:rPr lang="en-US" sz="2000" dirty="0"/>
              <a:t>Trigram </a:t>
            </a:r>
            <a:r>
              <a:rPr lang="en-US" sz="2000" dirty="0" smtClean="0"/>
              <a:t>Model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53" y="3309831"/>
            <a:ext cx="7026514" cy="3090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7853" y="3276984"/>
            <a:ext cx="4131943" cy="33609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3860" y="6400924"/>
            <a:ext cx="1900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Knight </a:t>
            </a:r>
            <a:r>
              <a:rPr lang="en-US" sz="1400" dirty="0"/>
              <a:t>and </a:t>
            </a:r>
            <a:r>
              <a:rPr lang="en-US" sz="1400" dirty="0" smtClean="0"/>
              <a:t>Koehn 2003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73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Self-attention: 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79525"/>
            <a:ext cx="8686800" cy="38895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Self-attention: A Running Example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95346"/>
            <a:ext cx="8686800" cy="38579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Self-attention: 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95346"/>
            <a:ext cx="8686800" cy="38579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Self-attention: 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082616"/>
            <a:ext cx="8686800" cy="36833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transformer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block has two “sublayers”</a:t>
            </a:r>
          </a:p>
          <a:p>
            <a:pPr lvl="1"/>
            <a:r>
              <a:rPr lang="en-US" dirty="0"/>
              <a:t>1. </a:t>
            </a:r>
            <a:r>
              <a:rPr lang="en-US" dirty="0" err="1"/>
              <a:t>Multihead</a:t>
            </a:r>
            <a:r>
              <a:rPr lang="en-US" dirty="0"/>
              <a:t> attention</a:t>
            </a:r>
          </a:p>
          <a:p>
            <a:pPr lvl="1"/>
            <a:r>
              <a:rPr lang="en-US" dirty="0"/>
              <a:t>2. 2 layer feed-forward </a:t>
            </a:r>
            <a:r>
              <a:rPr lang="en-US" dirty="0" err="1"/>
              <a:t>Nnet</a:t>
            </a:r>
            <a:r>
              <a:rPr lang="en-US" dirty="0"/>
              <a:t> (with </a:t>
            </a:r>
            <a:r>
              <a:rPr lang="en-US" dirty="0" err="1"/>
              <a:t>relu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Each of these two steps also has:</a:t>
            </a:r>
          </a:p>
          <a:p>
            <a:pPr lvl="1"/>
            <a:r>
              <a:rPr lang="en-US" dirty="0"/>
              <a:t>Residual (short-circuit) connection and </a:t>
            </a:r>
            <a:r>
              <a:rPr lang="en-US" dirty="0" err="1"/>
              <a:t>LayerNorm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LayerNorm</a:t>
            </a:r>
            <a:r>
              <a:rPr lang="en-US" dirty="0"/>
              <a:t>(x + Sublayer(x))</a:t>
            </a:r>
          </a:p>
          <a:p>
            <a:pPr lvl="2"/>
            <a:r>
              <a:rPr lang="en-US" dirty="0" err="1"/>
              <a:t>Layernorm</a:t>
            </a:r>
            <a:r>
              <a:rPr lang="en-US" dirty="0"/>
              <a:t> changes input to have mean 0 and variance </a:t>
            </a:r>
            <a:r>
              <a:rPr lang="en-US" dirty="0" smtClean="0"/>
              <a:t>1, per </a:t>
            </a:r>
            <a:r>
              <a:rPr lang="en-US" dirty="0"/>
              <a:t>layer and per training point (and adds two more parameters)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996268"/>
            <a:ext cx="2069793" cy="30040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752600" y="3124200"/>
            <a:ext cx="5181600" cy="1066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752600" y="1981200"/>
            <a:ext cx="5181600" cy="2209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10000" y="2057400"/>
            <a:ext cx="3505200" cy="1104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343400" y="1866743"/>
            <a:ext cx="2939897" cy="6669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822604" y="2724307"/>
            <a:ext cx="5422593" cy="1894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822604" y="1439062"/>
            <a:ext cx="5422593" cy="31326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63" y="5620902"/>
            <a:ext cx="3200400" cy="7352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974" y="5753438"/>
            <a:ext cx="1966426" cy="47021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6519638"/>
            <a:ext cx="8604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Layer Normalization by Ba,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Kiros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and Hinton, </a:t>
            </a:r>
            <a:r>
              <a:rPr lang="en-US" sz="1400" dirty="0">
                <a:solidFill>
                  <a:srgbClr val="F08F1C"/>
                </a:solidFill>
                <a:latin typeface="+mj-lt"/>
                <a:hlinkClick r:id="rId5"/>
              </a:rPr>
              <a:t>https://</a:t>
            </a:r>
            <a:r>
              <a:rPr lang="en-US" sz="1400" dirty="0" smtClean="0">
                <a:solidFill>
                  <a:srgbClr val="F08F1C"/>
                </a:solidFill>
                <a:latin typeface="+mj-lt"/>
                <a:hlinkClick r:id="rId5"/>
              </a:rPr>
              <a:t>arxiv.org/pdf/1607.06450.pdf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395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225072"/>
            <a:ext cx="4419600" cy="65526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3824" y="3536417"/>
            <a:ext cx="202654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Blocks are repeated </a:t>
            </a:r>
            <a:r>
              <a:rPr lang="en-US" dirty="0" smtClean="0">
                <a:latin typeface="Calibri" panose="020F0502020204030204" pitchFamily="34" charset="0"/>
              </a:rPr>
              <a:t>N=6 </a:t>
            </a:r>
            <a:r>
              <a:rPr lang="en-US" dirty="0">
                <a:latin typeface="Calibri" panose="020F0502020204030204" pitchFamily="34" charset="0"/>
              </a:rPr>
              <a:t>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Actual word representations are byte-pair </a:t>
            </a:r>
            <a:r>
              <a:rPr lang="en-US" sz="2400" dirty="0" smtClean="0"/>
              <a:t>encodings</a:t>
            </a:r>
          </a:p>
          <a:p>
            <a:pPr lvl="1"/>
            <a:r>
              <a:rPr lang="en-US" sz="2000" dirty="0"/>
              <a:t>Rico </a:t>
            </a:r>
            <a:r>
              <a:rPr lang="en-US" sz="2000" dirty="0" err="1"/>
              <a:t>Sennrich</a:t>
            </a:r>
            <a:r>
              <a:rPr lang="en-US" sz="2000" dirty="0"/>
              <a:t>, Barry </a:t>
            </a:r>
            <a:r>
              <a:rPr lang="en-US" sz="2000" dirty="0" err="1"/>
              <a:t>Haddow</a:t>
            </a:r>
            <a:r>
              <a:rPr lang="en-US" sz="2000" dirty="0"/>
              <a:t>, and Alexandra Birch. Neural Machine Translation of Rare Words with </a:t>
            </a:r>
            <a:r>
              <a:rPr lang="en-US" sz="2000" dirty="0" err="1"/>
              <a:t>Subword</a:t>
            </a:r>
            <a:r>
              <a:rPr lang="en-US" sz="2000" dirty="0"/>
              <a:t> Units. ACL 2016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Added </a:t>
            </a:r>
            <a:r>
              <a:rPr lang="en-US" sz="2400" dirty="0"/>
              <a:t>is a positional encoding so same words at </a:t>
            </a:r>
            <a:r>
              <a:rPr lang="en-US" sz="2400" dirty="0" smtClean="0"/>
              <a:t>different locations </a:t>
            </a:r>
            <a:r>
              <a:rPr lang="en-US" sz="2400" dirty="0"/>
              <a:t>have different overall representations: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491" y="3429000"/>
            <a:ext cx="3622909" cy="2845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0"/>
            <a:ext cx="4404901" cy="934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6477" y="4876800"/>
            <a:ext cx="280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err="1" smtClean="0"/>
              <a:t>pos</a:t>
            </a:r>
            <a:r>
              <a:rPr lang="en-US" altLang="zh-CN" dirty="0" smtClean="0"/>
              <a:t> is the position of a word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is the dimension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Attention Visualization </a:t>
            </a:r>
            <a:r>
              <a:rPr lang="en-US" dirty="0"/>
              <a:t>in </a:t>
            </a:r>
            <a:r>
              <a:rPr lang="en-US" dirty="0" smtClean="0"/>
              <a:t>Layer </a:t>
            </a:r>
            <a:r>
              <a:rPr lang="en-US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Words start to pay attention to other words in sensible 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33600"/>
            <a:ext cx="7128899" cy="400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Decoder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9530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2 sublayer changes in decoder</a:t>
            </a:r>
          </a:p>
          <a:p>
            <a:r>
              <a:rPr lang="en-US" sz="2400" dirty="0" smtClean="0"/>
              <a:t>Masked </a:t>
            </a:r>
            <a:r>
              <a:rPr lang="en-US" sz="2400" dirty="0"/>
              <a:t>decoder </a:t>
            </a:r>
            <a:r>
              <a:rPr lang="en-US" sz="2400" dirty="0" smtClean="0"/>
              <a:t>self-attention</a:t>
            </a:r>
          </a:p>
          <a:p>
            <a:pPr lvl="1"/>
            <a:r>
              <a:rPr lang="en-US" sz="1800" dirty="0" smtClean="0"/>
              <a:t>Only depends on previous words</a:t>
            </a:r>
          </a:p>
          <a:p>
            <a:r>
              <a:rPr lang="en-US" sz="2400" dirty="0" smtClean="0"/>
              <a:t>Encoder-Decoder Attention</a:t>
            </a:r>
          </a:p>
          <a:p>
            <a:pPr lvl="1"/>
            <a:r>
              <a:rPr lang="en-US" altLang="zh-CN" sz="1800" dirty="0" smtClean="0"/>
              <a:t>Q</a:t>
            </a:r>
            <a:r>
              <a:rPr lang="en-US" sz="1800" dirty="0" smtClean="0"/>
              <a:t>ueries </a:t>
            </a:r>
            <a:r>
              <a:rPr lang="en-US" sz="1800" dirty="0"/>
              <a:t>come </a:t>
            </a:r>
            <a:r>
              <a:rPr lang="en-US" sz="1800" dirty="0" smtClean="0"/>
              <a:t>from previous </a:t>
            </a:r>
            <a:r>
              <a:rPr lang="en-US" sz="1800" dirty="0"/>
              <a:t>decoder layer </a:t>
            </a:r>
            <a:r>
              <a:rPr lang="en-US" sz="1800" dirty="0" smtClean="0"/>
              <a:t>and keys </a:t>
            </a:r>
            <a:r>
              <a:rPr lang="en-US" sz="1800" dirty="0"/>
              <a:t>and values come </a:t>
            </a:r>
            <a:r>
              <a:rPr lang="en-US" sz="1800" dirty="0" smtClean="0"/>
              <a:t>from output </a:t>
            </a:r>
            <a:r>
              <a:rPr lang="en-US" sz="1800" dirty="0"/>
              <a:t>of encoder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4" y="3962400"/>
            <a:ext cx="4902323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175" y="990600"/>
            <a:ext cx="3796375" cy="56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51745"/>
            <a:ext cx="8686800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 </a:t>
            </a:r>
            <a:r>
              <a:rPr lang="en-US" sz="2000" dirty="0"/>
              <a:t>recurrence: parallel encoding</a:t>
            </a:r>
          </a:p>
          <a:p>
            <a:r>
              <a:rPr lang="en-US" sz="2000" dirty="0" smtClean="0"/>
              <a:t>Fast </a:t>
            </a:r>
            <a:r>
              <a:rPr lang="en-US" sz="2000" dirty="0"/>
              <a:t>training: both encoder and decoder are parallel</a:t>
            </a:r>
          </a:p>
          <a:p>
            <a:r>
              <a:rPr lang="en-US" sz="2000" dirty="0" smtClean="0"/>
              <a:t>No </a:t>
            </a:r>
            <a:r>
              <a:rPr lang="en-US" sz="2000" dirty="0"/>
              <a:t>long </a:t>
            </a:r>
            <a:r>
              <a:rPr lang="en-US" sz="2000" dirty="0" smtClean="0"/>
              <a:t>range problem: </a:t>
            </a:r>
            <a:r>
              <a:rPr lang="en-US" sz="2000" dirty="0"/>
              <a:t>O(1) for all </a:t>
            </a:r>
            <a:r>
              <a:rPr lang="en-US" sz="2000" dirty="0" smtClean="0"/>
              <a:t>tokens direct connections</a:t>
            </a:r>
            <a:endParaRPr lang="en-US" sz="2000" dirty="0"/>
          </a:p>
          <a:p>
            <a:r>
              <a:rPr lang="en-US" sz="2000" dirty="0" smtClean="0"/>
              <a:t>Three </a:t>
            </a:r>
            <a:r>
              <a:rPr lang="en-US" sz="2000" dirty="0"/>
              <a:t>attentions: the model does not have to remember too much</a:t>
            </a:r>
          </a:p>
          <a:p>
            <a:r>
              <a:rPr lang="en-US" sz="2000" dirty="0" smtClean="0"/>
              <a:t>Multi-head </a:t>
            </a:r>
            <a:r>
              <a:rPr lang="en-US" sz="2000" dirty="0"/>
              <a:t>attention allows to pay attention </a:t>
            </a:r>
            <a:r>
              <a:rPr lang="en-US" sz="2000" dirty="0" smtClean="0"/>
              <a:t>to different aspects</a:t>
            </a:r>
          </a:p>
          <a:p>
            <a:endParaRPr lang="en-US" sz="2000" dirty="0"/>
          </a:p>
          <a:p>
            <a:r>
              <a:rPr lang="en-US" altLang="zh-CN" sz="2000" dirty="0" smtClean="0"/>
              <a:t>Why self-attention and CNN is better than RNN on NMT is still under investigation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72" y="3810000"/>
            <a:ext cx="8028655" cy="2084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0800" y="5875674"/>
            <a:ext cx="4506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comparison of RNN, CNN, and self-attention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aclweb.org/anthology/D18-1458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3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9844</TotalTime>
  <Words>2647</Words>
  <Application>Microsoft Office PowerPoint</Application>
  <PresentationFormat>On-screen Show (4:3)</PresentationFormat>
  <Paragraphs>581</Paragraphs>
  <Slides>111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7" baseType="lpstr">
      <vt:lpstr>Arial</vt:lpstr>
      <vt:lpstr>Calibri</vt:lpstr>
      <vt:lpstr>Calibri Light</vt:lpstr>
      <vt:lpstr>Cambria Math</vt:lpstr>
      <vt:lpstr>Wingdings</vt:lpstr>
      <vt:lpstr>Office Theme</vt:lpstr>
      <vt:lpstr>Statistical Learning Models for Text and Graph Data</vt:lpstr>
      <vt:lpstr>Sequence to Sequence</vt:lpstr>
      <vt:lpstr>Sequence to Sequence</vt:lpstr>
      <vt:lpstr>Sequence to Sequence</vt:lpstr>
      <vt:lpstr>7 billion people, 7000 languages</vt:lpstr>
      <vt:lpstr>Machine Translation</vt:lpstr>
      <vt:lpstr>1990s-2010s: Statistical Machine Translation</vt:lpstr>
      <vt:lpstr>Statistical Machine Translation</vt:lpstr>
      <vt:lpstr>Statistical Machine Translation</vt:lpstr>
      <vt:lpstr>1990s-2010s: Statistical Machine Translation</vt:lpstr>
      <vt:lpstr>Statistical Machine Translation</vt:lpstr>
      <vt:lpstr>Statistical Machine Translation</vt:lpstr>
      <vt:lpstr>Statistical Machine Translation</vt:lpstr>
      <vt:lpstr>Statistical Machine Translation</vt:lpstr>
      <vt:lpstr>Statistical Machine Translation</vt:lpstr>
      <vt:lpstr>Statistical Machine Translation</vt:lpstr>
      <vt:lpstr>Decoding</vt:lpstr>
      <vt:lpstr>1990s-2010s: Statistical Machine Translation</vt:lpstr>
      <vt:lpstr>Neural Machine Translation</vt:lpstr>
      <vt:lpstr>Neural Machine Translation</vt:lpstr>
      <vt:lpstr>Neural Machine Translation</vt:lpstr>
      <vt:lpstr>Neural Machine Translation (NMT)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Training a Neural Machine Translation system</vt:lpstr>
      <vt:lpstr>Advantages of NMT</vt:lpstr>
      <vt:lpstr>Disadvantages of NMT?</vt:lpstr>
      <vt:lpstr>Evaluation (Machine Translation)</vt:lpstr>
      <vt:lpstr>BLEU is useful but imperfect</vt:lpstr>
      <vt:lpstr>MT progress over time [Edinburgh En-De WMT newstest2013 Cased BLEU; NMT 2015 from U. Montréal]</vt:lpstr>
      <vt:lpstr>NMT Analysis</vt:lpstr>
      <vt:lpstr>NMT Analysis</vt:lpstr>
      <vt:lpstr>NMT: the biggest success story of NLP Deep Learning</vt:lpstr>
      <vt:lpstr>So is Machine Translation solved?</vt:lpstr>
      <vt:lpstr>NMT research continues</vt:lpstr>
      <vt:lpstr>Sequence-to-sequence: the bottleneck problem</vt:lpstr>
      <vt:lpstr>Sequence-to-sequence: the bottleneck problem</vt:lpstr>
      <vt:lpstr>Attention</vt:lpstr>
      <vt:lpstr>Jointly Learning to Align and Translate</vt:lpstr>
      <vt:lpstr>Jointly Learning to Align and Translate</vt:lpstr>
      <vt:lpstr>Jointly Learning to Align and Translate</vt:lpstr>
      <vt:lpstr>Jointly Learning to Align and Translate</vt:lpstr>
      <vt:lpstr>Jointly Learning to Align and Translate</vt:lpstr>
      <vt:lpstr>Jointly Learning to Align and Translate</vt:lpstr>
      <vt:lpstr>Jointly Learning to Align and Translate</vt:lpstr>
      <vt:lpstr>Attention variants</vt:lpstr>
      <vt:lpstr>Attention variants</vt:lpstr>
      <vt:lpstr>Attention variants</vt:lpstr>
      <vt:lpstr>A Running Example</vt:lpstr>
      <vt:lpstr>A Running Example</vt:lpstr>
      <vt:lpstr>A Running Example</vt:lpstr>
      <vt:lpstr>A Running Example</vt:lpstr>
      <vt:lpstr>A Running Example</vt:lpstr>
      <vt:lpstr>A Running Example</vt:lpstr>
      <vt:lpstr>A Running Example</vt:lpstr>
      <vt:lpstr>A Running Example</vt:lpstr>
      <vt:lpstr>A Running Example</vt:lpstr>
      <vt:lpstr>A Running Example</vt:lpstr>
      <vt:lpstr>A Running Example</vt:lpstr>
      <vt:lpstr>A Running Example</vt:lpstr>
      <vt:lpstr>Jointly Learning to Align and Translate</vt:lpstr>
      <vt:lpstr>OpenNMT</vt:lpstr>
      <vt:lpstr>Google Neural Machine Translation (Wu et al. (2016))</vt:lpstr>
      <vt:lpstr>Google Neural Machine Translation (Wu et al. (2016))</vt:lpstr>
      <vt:lpstr>Google Neural Machine Translation (Wu et al. (2016))</vt:lpstr>
      <vt:lpstr>Summary</vt:lpstr>
      <vt:lpstr>Sequence-to-sequence is everywhere!</vt:lpstr>
      <vt:lpstr>Attention is a general Deep Learning technique</vt:lpstr>
      <vt:lpstr>Attention is all you need? </vt:lpstr>
      <vt:lpstr>Problems with RNNs = Motivation for Transformers</vt:lpstr>
      <vt:lpstr>Transformer Overview</vt:lpstr>
      <vt:lpstr>Transformer Basics</vt:lpstr>
      <vt:lpstr>Dot-Product Attention (Extending our previous def.)</vt:lpstr>
      <vt:lpstr>Dot-Product Attention – Matrix notation</vt:lpstr>
      <vt:lpstr>Scaled Dot-Product Attention</vt:lpstr>
      <vt:lpstr>Self-attention and Multi-head attention</vt:lpstr>
      <vt:lpstr>Self-Attention</vt:lpstr>
      <vt:lpstr>Self-attention: A Running Example</vt:lpstr>
      <vt:lpstr>Self-attention: A Running Example</vt:lpstr>
      <vt:lpstr>Self-attention: A Running Example</vt:lpstr>
      <vt:lpstr>Self-attention: A Running Example</vt:lpstr>
      <vt:lpstr>Self-attention: A Running Example</vt:lpstr>
      <vt:lpstr>Self-attention: A Running Example</vt:lpstr>
      <vt:lpstr>Self-attention: A Running Example</vt:lpstr>
      <vt:lpstr>Self-attention: A Running Example</vt:lpstr>
      <vt:lpstr>Self-attention: A Running Example</vt:lpstr>
      <vt:lpstr>Self-attention: A Running Example</vt:lpstr>
      <vt:lpstr>Complete transformer block</vt:lpstr>
      <vt:lpstr>PowerPoint Presentation</vt:lpstr>
      <vt:lpstr>Encoder Input</vt:lpstr>
      <vt:lpstr>Self Attention Visualization in Layer 5</vt:lpstr>
      <vt:lpstr>Transformer Decoder</vt:lpstr>
      <vt:lpstr>Advantages</vt:lpstr>
      <vt:lpstr>Transformer Networks Visualization</vt:lpstr>
      <vt:lpstr>Google’s BERT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Yangqiu Song</dc:title>
  <dc:creator>yqsong</dc:creator>
  <cp:lastModifiedBy>yqsong</cp:lastModifiedBy>
  <cp:revision>235</cp:revision>
  <dcterms:created xsi:type="dcterms:W3CDTF">2006-08-16T00:00:00Z</dcterms:created>
  <dcterms:modified xsi:type="dcterms:W3CDTF">2019-09-25T02:51:15Z</dcterms:modified>
</cp:coreProperties>
</file>