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257" r:id="rId4"/>
    <p:sldId id="260" r:id="rId5"/>
    <p:sldId id="258" r:id="rId6"/>
    <p:sldId id="275" r:id="rId7"/>
    <p:sldId id="276" r:id="rId8"/>
    <p:sldId id="261" r:id="rId9"/>
    <p:sldId id="291" r:id="rId10"/>
    <p:sldId id="263" r:id="rId11"/>
    <p:sldId id="264" r:id="rId12"/>
    <p:sldId id="267" r:id="rId13"/>
    <p:sldId id="278" r:id="rId14"/>
    <p:sldId id="281" r:id="rId15"/>
    <p:sldId id="283" r:id="rId16"/>
    <p:sldId id="284" r:id="rId17"/>
    <p:sldId id="290" r:id="rId18"/>
    <p:sldId id="268" r:id="rId19"/>
    <p:sldId id="269" r:id="rId20"/>
    <p:sldId id="279" r:id="rId21"/>
    <p:sldId id="280" r:id="rId22"/>
    <p:sldId id="277" r:id="rId23"/>
    <p:sldId id="292" r:id="rId24"/>
    <p:sldId id="272" r:id="rId25"/>
    <p:sldId id="270" r:id="rId26"/>
    <p:sldId id="271" r:id="rId27"/>
    <p:sldId id="273" r:id="rId28"/>
    <p:sldId id="274" r:id="rId29"/>
    <p:sldId id="289" r:id="rId30"/>
    <p:sldId id="288" r:id="rId31"/>
    <p:sldId id="293" r:id="rId32"/>
    <p:sldId id="285" r:id="rId33"/>
    <p:sldId id="286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3"/>
    <p:restoredTop sz="69437"/>
  </p:normalViewPr>
  <p:slideViewPr>
    <p:cSldViewPr snapToGrid="0" snapToObjects="1">
      <p:cViewPr varScale="1">
        <p:scale>
          <a:sx n="86" d="100"/>
          <a:sy n="86" d="100"/>
        </p:scale>
        <p:origin x="1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2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5C29-5706-B248-9C12-E939D3605826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2D312-AEB7-7E41-A448-51AFE9D135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776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54085-6014-724C-A7EF-DCC86F35D0CB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A33C9-0F3A-9E4B-A134-D722AC5214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321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1938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70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819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98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3674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3015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751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2332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9823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1010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25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HK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8285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937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8418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3877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HK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1133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916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1563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2056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939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1352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27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1908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9169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HK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73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294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492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647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448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597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677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4924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HK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33C9-0F3A-9E4B-A134-D722AC52141E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150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6557-8FEF-094C-8DB6-8CF48109E8F4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7F897A2-AB37-734B-AAA7-755A1740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923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6557-8FEF-094C-8DB6-8CF48109E8F4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7A2-AB37-734B-AAA7-755A1740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82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6557-8FEF-094C-8DB6-8CF48109E8F4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7A2-AB37-734B-AAA7-755A1740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595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w Cen MT" charset="0"/>
                <a:ea typeface="Tw Cen MT" charset="0"/>
                <a:cs typeface="Tw Cen MT" charset="0"/>
              </a:defRPr>
            </a:lvl1pPr>
            <a:lvl2pPr>
              <a:defRPr>
                <a:latin typeface="Tw Cen MT" charset="0"/>
                <a:ea typeface="Tw Cen MT" charset="0"/>
                <a:cs typeface="Tw Cen MT" charset="0"/>
              </a:defRPr>
            </a:lvl2pPr>
            <a:lvl3pPr>
              <a:defRPr>
                <a:latin typeface="Tw Cen MT" charset="0"/>
                <a:ea typeface="Tw Cen MT" charset="0"/>
                <a:cs typeface="Tw Cen MT" charset="0"/>
              </a:defRPr>
            </a:lvl3pPr>
            <a:lvl4pPr>
              <a:defRPr>
                <a:latin typeface="Tw Cen MT" charset="0"/>
                <a:ea typeface="Tw Cen MT" charset="0"/>
                <a:cs typeface="Tw Cen MT" charset="0"/>
              </a:defRPr>
            </a:lvl4pPr>
            <a:lvl5pPr>
              <a:defRPr>
                <a:latin typeface="Tw Cen MT" charset="0"/>
                <a:ea typeface="Tw Cen MT" charset="0"/>
                <a:cs typeface="Tw Cen MT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6557-8FEF-094C-8DB6-8CF48109E8F4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7A2-AB37-734B-AAA7-755A1740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921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8686557-8FEF-094C-8DB6-8CF48109E8F4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kumimoji="1"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7F897A2-AB37-734B-AAA7-755A1740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258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6557-8FEF-094C-8DB6-8CF48109E8F4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7A2-AB37-734B-AAA7-755A1740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839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6557-8FEF-094C-8DB6-8CF48109E8F4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7A2-AB37-734B-AAA7-755A1740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9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6557-8FEF-094C-8DB6-8CF48109E8F4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7A2-AB37-734B-AAA7-755A1740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6557-8FEF-094C-8DB6-8CF48109E8F4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7A2-AB37-734B-AAA7-755A1740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998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6557-8FEF-094C-8DB6-8CF48109E8F4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7A2-AB37-734B-AAA7-755A1740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126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6557-8FEF-094C-8DB6-8CF48109E8F4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7A2-AB37-734B-AAA7-755A1740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698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368" y="22047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68" y="1829816"/>
            <a:ext cx="1167384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8686557-8FEF-094C-8DB6-8CF48109E8F4}" type="datetimeFigureOut">
              <a:rPr kumimoji="1" lang="zh-CN" altLang="en-US" smtClean="0"/>
              <a:t>2018/5/10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7F897A2-AB37-734B-AAA7-755A1740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214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73488" cy="3035808"/>
          </a:xfrm>
        </p:spPr>
        <p:txBody>
          <a:bodyPr/>
          <a:lstStyle/>
          <a:p>
            <a:pPr algn="ctr"/>
            <a:r>
              <a:rPr kumimoji="1" lang="en-US" altLang="zh-CN" sz="6000" cap="none" dirty="0" smtClean="0"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End-to-End Memory Networks </a:t>
            </a:r>
            <a:r>
              <a:rPr kumimoji="1" lang="en-US" altLang="zh-CN" sz="6000" cap="none" dirty="0"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f</a:t>
            </a:r>
            <a:r>
              <a:rPr kumimoji="1" lang="en-US" altLang="zh-CN" sz="6000" cap="none" dirty="0" smtClean="0"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or Question Answering</a:t>
            </a:r>
            <a:endParaRPr kumimoji="1" lang="zh-CN" altLang="en-US" sz="6000" cap="none" dirty="0"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92668" y="4468031"/>
            <a:ext cx="7891272" cy="106984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2400" dirty="0" err="1" smtClean="0">
                <a:latin typeface="Tw Cen MT" charset="0"/>
                <a:ea typeface="Tw Cen MT" charset="0"/>
                <a:cs typeface="Tw Cen MT" charset="0"/>
              </a:rPr>
              <a:t>Zheye</a:t>
            </a:r>
            <a:r>
              <a:rPr kumimoji="1" lang="en-US" altLang="zh-CN" sz="2400" dirty="0" smtClean="0">
                <a:latin typeface="Tw Cen MT" charset="0"/>
                <a:ea typeface="Tw Cen MT" charset="0"/>
                <a:cs typeface="Tw Cen MT" charset="0"/>
              </a:rPr>
              <a:t> Deng</a:t>
            </a:r>
          </a:p>
          <a:p>
            <a:pPr algn="ctr"/>
            <a:r>
              <a:rPr kumimoji="1" lang="en-US" altLang="zh-CN" sz="2400" dirty="0" smtClean="0">
                <a:latin typeface="Tw Cen MT" charset="0"/>
                <a:ea typeface="Tw Cen MT" charset="0"/>
                <a:cs typeface="Tw Cen MT" charset="0"/>
              </a:rPr>
              <a:t>BSc, CSE</a:t>
            </a:r>
            <a:endParaRPr kumimoji="1" lang="zh-CN" altLang="en-US" sz="2400" dirty="0"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9"/>
    </mc:Choice>
    <mc:Fallback xmlns="">
      <p:transition spd="slow" advTm="989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End-To-End Memory Networks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8" y="1667256"/>
            <a:ext cx="5918200" cy="401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08" y="1667256"/>
            <a:ext cx="9060431" cy="4178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5680456"/>
            <a:ext cx="7701280" cy="726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90709" y="6461852"/>
            <a:ext cx="271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S. </a:t>
            </a:r>
            <a:r>
              <a:rPr lang="en-HK" dirty="0" err="1" smtClean="0">
                <a:cs typeface="Arial" panose="020B0604020202020204" pitchFamily="34" charset="0"/>
              </a:rPr>
              <a:t>Sukhbaatar</a:t>
            </a:r>
            <a:r>
              <a:rPr lang="en-HK" dirty="0" smtClean="0">
                <a:cs typeface="Arial" panose="020B0604020202020204" pitchFamily="34" charset="0"/>
              </a:rPr>
              <a:t> et al, 2015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56"/>
    </mc:Choice>
    <mc:Fallback xmlns="">
      <p:transition spd="slow" advTm="8165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End-To-End Memory Networks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8" y="1667256"/>
            <a:ext cx="5918200" cy="401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383" y="1502156"/>
            <a:ext cx="9060431" cy="417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0709" y="6461852"/>
            <a:ext cx="271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S. </a:t>
            </a:r>
            <a:r>
              <a:rPr lang="en-HK" dirty="0" err="1" smtClean="0">
                <a:cs typeface="Arial" panose="020B0604020202020204" pitchFamily="34" charset="0"/>
              </a:rPr>
              <a:t>Sukhbaatar</a:t>
            </a:r>
            <a:r>
              <a:rPr lang="en-HK" dirty="0" smtClean="0">
                <a:cs typeface="Arial" panose="020B0604020202020204" pitchFamily="34" charset="0"/>
              </a:rPr>
              <a:t> et al, 2015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03" y="2786934"/>
            <a:ext cx="32766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7"/>
    </mc:Choice>
    <mc:Fallback xmlns="">
      <p:transition spd="slow" advTm="2687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Dynamic Memory Networks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" y="1603947"/>
            <a:ext cx="10058400" cy="4765964"/>
          </a:xfrm>
        </p:spPr>
      </p:pic>
      <p:sp>
        <p:nvSpPr>
          <p:cNvPr id="5" name="TextBox 4"/>
          <p:cNvSpPr txBox="1"/>
          <p:nvPr/>
        </p:nvSpPr>
        <p:spPr>
          <a:xfrm>
            <a:off x="8790709" y="6461852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A. Kumar et al, 2016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55"/>
    </mc:Choice>
    <mc:Fallback xmlns="">
      <p:transition spd="slow" advTm="4705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Dynamic Memory Networks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584" r="97" b="1"/>
          <a:stretch/>
        </p:blipFill>
        <p:spPr>
          <a:xfrm>
            <a:off x="1236372" y="2144850"/>
            <a:ext cx="10048661" cy="2593405"/>
          </a:xfrm>
        </p:spPr>
      </p:pic>
      <p:sp>
        <p:nvSpPr>
          <p:cNvPr id="5" name="文本框 4"/>
          <p:cNvSpPr txBox="1"/>
          <p:nvPr/>
        </p:nvSpPr>
        <p:spPr>
          <a:xfrm>
            <a:off x="3158837" y="4738255"/>
            <a:ext cx="5568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Encode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the input and query via a GRU</a:t>
            </a:r>
            <a:endParaRPr kumimoji="1"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790709" y="6461852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A. Kumar et al, 2016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7"/>
    </mc:Choice>
    <mc:Fallback xmlns="">
      <p:transition spd="slow" advTm="1729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3305" y="-271874"/>
            <a:ext cx="10058400" cy="1609344"/>
          </a:xfrm>
        </p:spPr>
        <p:txBody>
          <a:bodyPr/>
          <a:lstStyle/>
          <a:p>
            <a:r>
              <a:rPr kumimoji="1" lang="en-US" altLang="zh-CN" dirty="0" smtClean="0"/>
              <a:t>Dynamic Memory Networks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3" r="25374" b="54028"/>
          <a:stretch/>
        </p:blipFill>
        <p:spPr>
          <a:xfrm>
            <a:off x="277368" y="1376632"/>
            <a:ext cx="7506184" cy="2185639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5" y="1150544"/>
            <a:ext cx="8115300" cy="3251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" y="4401744"/>
            <a:ext cx="7404100" cy="1612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5" y="6007601"/>
            <a:ext cx="8229600" cy="67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90709" y="6461852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A. Kumar et al, 2016</a:t>
            </a:r>
            <a:endParaRPr lang="en-US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2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58"/>
    </mc:Choice>
    <mc:Fallback xmlns="">
      <p:transition spd="slow" advTm="86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Dynamic Memory Networks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5" t="113" r="432" b="57704"/>
          <a:stretch/>
        </p:blipFill>
        <p:spPr>
          <a:xfrm>
            <a:off x="1084521" y="1455768"/>
            <a:ext cx="2445488" cy="201044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6" y="3711354"/>
            <a:ext cx="7810500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0709" y="6461852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A. Kumar et al, 2016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93"/>
    </mc:Choice>
    <mc:Fallback xmlns="">
      <p:transition spd="slow" advTm="2369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Dynamic Memory Networks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39" y="1403498"/>
            <a:ext cx="4227485" cy="5199321"/>
          </a:xfrm>
        </p:spPr>
      </p:pic>
      <p:sp>
        <p:nvSpPr>
          <p:cNvPr id="5" name="TextBox 4"/>
          <p:cNvSpPr txBox="1"/>
          <p:nvPr/>
        </p:nvSpPr>
        <p:spPr>
          <a:xfrm>
            <a:off x="8790709" y="6461852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A. Kumar et al, 2016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40"/>
    </mc:Choice>
    <mc:Fallback xmlns="">
      <p:transition spd="slow" advTm="2834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Comparison</a:t>
            </a:r>
            <a:endParaRPr kumimoji="1"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812481"/>
              </p:ext>
            </p:extLst>
          </p:nvPr>
        </p:nvGraphicFramePr>
        <p:xfrm>
          <a:off x="519352" y="1829816"/>
          <a:ext cx="11040043" cy="29007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93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3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6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11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50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12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232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4821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Sentence</a:t>
                      </a:r>
                      <a:endParaRPr lang="en-US" altLang="zh-CN" baseline="0" dirty="0" smtClean="0"/>
                    </a:p>
                    <a:p>
                      <a:pPr algn="ctr"/>
                      <a:r>
                        <a:rPr lang="en-US" altLang="zh-CN" dirty="0" smtClean="0"/>
                        <a:t>Encoding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Computing Attention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Attenion</a:t>
                      </a:r>
                      <a:r>
                        <a:rPr lang="en-US" altLang="zh-CN" baseline="0" dirty="0" smtClean="0"/>
                        <a:t> Mechanism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Updating</a:t>
                      </a:r>
                      <a:r>
                        <a:rPr lang="en-US" altLang="zh-CN" baseline="0" dirty="0" smtClean="0"/>
                        <a:t> Memory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Memory Weights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Answer Module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869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E2E MN</a:t>
                      </a:r>
                      <a:r>
                        <a:rPr lang="en-US" altLang="zh-CN" baseline="0" dirty="0" smtClean="0"/>
                        <a:t>/</a:t>
                      </a:r>
                    </a:p>
                    <a:p>
                      <a:pPr algn="ctr"/>
                      <a:r>
                        <a:rPr lang="en-US" altLang="zh-CN" baseline="0" dirty="0" smtClean="0"/>
                        <a:t>Gated E2E MN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BoW</a:t>
                      </a:r>
                      <a:r>
                        <a:rPr lang="en-US" altLang="zh-CN" dirty="0" smtClean="0"/>
                        <a:t>/Positional</a:t>
                      </a:r>
                      <a:r>
                        <a:rPr lang="en-US" altLang="zh-CN" baseline="0" dirty="0" smtClean="0"/>
                        <a:t> Encoder + Weighted Sum</a:t>
                      </a:r>
                      <a:endParaRPr lang="en-US" altLang="zh-CN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Linear</a:t>
                      </a:r>
                      <a:r>
                        <a:rPr lang="en-US" altLang="zh-CN" baseline="0" dirty="0" smtClean="0"/>
                        <a:t> Regression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Soft Attention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Concatena</a:t>
                      </a:r>
                      <a:r>
                        <a:rPr lang="en-US" altLang="zh-CN" dirty="0" smtClean="0"/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tion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Tied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Softmax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3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DMN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GRU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Gating</a:t>
                      </a:r>
                      <a:r>
                        <a:rPr lang="en-US" altLang="zh-CN" baseline="0" dirty="0" smtClean="0"/>
                        <a:t> Function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GRU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GRU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Tied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Softmax</a:t>
                      </a:r>
                      <a:r>
                        <a:rPr lang="en-US" altLang="zh-CN" dirty="0" smtClean="0"/>
                        <a:t> + GRU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7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97"/>
    </mc:Choice>
    <mc:Fallback xmlns="">
      <p:transition spd="slow" advTm="7359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Two main problems of DMN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/>
              <a:t>The GRU only allows sentences to have context from sentences before them, but not after them. This prevents information propagation from future sentences</a:t>
            </a:r>
            <a:r>
              <a:rPr kumimoji="1" lang="en-US" altLang="zh-CN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/>
              <a:t>The supporting sentences may be too far away from each other on a word level to allow for these distant sentences to interact through the word level GRU.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50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37"/>
    </mc:Choice>
    <mc:Fallback xmlns="">
      <p:transition spd="slow" advTm="3133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Dynamic Memory Networks Plus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5" y="1829816"/>
            <a:ext cx="4817223" cy="367665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45" y="1767121"/>
            <a:ext cx="5994582" cy="3802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62545" y="5902036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Input Module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404901" y="5506471"/>
            <a:ext cx="293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Episodic memory module</a:t>
            </a:r>
            <a:endParaRPr kumimoji="1"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90709" y="6461852"/>
            <a:ext cx="219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C. </a:t>
            </a:r>
            <a:r>
              <a:rPr lang="en-HK" dirty="0" err="1" smtClean="0">
                <a:cs typeface="Arial" panose="020B0604020202020204" pitchFamily="34" charset="0"/>
              </a:rPr>
              <a:t>Xiong</a:t>
            </a:r>
            <a:r>
              <a:rPr lang="en-HK" dirty="0" smtClean="0">
                <a:cs typeface="Arial" panose="020B0604020202020204" pitchFamily="34" charset="0"/>
              </a:rPr>
              <a:t> et al, 2016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6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74"/>
    </mc:Choice>
    <mc:Fallback xmlns="">
      <p:transition spd="slow" advTm="4667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Background of QA and Memory Networks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</a:rPr>
              <a:t>Discussion about several kinds of End-to-end Memory Networks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</a:rPr>
              <a:t>My implementation &amp; Experiments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8646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39"/>
    </mc:Choice>
    <mc:Fallback xmlns="">
      <p:transition spd="slow" advTm="2523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Dynamic Memory Networks Plus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036617" y="3439160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Attention based GRU</a:t>
            </a:r>
            <a:endParaRPr kumimoji="1"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8" y="1829816"/>
            <a:ext cx="4974785" cy="1578402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9" y="3839434"/>
            <a:ext cx="8420100" cy="2641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51" y="1684666"/>
            <a:ext cx="4537515" cy="172355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90898" y="3360991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Computing attention</a:t>
            </a:r>
            <a:endParaRPr kumimoji="1"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90709" y="6461852"/>
            <a:ext cx="219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C. </a:t>
            </a:r>
            <a:r>
              <a:rPr lang="en-HK" dirty="0" err="1" smtClean="0">
                <a:cs typeface="Arial" panose="020B0604020202020204" pitchFamily="34" charset="0"/>
              </a:rPr>
              <a:t>Xiong</a:t>
            </a:r>
            <a:r>
              <a:rPr lang="en-HK" dirty="0" smtClean="0">
                <a:cs typeface="Arial" panose="020B0604020202020204" pitchFamily="34" charset="0"/>
              </a:rPr>
              <a:t> et al, 2016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52"/>
    </mc:Choice>
    <mc:Fallback xmlns="">
      <p:transition spd="slow" advTm="2775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Dynamic Memory Networks Plus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32" y="1829816"/>
            <a:ext cx="4855574" cy="4049712"/>
          </a:xfrm>
        </p:spPr>
      </p:pic>
      <p:sp>
        <p:nvSpPr>
          <p:cNvPr id="5" name="文本框 4"/>
          <p:cNvSpPr txBox="1"/>
          <p:nvPr/>
        </p:nvSpPr>
        <p:spPr>
          <a:xfrm>
            <a:off x="6445881" y="3206674"/>
            <a:ext cx="4683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GRU =&gt; Fusion  	-7.9%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Soft </a:t>
            </a:r>
            <a:r>
              <a:rPr kumimoji="1" lang="en-US" altLang="zh-CN" sz="2000" dirty="0" err="1" smtClean="0"/>
              <a:t>Attn</a:t>
            </a:r>
            <a:r>
              <a:rPr kumimoji="1" lang="en-US" altLang="zh-CN" sz="2000" dirty="0" smtClean="0"/>
              <a:t> =&gt; </a:t>
            </a:r>
            <a:r>
              <a:rPr kumimoji="1" lang="en-US" altLang="zh-CN" sz="2000" dirty="0" err="1" smtClean="0"/>
              <a:t>AttnGRU</a:t>
            </a:r>
            <a:r>
              <a:rPr kumimoji="1" lang="en-US" altLang="zh-CN" sz="2000" dirty="0" smtClean="0"/>
              <a:t> 	-0.6%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GRU =&gt; </a:t>
            </a:r>
            <a:r>
              <a:rPr kumimoji="1" lang="en-US" altLang="zh-CN" sz="2000" dirty="0" err="1" smtClean="0"/>
              <a:t>ReLU</a:t>
            </a:r>
            <a:r>
              <a:rPr kumimoji="1" lang="en-US" altLang="zh-CN" sz="2000" dirty="0" smtClean="0"/>
              <a:t>		-0.5%</a:t>
            </a:r>
            <a:endParaRPr kumimoji="1"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790709" y="6461852"/>
            <a:ext cx="219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C. </a:t>
            </a:r>
            <a:r>
              <a:rPr lang="en-HK" dirty="0" err="1" smtClean="0">
                <a:cs typeface="Arial" panose="020B0604020202020204" pitchFamily="34" charset="0"/>
              </a:rPr>
              <a:t>Xiong</a:t>
            </a:r>
            <a:r>
              <a:rPr lang="en-HK" dirty="0" smtClean="0">
                <a:cs typeface="Arial" panose="020B0604020202020204" pitchFamily="34" charset="0"/>
              </a:rPr>
              <a:t> et al, 2016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7"/>
    </mc:Choice>
    <mc:Fallback xmlns="">
      <p:transition spd="slow" advTm="2258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Comparison</a:t>
            </a:r>
            <a:endParaRPr kumimoji="1"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477986"/>
              </p:ext>
            </p:extLst>
          </p:nvPr>
        </p:nvGraphicFramePr>
        <p:xfrm>
          <a:off x="519352" y="1829816"/>
          <a:ext cx="11040043" cy="387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3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3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6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11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50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12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232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4821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Sentence</a:t>
                      </a:r>
                      <a:endParaRPr lang="en-US" altLang="zh-CN" baseline="0" dirty="0" smtClean="0"/>
                    </a:p>
                    <a:p>
                      <a:pPr algn="ctr"/>
                      <a:r>
                        <a:rPr lang="en-US" altLang="zh-CN" dirty="0" smtClean="0"/>
                        <a:t>Encoding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Computing Attention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Attenion</a:t>
                      </a:r>
                      <a:r>
                        <a:rPr lang="en-US" altLang="zh-CN" baseline="0" dirty="0" smtClean="0"/>
                        <a:t> Mechanism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Updating</a:t>
                      </a:r>
                      <a:r>
                        <a:rPr lang="en-US" altLang="zh-CN" baseline="0" dirty="0" smtClean="0"/>
                        <a:t> Memory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Memory Weights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Answer Module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869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E2E MN</a:t>
                      </a:r>
                      <a:r>
                        <a:rPr lang="en-US" altLang="zh-CN" b="1" baseline="0" dirty="0" smtClean="0"/>
                        <a:t>/</a:t>
                      </a:r>
                    </a:p>
                    <a:p>
                      <a:pPr algn="ctr"/>
                      <a:r>
                        <a:rPr lang="en-US" altLang="zh-CN" b="1" baseline="0" dirty="0" smtClean="0"/>
                        <a:t>Gated E2E MN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BoW</a:t>
                      </a:r>
                      <a:r>
                        <a:rPr lang="en-US" altLang="zh-CN" dirty="0" smtClean="0"/>
                        <a:t>/Positional</a:t>
                      </a:r>
                      <a:r>
                        <a:rPr lang="en-US" altLang="zh-CN" baseline="0" dirty="0" smtClean="0"/>
                        <a:t> Encoder + Weighted Sum</a:t>
                      </a:r>
                      <a:endParaRPr lang="en-US" altLang="zh-CN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Linear</a:t>
                      </a:r>
                      <a:r>
                        <a:rPr lang="en-US" altLang="zh-CN" baseline="0" dirty="0" smtClean="0"/>
                        <a:t> Regression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Soft Attention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Concatena</a:t>
                      </a:r>
                      <a:r>
                        <a:rPr lang="en-US" altLang="zh-CN" dirty="0" smtClean="0"/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tion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Tied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Softmax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3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DMN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GRU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Gating</a:t>
                      </a:r>
                      <a:r>
                        <a:rPr lang="en-US" altLang="zh-CN" baseline="0" dirty="0" smtClean="0"/>
                        <a:t> Function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GRU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GRU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Tied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Softmax</a:t>
                      </a:r>
                      <a:r>
                        <a:rPr lang="en-US" altLang="zh-CN" dirty="0" smtClean="0"/>
                        <a:t> + GRU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869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DMN+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Positional</a:t>
                      </a:r>
                      <a:r>
                        <a:rPr lang="en-US" altLang="zh-CN" baseline="0" dirty="0" smtClean="0"/>
                        <a:t> Encoder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Bi-GRU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Gating Function</a:t>
                      </a:r>
                      <a:r>
                        <a:rPr lang="en-US" altLang="zh-CN" baseline="0" dirty="0" smtClean="0"/>
                        <a:t> + </a:t>
                      </a:r>
                      <a:r>
                        <a:rPr lang="en-US" altLang="zh-CN" baseline="0" dirty="0" err="1" smtClean="0"/>
                        <a:t>Softmax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Attention</a:t>
                      </a:r>
                      <a:r>
                        <a:rPr lang="en-US" altLang="zh-CN" baseline="0" dirty="0" smtClean="0"/>
                        <a:t> based GRU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ReLU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Untied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Softmax</a:t>
                      </a:r>
                      <a:r>
                        <a:rPr lang="en-US" altLang="zh-CN" dirty="0" smtClean="0"/>
                        <a:t> + GRU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6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41"/>
    </mc:Choice>
    <mc:Fallback xmlns="">
      <p:transition spd="slow" advTm="3044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</a:rPr>
              <a:t>Background of QA and Memory Networks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</a:rPr>
              <a:t>Discussion about several kinds of End-to-end Memory Networks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My implementation &amp; Experiments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6794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6"/>
    </mc:Choice>
    <mc:Fallback xmlns="">
      <p:transition spd="slow" advTm="556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Training Environment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7368" y="1829816"/>
            <a:ext cx="11673840" cy="5028184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Hardware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Environment</a:t>
            </a:r>
            <a:endParaRPr kumimoji="1" lang="zh-CN" altLang="en-US" dirty="0" smtClean="0"/>
          </a:p>
          <a:p>
            <a:pPr lvl="1"/>
            <a:r>
              <a:rPr kumimoji="1" lang="mr-IN" altLang="zh-CN" dirty="0" err="1" smtClean="0"/>
              <a:t>Intel</a:t>
            </a:r>
            <a:r>
              <a:rPr kumimoji="1" lang="mr-IN" altLang="zh-CN" dirty="0" smtClean="0"/>
              <a:t>(</a:t>
            </a:r>
            <a:r>
              <a:rPr kumimoji="1" lang="mr-IN" altLang="zh-CN" dirty="0" err="1" smtClean="0"/>
              <a:t>R</a:t>
            </a:r>
            <a:r>
              <a:rPr kumimoji="1" lang="mr-IN" altLang="zh-CN" dirty="0"/>
              <a:t>) </a:t>
            </a:r>
            <a:r>
              <a:rPr kumimoji="1" lang="mr-IN" altLang="zh-CN" dirty="0" err="1"/>
              <a:t>Core</a:t>
            </a:r>
            <a:r>
              <a:rPr kumimoji="1" lang="mr-IN" altLang="zh-CN" dirty="0"/>
              <a:t>(TM) i3-4160 CPU @ 3.60GHz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GeForce GTX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960</a:t>
            </a:r>
            <a:endParaRPr kumimoji="1" lang="zh-CN" altLang="en-US" dirty="0" smtClean="0"/>
          </a:p>
          <a:p>
            <a:r>
              <a:rPr kumimoji="1" lang="en-US" altLang="zh-CN" dirty="0" smtClean="0"/>
              <a:t>Hyper parameters</a:t>
            </a:r>
          </a:p>
          <a:p>
            <a:pPr lvl="1"/>
            <a:r>
              <a:rPr kumimoji="1" lang="en-US" altLang="zh-CN" dirty="0" smtClean="0"/>
              <a:t>Optimizer: Adam</a:t>
            </a:r>
          </a:p>
          <a:p>
            <a:pPr lvl="1"/>
            <a:r>
              <a:rPr kumimoji="1" lang="en-US" altLang="zh-CN" dirty="0" smtClean="0"/>
              <a:t>Batch size: 128</a:t>
            </a:r>
          </a:p>
          <a:p>
            <a:pPr lvl="1"/>
            <a:r>
              <a:rPr kumimoji="1" lang="en-US" altLang="zh-CN" dirty="0" smtClean="0"/>
              <a:t>Learning rate: </a:t>
            </a:r>
            <a:r>
              <a:rPr kumimoji="1" lang="en-US" altLang="zh-CN" dirty="0" smtClean="0"/>
              <a:t>0.002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L2 regularization: 0.001</a:t>
            </a:r>
          </a:p>
          <a:p>
            <a:pPr lvl="1"/>
            <a:r>
              <a:rPr kumimoji="1" lang="en-US" altLang="zh-CN" dirty="0" smtClean="0"/>
              <a:t>Dimension of embedding: 64</a:t>
            </a:r>
          </a:p>
          <a:p>
            <a:pPr lvl="1"/>
            <a:r>
              <a:rPr kumimoji="1" lang="en-US" altLang="zh-CN" dirty="0" smtClean="0"/>
              <a:t>Initialization with range: [-2, 2]</a:t>
            </a:r>
          </a:p>
          <a:p>
            <a:pPr lvl="1"/>
            <a:r>
              <a:rPr kumimoji="1" lang="en-US" altLang="zh-CN" dirty="0" smtClean="0"/>
              <a:t>Dropout rate: 0.9</a:t>
            </a:r>
            <a:endParaRPr kumimoji="1"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1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32"/>
    </mc:Choice>
    <mc:Fallback xmlns="">
      <p:transition spd="slow" advTm="1863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Strongly supervised model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03" y="1406555"/>
            <a:ext cx="5841093" cy="4788338"/>
          </a:xfrm>
        </p:spPr>
      </p:pic>
    </p:spTree>
    <p:extLst>
      <p:ext uri="{BB962C8B-B14F-4D97-AF65-F5344CB8AC3E}">
        <p14:creationId xmlns:p14="http://schemas.microsoft.com/office/powerpoint/2010/main" val="15604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50"/>
    </mc:Choice>
    <mc:Fallback xmlns="">
      <p:transition spd="slow" advTm="5605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Weakly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supervised model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32" y="1829815"/>
            <a:ext cx="4204086" cy="4291067"/>
          </a:xfrm>
        </p:spPr>
      </p:pic>
    </p:spTree>
    <p:extLst>
      <p:ext uri="{BB962C8B-B14F-4D97-AF65-F5344CB8AC3E}">
        <p14:creationId xmlns:p14="http://schemas.microsoft.com/office/powerpoint/2010/main" val="5922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07"/>
    </mc:Choice>
    <mc:Fallback xmlns="">
      <p:transition spd="slow" advTm="2860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Task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1,2,3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supporting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fact(s)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8" y="1515026"/>
            <a:ext cx="4011428" cy="4680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96" y="1515026"/>
            <a:ext cx="4011429" cy="46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71" y="1515026"/>
            <a:ext cx="401142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19"/>
    </mc:Choice>
    <mc:Fallback xmlns="">
      <p:transition spd="slow" advTm="4681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500612"/>
            <a:ext cx="10058400" cy="1609344"/>
          </a:xfrm>
        </p:spPr>
        <p:txBody>
          <a:bodyPr/>
          <a:lstStyle/>
          <a:p>
            <a:r>
              <a:rPr kumimoji="1" lang="en-US" altLang="zh-CN" dirty="0" smtClean="0"/>
              <a:t>Tasks where I got better accuracy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30" y="655957"/>
            <a:ext cx="3085714" cy="36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95" y="3258000"/>
            <a:ext cx="3085714" cy="360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957"/>
            <a:ext cx="3085714" cy="360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72" y="655957"/>
            <a:ext cx="3085714" cy="3600000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5" y="3258000"/>
            <a:ext cx="3085714" cy="3600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60" y="3258000"/>
            <a:ext cx="308571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3"/>
    </mc:Choice>
    <mc:Fallback xmlns="">
      <p:transition spd="slow" advTm="1505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Microsoft </a:t>
            </a:r>
            <a:r>
              <a:rPr kumimoji="1" lang="en-US" altLang="zh-CN" dirty="0" err="1" smtClean="0"/>
              <a:t>MCTest</a:t>
            </a:r>
            <a:r>
              <a:rPr kumimoji="1" lang="en-US" altLang="zh-CN" dirty="0" smtClean="0"/>
              <a:t> dataset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86" y="1640103"/>
            <a:ext cx="7162963" cy="44302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8074" y="2892056"/>
            <a:ext cx="2466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800" dirty="0" smtClean="0"/>
              <a:t>Context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800" dirty="0" smtClean="0"/>
              <a:t>Question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800" dirty="0" smtClean="0"/>
              <a:t>4 Choices.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64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30"/>
    </mc:Choice>
    <mc:Fallback xmlns="">
      <p:transition spd="slow" advTm="270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Question Answering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Machine translation        </a:t>
            </a:r>
            <a:r>
              <a:rPr kumimoji="1" lang="en-US" altLang="zh-CN" i="1" dirty="0" smtClean="0"/>
              <a:t>What is the translation into French?</a:t>
            </a:r>
          </a:p>
          <a:p>
            <a:r>
              <a:rPr kumimoji="1" lang="en-US" altLang="zh-CN" dirty="0" smtClean="0"/>
              <a:t>Named entity recognition        </a:t>
            </a:r>
            <a:r>
              <a:rPr kumimoji="1" lang="en-US" altLang="zh-CN" i="1" dirty="0" smtClean="0"/>
              <a:t>What are the named entity tags in this sentences?</a:t>
            </a:r>
          </a:p>
          <a:p>
            <a:r>
              <a:rPr kumimoji="1" lang="en-US" altLang="zh-CN" dirty="0" smtClean="0"/>
              <a:t>POS tagging        </a:t>
            </a:r>
            <a:r>
              <a:rPr kumimoji="1" lang="en-US" altLang="zh-CN" i="1" dirty="0" smtClean="0"/>
              <a:t>What are the POS tags?</a:t>
            </a:r>
          </a:p>
          <a:p>
            <a:r>
              <a:rPr kumimoji="1" lang="en-US" altLang="zh-CN" dirty="0" smtClean="0"/>
              <a:t>Sentiment analysis        </a:t>
            </a:r>
            <a:r>
              <a:rPr kumimoji="1" lang="en-US" altLang="zh-CN" i="1" dirty="0" smtClean="0"/>
              <a:t>What is the sentiment?</a:t>
            </a:r>
          </a:p>
          <a:p>
            <a:r>
              <a:rPr kumimoji="1" lang="en-US" altLang="zh-CN" dirty="0" err="1" smtClean="0"/>
              <a:t>Coreference</a:t>
            </a:r>
            <a:r>
              <a:rPr kumimoji="1" lang="en-US" altLang="zh-CN" dirty="0" smtClean="0"/>
              <a:t> resolution        </a:t>
            </a:r>
            <a:r>
              <a:rPr kumimoji="1" lang="en-US" altLang="zh-CN" i="1" dirty="0" smtClean="0"/>
              <a:t>Who does “their” refer to?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4001" y="6482372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A. Kumar et al. 2016</a:t>
            </a:r>
            <a:endParaRPr kumimoji="1" lang="zh-CN" altLang="en-US" dirty="0"/>
          </a:p>
        </p:txBody>
      </p:sp>
      <p:sp>
        <p:nvSpPr>
          <p:cNvPr id="5" name="Right Arrow 4"/>
          <p:cNvSpPr/>
          <p:nvPr/>
        </p:nvSpPr>
        <p:spPr>
          <a:xfrm>
            <a:off x="3408218" y="1903113"/>
            <a:ext cx="561109" cy="3117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25636" y="2433452"/>
            <a:ext cx="561109" cy="31172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21527" y="2969913"/>
            <a:ext cx="561109" cy="31172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80063" y="3512457"/>
            <a:ext cx="561109" cy="31172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41172" y="4049881"/>
            <a:ext cx="561109" cy="31172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4"/>
    </mc:Choice>
    <mc:Fallback xmlns="">
      <p:transition spd="slow" advTm="35004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Microsoft </a:t>
            </a:r>
            <a:r>
              <a:rPr kumimoji="1" lang="en-US" altLang="zh-CN" dirty="0" err="1" smtClean="0"/>
              <a:t>MCTest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9" y="1477124"/>
            <a:ext cx="5707740" cy="3924071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89751"/>
              </p:ext>
            </p:extLst>
          </p:nvPr>
        </p:nvGraphicFramePr>
        <p:xfrm>
          <a:off x="5920087" y="2700019"/>
          <a:ext cx="588780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98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81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Accuracy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Baseline(Sliding</a:t>
                      </a:r>
                      <a:r>
                        <a:rPr lang="en-US" altLang="zh-CN" baseline="0" dirty="0" smtClean="0"/>
                        <a:t> window)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66.2%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DMN(Qian</a:t>
                      </a:r>
                      <a:r>
                        <a:rPr lang="en-US" altLang="zh-CN" baseline="0" dirty="0" smtClean="0"/>
                        <a:t> L. et al)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37.3%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DMN+(My implementation)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39.2%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26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5"/>
    </mc:Choice>
    <mc:Fallback xmlns="">
      <p:transition spd="slow" advTm="2067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</a:rPr>
              <a:t>Background of QA and Memory Networks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</a:rPr>
              <a:t>Discussion about several kinds of End-to-end Memory Networks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</a:rPr>
              <a:t>My implementation &amp; Experiments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065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"/>
    </mc:Choice>
    <mc:Fallback xmlns="">
      <p:transition spd="slow" advTm="181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Future work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Use </a:t>
            </a:r>
            <a:r>
              <a:rPr kumimoji="1" lang="en-US" altLang="zh-CN" dirty="0" err="1" smtClean="0"/>
              <a:t>GloVe</a:t>
            </a:r>
            <a:r>
              <a:rPr kumimoji="1" lang="en-US" altLang="zh-CN" dirty="0" smtClean="0"/>
              <a:t> </a:t>
            </a:r>
            <a:r>
              <a:rPr lang="en-US" altLang="zh-CN" dirty="0"/>
              <a:t>Pre-trained word </a:t>
            </a:r>
            <a:r>
              <a:rPr lang="en-US" altLang="zh-CN" dirty="0" smtClean="0"/>
              <a:t>vectors to train the model.</a:t>
            </a:r>
          </a:p>
          <a:p>
            <a:r>
              <a:rPr lang="en-HK" altLang="zh-CN" dirty="0" smtClean="0"/>
              <a:t>Improve the sentence reader to solve the problem of long input sequences.</a:t>
            </a:r>
            <a:endParaRPr lang="en-US" altLang="zh-CN" dirty="0" smtClean="0"/>
          </a:p>
          <a:p>
            <a:r>
              <a:rPr kumimoji="1" lang="en-US" altLang="zh-CN" dirty="0" smtClean="0"/>
              <a:t>Explore the application of DMN+ on some NLP tasks like Sentiment Analysis, POS Tagging, etc.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1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2"/>
    </mc:Choice>
    <mc:Fallback xmlns="">
      <p:transition spd="slow" advTm="33172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73488" cy="3035808"/>
          </a:xfrm>
        </p:spPr>
        <p:txBody>
          <a:bodyPr/>
          <a:lstStyle/>
          <a:p>
            <a:pPr algn="ctr"/>
            <a:r>
              <a:rPr kumimoji="1" lang="en-US" altLang="zh-CN" sz="6000" dirty="0" smtClean="0"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Q&amp;A</a:t>
            </a:r>
            <a:endParaRPr kumimoji="1" lang="zh-CN" altLang="en-US" sz="6000" dirty="0"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92668" y="4468031"/>
            <a:ext cx="7891272" cy="1069848"/>
          </a:xfrm>
        </p:spPr>
        <p:txBody>
          <a:bodyPr>
            <a:normAutofit/>
          </a:bodyPr>
          <a:lstStyle/>
          <a:p>
            <a:pPr algn="ctr"/>
            <a:endParaRPr kumimoji="1" lang="zh-CN" altLang="en-US" sz="2400" dirty="0"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0"/>
    </mc:Choice>
    <mc:Fallback xmlns="">
      <p:transition spd="slow" advTm="54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Question Answering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kumimoji="1" lang="en-US" altLang="zh-CN" dirty="0"/>
              <a:t>I: Jane went to the hallway.</a:t>
            </a:r>
          </a:p>
          <a:p>
            <a:r>
              <a:rPr kumimoji="1" lang="en-US" altLang="zh-CN" dirty="0"/>
              <a:t>I: Mary walked to the bathroom.</a:t>
            </a:r>
          </a:p>
          <a:p>
            <a:r>
              <a:rPr kumimoji="1" lang="en-US" altLang="zh-CN" dirty="0"/>
              <a:t>I: Sandra went to the garden.</a:t>
            </a:r>
          </a:p>
          <a:p>
            <a:r>
              <a:rPr kumimoji="1" lang="en-US" altLang="zh-CN" dirty="0"/>
              <a:t>I: Daniel went back to the garden.</a:t>
            </a:r>
          </a:p>
          <a:p>
            <a:r>
              <a:rPr kumimoji="1" lang="en-US" altLang="zh-CN" dirty="0"/>
              <a:t>I: Sandra took the milk there.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Q: Where is the milk?</a:t>
            </a:r>
          </a:p>
          <a:p>
            <a:r>
              <a:rPr kumimoji="1" lang="en-US" altLang="zh-CN" dirty="0">
                <a:solidFill>
                  <a:srgbClr val="00B050"/>
                </a:solidFill>
              </a:rPr>
              <a:t>A: garden</a:t>
            </a:r>
          </a:p>
          <a:p>
            <a:r>
              <a:rPr kumimoji="1" lang="en-US" altLang="zh-CN" dirty="0"/>
              <a:t>I: It started boring, but then it got interesting.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Q: What’s the sentiment?</a:t>
            </a:r>
          </a:p>
          <a:p>
            <a:r>
              <a:rPr kumimoji="1" lang="en-US" altLang="zh-CN" dirty="0">
                <a:solidFill>
                  <a:srgbClr val="00B050"/>
                </a:solidFill>
              </a:rPr>
              <a:t>A: positive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Q: POS tags?</a:t>
            </a:r>
          </a:p>
          <a:p>
            <a:r>
              <a:rPr kumimoji="1" lang="en-US" altLang="zh-CN" dirty="0">
                <a:solidFill>
                  <a:srgbClr val="00B050"/>
                </a:solidFill>
              </a:rPr>
              <a:t>A: PRP VBD JJ , CC RB PRP VBD JJ .</a:t>
            </a:r>
            <a:endParaRPr kumimoji="1" lang="en-US" altLang="zh-CN" i="1" dirty="0" smtClean="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4001" y="6482372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A. Kumar et al. 2016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5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1"/>
    </mc:Choice>
    <mc:Fallback xmlns="">
      <p:transition spd="slow" advTm="449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General Format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" y="1829816"/>
            <a:ext cx="10058400" cy="3020047"/>
          </a:xfrm>
        </p:spPr>
      </p:pic>
    </p:spTree>
    <p:extLst>
      <p:ext uri="{BB962C8B-B14F-4D97-AF65-F5344CB8AC3E}">
        <p14:creationId xmlns:p14="http://schemas.microsoft.com/office/powerpoint/2010/main" val="7180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8"/>
    </mc:Choice>
    <mc:Fallback xmlns="">
      <p:transition spd="slow" advTm="194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08" y="1458000"/>
            <a:ext cx="6097183" cy="5400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34" y="1458000"/>
            <a:ext cx="6383042" cy="54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Facebook </a:t>
            </a:r>
            <a:r>
              <a:rPr kumimoji="1" lang="en-US" altLang="zh-CN" dirty="0" err="1" smtClean="0"/>
              <a:t>bAbI</a:t>
            </a:r>
            <a:r>
              <a:rPr kumimoji="1" lang="en-US" altLang="zh-CN" dirty="0" smtClean="0"/>
              <a:t> dataset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Consists of memory, query, answer and supporting facts that leads to the answer.</a:t>
            </a:r>
          </a:p>
          <a:p>
            <a:r>
              <a:rPr kumimoji="1" lang="en-US" altLang="zh-CN" dirty="0" smtClean="0"/>
              <a:t>A synthetic dataset for testing a model’s ability to retrieve facts and reason over them.</a:t>
            </a:r>
          </a:p>
          <a:p>
            <a:r>
              <a:rPr kumimoji="1" lang="en-US" altLang="zh-CN" dirty="0" smtClean="0"/>
              <a:t>Each task tests a different skill that a question answering model ought to have.</a:t>
            </a:r>
          </a:p>
          <a:p>
            <a:r>
              <a:rPr kumimoji="1" lang="en-US" altLang="zh-CN" dirty="0" smtClean="0"/>
              <a:t>It may be a little </a:t>
            </a:r>
            <a:r>
              <a:rPr kumimoji="1" lang="en-US" altLang="zh-CN" dirty="0" err="1" smtClean="0"/>
              <a:t>toyish</a:t>
            </a:r>
            <a:r>
              <a:rPr kumimoji="1" lang="en-US" altLang="zh-CN" dirty="0" smtClean="0"/>
              <a:t>, because showing an ability exists here is not sufficient to conclude a model would also exhibit it on real world text data.</a:t>
            </a:r>
          </a:p>
          <a:p>
            <a:r>
              <a:rPr kumimoji="1" lang="en-US" altLang="zh-CN" dirty="0" smtClean="0"/>
              <a:t>However, it is a necessary condition.</a:t>
            </a:r>
          </a:p>
          <a:p>
            <a:endParaRPr kumimoji="1"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36182" y="6461852"/>
            <a:ext cx="223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J. Weston et al, 2015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52"/>
    </mc:Choice>
    <mc:Fallback xmlns="">
      <p:transition spd="slow" advTm="4425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08" y="1458000"/>
            <a:ext cx="6097183" cy="54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34" y="1458000"/>
            <a:ext cx="6383042" cy="54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Facebook </a:t>
            </a:r>
            <a:r>
              <a:rPr kumimoji="1" lang="en-US" altLang="zh-CN" dirty="0" err="1" smtClean="0"/>
              <a:t>bAbI</a:t>
            </a:r>
            <a:r>
              <a:rPr kumimoji="1" lang="en-US" altLang="zh-CN" dirty="0" smtClean="0"/>
              <a:t> dataset</a:t>
            </a:r>
            <a:endParaRPr kumimoji="1" lang="zh-CN" altLang="en-US" dirty="0"/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9" r="50710" b="18277"/>
          <a:stretch/>
        </p:blipFill>
        <p:spPr>
          <a:xfrm>
            <a:off x="180425" y="3059392"/>
            <a:ext cx="5535677" cy="2017486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3" b="83054"/>
          <a:stretch/>
        </p:blipFill>
        <p:spPr>
          <a:xfrm>
            <a:off x="6045327" y="3141051"/>
            <a:ext cx="5744601" cy="1935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9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72"/>
    </mc:Choice>
    <mc:Fallback xmlns="">
      <p:transition spd="slow" advTm="28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Networks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A memory network consists of a memory </a:t>
            </a:r>
            <a:r>
              <a:rPr lang="en-US" altLang="zh-CN" i="1" dirty="0"/>
              <a:t>m</a:t>
            </a:r>
            <a:r>
              <a:rPr lang="en-US" altLang="zh-CN" dirty="0"/>
              <a:t> and four components I, G, O and R as follows: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Input feature map : input =&gt; feature</a:t>
            </a:r>
          </a:p>
          <a:p>
            <a:pPr lvl="1"/>
            <a:r>
              <a:rPr lang="en-US" altLang="zh-CN" dirty="0" smtClean="0"/>
              <a:t>Generalization: update memories</a:t>
            </a:r>
          </a:p>
          <a:p>
            <a:pPr lvl="1"/>
            <a:r>
              <a:rPr lang="en-US" altLang="zh-CN" dirty="0" smtClean="0"/>
              <a:t>Output </a:t>
            </a:r>
            <a:r>
              <a:rPr lang="en-US" altLang="zh-CN" dirty="0"/>
              <a:t>feature </a:t>
            </a:r>
            <a:r>
              <a:rPr lang="en-US" altLang="zh-CN" dirty="0" smtClean="0"/>
              <a:t>map: produce a output given the new input and the current memory state</a:t>
            </a:r>
          </a:p>
          <a:p>
            <a:pPr lvl="1"/>
            <a:r>
              <a:rPr lang="en-US" altLang="zh-CN" dirty="0" smtClean="0"/>
              <a:t>Response: output =&gt; answer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36182" y="6461852"/>
            <a:ext cx="223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cs typeface="Arial" panose="020B0604020202020204" pitchFamily="34" charset="0"/>
              </a:rPr>
              <a:t>J. Weston et al, 2014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07"/>
    </mc:Choice>
    <mc:Fallback xmlns="">
      <p:transition spd="slow" advTm="5750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</a:rPr>
              <a:t>Background of QA and Memory Networks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Discussion about several kinds of End-to-end Memory Networks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</a:rPr>
              <a:t>My implementation &amp; Experiments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7939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3"/>
    </mc:Choice>
    <mc:Fallback xmlns="">
      <p:transition spd="slow" advTm="1064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808</TotalTime>
  <Words>873</Words>
  <Application>Microsoft Macintosh PowerPoint</Application>
  <PresentationFormat>宽屏</PresentationFormat>
  <Paragraphs>215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Calibri</vt:lpstr>
      <vt:lpstr>Rockwell</vt:lpstr>
      <vt:lpstr>Rockwell Condensed</vt:lpstr>
      <vt:lpstr>Rockwell Extra Bold</vt:lpstr>
      <vt:lpstr>Tw Cen MT</vt:lpstr>
      <vt:lpstr>Tw Cen MT Condensed Extra Bold</vt:lpstr>
      <vt:lpstr>Wingdings</vt:lpstr>
      <vt:lpstr>方正姚体</vt:lpstr>
      <vt:lpstr>宋体</vt:lpstr>
      <vt:lpstr>Arial</vt:lpstr>
      <vt:lpstr>木活字</vt:lpstr>
      <vt:lpstr>End-to-End Memory Networks for Question Answering</vt:lpstr>
      <vt:lpstr>Outline</vt:lpstr>
      <vt:lpstr>Question Answering</vt:lpstr>
      <vt:lpstr>Question Answering</vt:lpstr>
      <vt:lpstr>General Format</vt:lpstr>
      <vt:lpstr>Facebook bAbI dataset</vt:lpstr>
      <vt:lpstr>Facebook bAbI dataset</vt:lpstr>
      <vt:lpstr>Memory Networks</vt:lpstr>
      <vt:lpstr>Outline</vt:lpstr>
      <vt:lpstr>End-To-End Memory Networks</vt:lpstr>
      <vt:lpstr>End-To-End Memory Networks</vt:lpstr>
      <vt:lpstr>Dynamic Memory Networks</vt:lpstr>
      <vt:lpstr>Dynamic Memory Networks</vt:lpstr>
      <vt:lpstr>Dynamic Memory Networks</vt:lpstr>
      <vt:lpstr>Dynamic Memory Networks</vt:lpstr>
      <vt:lpstr>Dynamic Memory Networks</vt:lpstr>
      <vt:lpstr>Comparison</vt:lpstr>
      <vt:lpstr>Two main problems of DMN</vt:lpstr>
      <vt:lpstr>Dynamic Memory Networks Plus</vt:lpstr>
      <vt:lpstr>Dynamic Memory Networks Plus</vt:lpstr>
      <vt:lpstr>Dynamic Memory Networks Plus</vt:lpstr>
      <vt:lpstr>Comparison</vt:lpstr>
      <vt:lpstr>Outline</vt:lpstr>
      <vt:lpstr>Training Environment</vt:lpstr>
      <vt:lpstr>Strongly supervised model</vt:lpstr>
      <vt:lpstr>Weakly supervised model</vt:lpstr>
      <vt:lpstr>Task 1,2,3 supporting fact(s)</vt:lpstr>
      <vt:lpstr>Tasks where I got better accuracy</vt:lpstr>
      <vt:lpstr>Microsoft MCTest dataset</vt:lpstr>
      <vt:lpstr>Microsoft MCTest</vt:lpstr>
      <vt:lpstr>Outline</vt:lpstr>
      <vt:lpstr>Future work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邓 哲也</dc:creator>
  <cp:lastModifiedBy>im.dzy97@gmail.com</cp:lastModifiedBy>
  <cp:revision>232</cp:revision>
  <dcterms:created xsi:type="dcterms:W3CDTF">2018-05-01T08:10:55Z</dcterms:created>
  <dcterms:modified xsi:type="dcterms:W3CDTF">2018-05-10T11:44:25Z</dcterms:modified>
</cp:coreProperties>
</file>