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86" r:id="rId5"/>
    <p:sldId id="281" r:id="rId6"/>
    <p:sldId id="263" r:id="rId7"/>
    <p:sldId id="280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2" r:id="rId17"/>
    <p:sldId id="291" r:id="rId18"/>
    <p:sldId id="293" r:id="rId19"/>
    <p:sldId id="295" r:id="rId20"/>
    <p:sldId id="294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6" r:id="rId30"/>
    <p:sldId id="305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CE7"/>
    <a:srgbClr val="385D8A"/>
    <a:srgbClr val="4A7EBB"/>
    <a:srgbClr val="FFFFFF"/>
    <a:srgbClr val="EBEBEB"/>
    <a:srgbClr val="F09B34"/>
    <a:srgbClr val="FAD85D"/>
    <a:srgbClr val="6C7F90"/>
    <a:srgbClr val="6CD85D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311D8-6F9A-48DE-AAE5-E1FD3FE391E9}" v="23" dt="2018-05-09T12:47:3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6000" autoAdjust="0"/>
  </p:normalViewPr>
  <p:slideViewPr>
    <p:cSldViewPr snapToGrid="0" showGuides="1">
      <p:cViewPr varScale="1">
        <p:scale>
          <a:sx n="138" d="100"/>
          <a:sy n="138" d="100"/>
        </p:scale>
        <p:origin x="78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yuan YU" userId="dc4504a4-a3a7-4dcb-8793-fecaea3f6c48" providerId="ADAL" clId="{6982A911-2749-4BC0-B7EA-2843F96CAD79}"/>
    <pc:docChg chg="custSel addSld modSld">
      <pc:chgData name="Xinyuan YU" userId="dc4504a4-a3a7-4dcb-8793-fecaea3f6c48" providerId="ADAL" clId="{6982A911-2749-4BC0-B7EA-2843F96CAD79}" dt="2018-05-02T09:38:42.973" v="560" actId="1076"/>
      <pc:docMkLst>
        <pc:docMk/>
      </pc:docMkLst>
      <pc:sldChg chg="modAnim">
        <pc:chgData name="Xinyuan YU" userId="dc4504a4-a3a7-4dcb-8793-fecaea3f6c48" providerId="ADAL" clId="{6982A911-2749-4BC0-B7EA-2843F96CAD79}" dt="2018-05-02T08:13:51.538" v="351" actId="1076"/>
        <pc:sldMkLst>
          <pc:docMk/>
          <pc:sldMk cId="3180465006" sldId="259"/>
        </pc:sldMkLst>
      </pc:sldChg>
      <pc:sldChg chg="modSp modAnim">
        <pc:chgData name="Xinyuan YU" userId="dc4504a4-a3a7-4dcb-8793-fecaea3f6c48" providerId="ADAL" clId="{6982A911-2749-4BC0-B7EA-2843F96CAD79}" dt="2018-05-02T09:33:04.268" v="474" actId="1076"/>
        <pc:sldMkLst>
          <pc:docMk/>
          <pc:sldMk cId="2324517139" sldId="263"/>
        </pc:sldMkLst>
        <pc:spChg chg="mod">
          <ac:chgData name="Xinyuan YU" userId="dc4504a4-a3a7-4dcb-8793-fecaea3f6c48" providerId="ADAL" clId="{6982A911-2749-4BC0-B7EA-2843F96CAD79}" dt="2018-05-02T09:32:59.438" v="472" actId="20577"/>
          <ac:spMkLst>
            <pc:docMk/>
            <pc:sldMk cId="2324517139" sldId="263"/>
            <ac:spMk id="8" creationId="{00000000-0000-0000-0000-000000000000}"/>
          </ac:spMkLst>
        </pc:spChg>
      </pc:sldChg>
      <pc:sldChg chg="modSp modAnim">
        <pc:chgData name="Xinyuan YU" userId="dc4504a4-a3a7-4dcb-8793-fecaea3f6c48" providerId="ADAL" clId="{6982A911-2749-4BC0-B7EA-2843F96CAD79}" dt="2018-05-02T09:13:59.052" v="388" actId="20577"/>
        <pc:sldMkLst>
          <pc:docMk/>
          <pc:sldMk cId="477657" sldId="279"/>
        </pc:sldMkLst>
        <pc:spChg chg="mod">
          <ac:chgData name="Xinyuan YU" userId="dc4504a4-a3a7-4dcb-8793-fecaea3f6c48" providerId="ADAL" clId="{6982A911-2749-4BC0-B7EA-2843F96CAD79}" dt="2018-05-02T09:13:59.052" v="388" actId="20577"/>
          <ac:spMkLst>
            <pc:docMk/>
            <pc:sldMk cId="477657" sldId="279"/>
            <ac:spMk id="23" creationId="{EA2ADE36-9A32-476A-A994-CA9E833642F4}"/>
          </ac:spMkLst>
        </pc:spChg>
      </pc:sldChg>
      <pc:sldChg chg="addSp modSp modAnim">
        <pc:chgData name="Xinyuan YU" userId="dc4504a4-a3a7-4dcb-8793-fecaea3f6c48" providerId="ADAL" clId="{6982A911-2749-4BC0-B7EA-2843F96CAD79}" dt="2018-05-02T09:34:35.374" v="476" actId="14100"/>
        <pc:sldMkLst>
          <pc:docMk/>
          <pc:sldMk cId="978118141" sldId="284"/>
        </pc:sldMkLst>
        <pc:spChg chg="mod">
          <ac:chgData name="Xinyuan YU" userId="dc4504a4-a3a7-4dcb-8793-fecaea3f6c48" providerId="ADAL" clId="{6982A911-2749-4BC0-B7EA-2843F96CAD79}" dt="2018-05-02T09:34:35.374" v="476" actId="14100"/>
          <ac:spMkLst>
            <pc:docMk/>
            <pc:sldMk cId="978118141" sldId="284"/>
            <ac:spMk id="12" creationId="{C23A03B5-C816-44AD-AA18-39F6837930C2}"/>
          </ac:spMkLst>
        </pc:spChg>
        <pc:picChg chg="add">
          <ac:chgData name="Xinyuan YU" userId="dc4504a4-a3a7-4dcb-8793-fecaea3f6c48" providerId="ADAL" clId="{6982A911-2749-4BC0-B7EA-2843F96CAD79}" dt="2018-05-02T09:34:27.524" v="475" actId="14100"/>
          <ac:picMkLst>
            <pc:docMk/>
            <pc:sldMk cId="978118141" sldId="284"/>
            <ac:picMk id="11" creationId="{268F6FE7-1836-4C54-B551-2D19731EE204}"/>
          </ac:picMkLst>
        </pc:picChg>
      </pc:sldChg>
      <pc:sldChg chg="modSp modAnim">
        <pc:chgData name="Xinyuan YU" userId="dc4504a4-a3a7-4dcb-8793-fecaea3f6c48" providerId="ADAL" clId="{6982A911-2749-4BC0-B7EA-2843F96CAD79}" dt="2018-05-02T08:30:12.710" v="354" actId="1076"/>
        <pc:sldMkLst>
          <pc:docMk/>
          <pc:sldMk cId="884331535" sldId="287"/>
        </pc:sldMkLst>
        <pc:spChg chg="mod">
          <ac:chgData name="Xinyuan YU" userId="dc4504a4-a3a7-4dcb-8793-fecaea3f6c48" providerId="ADAL" clId="{6982A911-2749-4BC0-B7EA-2843F96CAD79}" dt="2018-05-02T07:21:41.881" v="315" actId="20577"/>
          <ac:spMkLst>
            <pc:docMk/>
            <pc:sldMk cId="884331535" sldId="287"/>
            <ac:spMk id="15" creationId="{BE6704F6-CF9A-4A34-8082-E07326C6CC4F}"/>
          </ac:spMkLst>
        </pc:spChg>
      </pc:sldChg>
      <pc:sldChg chg="modSp modAnim">
        <pc:chgData name="Xinyuan YU" userId="dc4504a4-a3a7-4dcb-8793-fecaea3f6c48" providerId="ADAL" clId="{6982A911-2749-4BC0-B7EA-2843F96CAD79}" dt="2018-05-02T09:30:33.993" v="421" actId="20577"/>
        <pc:sldMkLst>
          <pc:docMk/>
          <pc:sldMk cId="1074517596" sldId="290"/>
        </pc:sldMkLst>
        <pc:spChg chg="mod">
          <ac:chgData name="Xinyuan YU" userId="dc4504a4-a3a7-4dcb-8793-fecaea3f6c48" providerId="ADAL" clId="{6982A911-2749-4BC0-B7EA-2843F96CAD79}" dt="2018-05-02T09:30:33.993" v="421" actId="20577"/>
          <ac:spMkLst>
            <pc:docMk/>
            <pc:sldMk cId="1074517596" sldId="290"/>
            <ac:spMk id="16" creationId="{E0EB99B2-68B9-4D9E-9920-CF16A0AD444B}"/>
          </ac:spMkLst>
        </pc:spChg>
      </pc:sldChg>
      <pc:sldChg chg="modSp modAnim">
        <pc:chgData name="Xinyuan YU" userId="dc4504a4-a3a7-4dcb-8793-fecaea3f6c48" providerId="ADAL" clId="{6982A911-2749-4BC0-B7EA-2843F96CAD79}" dt="2018-05-02T09:38:42.973" v="560" actId="1076"/>
        <pc:sldMkLst>
          <pc:docMk/>
          <pc:sldMk cId="3684201517" sldId="293"/>
        </pc:sldMkLst>
        <pc:spChg chg="mod">
          <ac:chgData name="Xinyuan YU" userId="dc4504a4-a3a7-4dcb-8793-fecaea3f6c48" providerId="ADAL" clId="{6982A911-2749-4BC0-B7EA-2843F96CAD79}" dt="2018-05-02T09:38:42.973" v="560" actId="1076"/>
          <ac:spMkLst>
            <pc:docMk/>
            <pc:sldMk cId="3684201517" sldId="293"/>
            <ac:spMk id="19" creationId="{17669961-ADFD-4796-8183-5D12FE454997}"/>
          </ac:spMkLst>
        </pc:spChg>
      </pc:sldChg>
      <pc:sldChg chg="modSp">
        <pc:chgData name="Xinyuan YU" userId="dc4504a4-a3a7-4dcb-8793-fecaea3f6c48" providerId="ADAL" clId="{6982A911-2749-4BC0-B7EA-2843F96CAD79}" dt="2018-05-02T06:20:25.974" v="10" actId="20577"/>
        <pc:sldMkLst>
          <pc:docMk/>
          <pc:sldMk cId="4045988559" sldId="297"/>
        </pc:sldMkLst>
        <pc:spChg chg="mod">
          <ac:chgData name="Xinyuan YU" userId="dc4504a4-a3a7-4dcb-8793-fecaea3f6c48" providerId="ADAL" clId="{6982A911-2749-4BC0-B7EA-2843F96CAD79}" dt="2018-05-02T06:20:25.974" v="10" actId="20577"/>
          <ac:spMkLst>
            <pc:docMk/>
            <pc:sldMk cId="4045988559" sldId="297"/>
            <ac:spMk id="13" creationId="{BE24D8E4-7F45-4E00-96E5-48CFBFD21C58}"/>
          </ac:spMkLst>
        </pc:spChg>
      </pc:sldChg>
      <pc:sldChg chg="modSp">
        <pc:chgData name="Xinyuan YU" userId="dc4504a4-a3a7-4dcb-8793-fecaea3f6c48" providerId="ADAL" clId="{6982A911-2749-4BC0-B7EA-2843F96CAD79}" dt="2018-05-02T06:23:48.058" v="17" actId="20577"/>
        <pc:sldMkLst>
          <pc:docMk/>
          <pc:sldMk cId="501003391" sldId="299"/>
        </pc:sldMkLst>
        <pc:spChg chg="mod">
          <ac:chgData name="Xinyuan YU" userId="dc4504a4-a3a7-4dcb-8793-fecaea3f6c48" providerId="ADAL" clId="{6982A911-2749-4BC0-B7EA-2843F96CAD79}" dt="2018-05-02T06:23:48.058" v="17" actId="20577"/>
          <ac:spMkLst>
            <pc:docMk/>
            <pc:sldMk cId="501003391" sldId="299"/>
            <ac:spMk id="10" creationId="{3458A4E1-BC83-48DD-A00B-E6056677D8F2}"/>
          </ac:spMkLst>
        </pc:spChg>
      </pc:sldChg>
      <pc:sldChg chg="modSp">
        <pc:chgData name="Xinyuan YU" userId="dc4504a4-a3a7-4dcb-8793-fecaea3f6c48" providerId="ADAL" clId="{6982A911-2749-4BC0-B7EA-2843F96CAD79}" dt="2018-05-02T06:28:41.486" v="19" actId="20577"/>
        <pc:sldMkLst>
          <pc:docMk/>
          <pc:sldMk cId="2164668777" sldId="303"/>
        </pc:sldMkLst>
        <pc:spChg chg="mod">
          <ac:chgData name="Xinyuan YU" userId="dc4504a4-a3a7-4dcb-8793-fecaea3f6c48" providerId="ADAL" clId="{6982A911-2749-4BC0-B7EA-2843F96CAD79}" dt="2018-05-02T06:28:41.486" v="19" actId="20577"/>
          <ac:spMkLst>
            <pc:docMk/>
            <pc:sldMk cId="2164668777" sldId="303"/>
            <ac:spMk id="8" creationId="{3B2B642D-8196-48DA-8E50-2F576926AB89}"/>
          </ac:spMkLst>
        </pc:spChg>
      </pc:sldChg>
      <pc:sldChg chg="modSp">
        <pc:chgData name="Xinyuan YU" userId="dc4504a4-a3a7-4dcb-8793-fecaea3f6c48" providerId="ADAL" clId="{6982A911-2749-4BC0-B7EA-2843F96CAD79}" dt="2018-05-02T06:32:23.012" v="21" actId="20577"/>
        <pc:sldMkLst>
          <pc:docMk/>
          <pc:sldMk cId="1679916949" sldId="304"/>
        </pc:sldMkLst>
        <pc:spChg chg="mod">
          <ac:chgData name="Xinyuan YU" userId="dc4504a4-a3a7-4dcb-8793-fecaea3f6c48" providerId="ADAL" clId="{6982A911-2749-4BC0-B7EA-2843F96CAD79}" dt="2018-05-02T06:32:23.012" v="21" actId="20577"/>
          <ac:spMkLst>
            <pc:docMk/>
            <pc:sldMk cId="1679916949" sldId="304"/>
            <ac:spMk id="8" creationId="{3B2B642D-8196-48DA-8E50-2F576926AB89}"/>
          </ac:spMkLst>
        </pc:spChg>
      </pc:sldChg>
      <pc:sldChg chg="delSp modSp add">
        <pc:chgData name="Xinyuan YU" userId="dc4504a4-a3a7-4dcb-8793-fecaea3f6c48" providerId="ADAL" clId="{6982A911-2749-4BC0-B7EA-2843F96CAD79}" dt="2018-05-02T06:37:26.413" v="62" actId="20577"/>
        <pc:sldMkLst>
          <pc:docMk/>
          <pc:sldMk cId="3913566514" sldId="305"/>
        </pc:sldMkLst>
        <pc:spChg chg="mod">
          <ac:chgData name="Xinyuan YU" userId="dc4504a4-a3a7-4dcb-8793-fecaea3f6c48" providerId="ADAL" clId="{6982A911-2749-4BC0-B7EA-2843F96CAD79}" dt="2018-05-02T06:37:00.040" v="57" actId="20577"/>
          <ac:spMkLst>
            <pc:docMk/>
            <pc:sldMk cId="3913566514" sldId="305"/>
            <ac:spMk id="3" creationId="{00000000-0000-0000-0000-000000000000}"/>
          </ac:spMkLst>
        </pc:spChg>
        <pc:spChg chg="del">
          <ac:chgData name="Xinyuan YU" userId="dc4504a4-a3a7-4dcb-8793-fecaea3f6c48" providerId="ADAL" clId="{6982A911-2749-4BC0-B7EA-2843F96CAD79}" dt="2018-05-02T06:36:00.958" v="27" actId="478"/>
          <ac:spMkLst>
            <pc:docMk/>
            <pc:sldMk cId="3913566514" sldId="305"/>
            <ac:spMk id="7" creationId="{00000000-0000-0000-0000-000000000000}"/>
          </ac:spMkLst>
        </pc:spChg>
        <pc:spChg chg="mod">
          <ac:chgData name="Xinyuan YU" userId="dc4504a4-a3a7-4dcb-8793-fecaea3f6c48" providerId="ADAL" clId="{6982A911-2749-4BC0-B7EA-2843F96CAD79}" dt="2018-05-02T06:37:26.413" v="62" actId="20577"/>
          <ac:spMkLst>
            <pc:docMk/>
            <pc:sldMk cId="3913566514" sldId="305"/>
            <ac:spMk id="16" creationId="{D12DE6BC-E215-4ED1-9B14-8B7E4AF3BD33}"/>
          </ac:spMkLst>
        </pc:spChg>
      </pc:sldChg>
      <pc:sldChg chg="delSp modSp add modAnim">
        <pc:chgData name="Xinyuan YU" userId="dc4504a4-a3a7-4dcb-8793-fecaea3f6c48" providerId="ADAL" clId="{6982A911-2749-4BC0-B7EA-2843F96CAD79}" dt="2018-05-02T06:45:50.806" v="313" actId="1076"/>
        <pc:sldMkLst>
          <pc:docMk/>
          <pc:sldMk cId="524056172" sldId="306"/>
        </pc:sldMkLst>
        <pc:spChg chg="mod">
          <ac:chgData name="Xinyuan YU" userId="dc4504a4-a3a7-4dcb-8793-fecaea3f6c48" providerId="ADAL" clId="{6982A911-2749-4BC0-B7EA-2843F96CAD79}" dt="2018-05-02T06:39:03.188" v="80" actId="20577"/>
          <ac:spMkLst>
            <pc:docMk/>
            <pc:sldMk cId="524056172" sldId="306"/>
            <ac:spMk id="2" creationId="{00000000-0000-0000-0000-000000000000}"/>
          </ac:spMkLst>
        </pc:spChg>
        <pc:spChg chg="mod">
          <ac:chgData name="Xinyuan YU" userId="dc4504a4-a3a7-4dcb-8793-fecaea3f6c48" providerId="ADAL" clId="{6982A911-2749-4BC0-B7EA-2843F96CAD79}" dt="2018-05-02T06:37:30.759" v="64" actId="20577"/>
          <ac:spMkLst>
            <pc:docMk/>
            <pc:sldMk cId="524056172" sldId="306"/>
            <ac:spMk id="5" creationId="{00000000-0000-0000-0000-000000000000}"/>
          </ac:spMkLst>
        </pc:spChg>
        <pc:spChg chg="mod">
          <ac:chgData name="Xinyuan YU" userId="dc4504a4-a3a7-4dcb-8793-fecaea3f6c48" providerId="ADAL" clId="{6982A911-2749-4BC0-B7EA-2843F96CAD79}" dt="2018-05-02T06:44:41.776" v="303" actId="20577"/>
          <ac:spMkLst>
            <pc:docMk/>
            <pc:sldMk cId="524056172" sldId="306"/>
            <ac:spMk id="17" creationId="{00000000-0000-0000-0000-000000000000}"/>
          </ac:spMkLst>
        </pc:spChg>
        <pc:picChg chg="del">
          <ac:chgData name="Xinyuan YU" userId="dc4504a4-a3a7-4dcb-8793-fecaea3f6c48" providerId="ADAL" clId="{6982A911-2749-4BC0-B7EA-2843F96CAD79}" dt="2018-05-02T06:40:56.583" v="81" actId="478"/>
          <ac:picMkLst>
            <pc:docMk/>
            <pc:sldMk cId="524056172" sldId="306"/>
            <ac:picMk id="10" creationId="{EC9A35F5-F1A9-4862-9432-A09A6ACC1662}"/>
          </ac:picMkLst>
        </pc:picChg>
      </pc:sldChg>
    </pc:docChg>
  </pc:docChgLst>
  <pc:docChgLst>
    <pc:chgData name="Xinyuan YU" userId="dc4504a4-a3a7-4dcb-8793-fecaea3f6c48" providerId="ADAL" clId="{682311D8-6F9A-48DE-AAE5-E1FD3FE391E9}"/>
    <pc:docChg chg="modSld">
      <pc:chgData name="Xinyuan YU" userId="dc4504a4-a3a7-4dcb-8793-fecaea3f6c48" providerId="ADAL" clId="{682311D8-6F9A-48DE-AAE5-E1FD3FE391E9}" dt="2018-05-09T12:47:32.404" v="22" actId="20577"/>
      <pc:docMkLst>
        <pc:docMk/>
      </pc:docMkLst>
      <pc:sldChg chg="modSp modAnim">
        <pc:chgData name="Xinyuan YU" userId="dc4504a4-a3a7-4dcb-8793-fecaea3f6c48" providerId="ADAL" clId="{682311D8-6F9A-48DE-AAE5-E1FD3FE391E9}" dt="2018-05-09T12:47:32.404" v="22" actId="20577"/>
        <pc:sldMkLst>
          <pc:docMk/>
          <pc:sldMk cId="3684201517" sldId="293"/>
        </pc:sldMkLst>
        <pc:spChg chg="mod">
          <ac:chgData name="Xinyuan YU" userId="dc4504a4-a3a7-4dcb-8793-fecaea3f6c48" providerId="ADAL" clId="{682311D8-6F9A-48DE-AAE5-E1FD3FE391E9}" dt="2018-05-09T12:47:32.404" v="22" actId="20577"/>
          <ac:spMkLst>
            <pc:docMk/>
            <pc:sldMk cId="3684201517" sldId="293"/>
            <ac:spMk id="19" creationId="{17669961-ADFD-4796-8183-5D12FE4549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2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4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29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6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5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2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43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42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3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20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3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9EC6-A7F9-4038-B584-32C3F4D916B2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D196-4731-488D-BBC2-0FF6E27DC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4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5" y="54768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2925" y="434244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2925" y="1451601"/>
            <a:ext cx="8236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2E4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Survey on seq2seq models for neural machine translation </a:t>
            </a:r>
            <a:endParaRPr lang="zh-CN" altLang="en-US" sz="4400" b="1" dirty="0">
              <a:solidFill>
                <a:srgbClr val="2E4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42925" y="3505200"/>
            <a:ext cx="4595813" cy="4763"/>
          </a:xfrm>
          <a:prstGeom prst="line">
            <a:avLst/>
          </a:prstGeom>
          <a:ln w="15875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1284" y="3756926"/>
            <a:ext cx="421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-1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YU Xinyuan</a:t>
            </a:r>
            <a:endParaRPr lang="zh-CN" altLang="en-US" sz="1600" b="1" spc="-1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8C95D4-B566-4205-B78E-F572D0B98F24}"/>
              </a:ext>
            </a:extLst>
          </p:cNvPr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12DE6BC-E215-4ED1-9B14-8B7E4AF3BD33}"/>
              </a:ext>
            </a:extLst>
          </p:cNvPr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2DB2-2681-4458-964A-2F8779CE76FF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Bahdanau et al. (2014)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74E9FF-30C2-4E6D-83FD-D902C08FB572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873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C23A03B5-C816-44AD-AA18-39F6837930C2}"/>
                  </a:ext>
                </a:extLst>
              </p:cNvPr>
              <p:cNvSpPr txBox="1"/>
              <p:nvPr/>
            </p:nvSpPr>
            <p:spPr>
              <a:xfrm>
                <a:off x="481010" y="1388135"/>
                <a:ext cx="5763674" cy="3160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𝑠𝑐𝑜𝑟𝑒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𝑠𝑐𝑜𝑟𝑒</m:t>
                    </m:r>
                  </m:oMath>
                </a14:m>
                <a:r>
                  <a:rPr lang="en-US" altLang="zh-CN" sz="1600" dirty="0"/>
                  <a:t> function was used to calculate the </a:t>
                </a:r>
                <a:r>
                  <a:rPr lang="en-US" altLang="zh-CN" sz="1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attention </a:t>
                </a:r>
                <a:r>
                  <a:rPr lang="en-US" altLang="zh-CN" sz="1600" dirty="0">
                    <a:solidFill>
                      <a:srgbClr val="B4DCE7"/>
                    </a:solidFill>
                  </a:rPr>
                  <a:t>score</a:t>
                </a:r>
              </a:p>
              <a:p>
                <a:r>
                  <a:rPr lang="en-US" altLang="zh-CN" sz="1600" dirty="0"/>
                  <a:t>Bahdanau et al. used a one layer feed forward neural network to calculate the score:</a:t>
                </a:r>
              </a:p>
              <a:p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unc>
                        <m:func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It tells the model how much to pay attention to each input word</a:t>
                </a:r>
              </a:p>
              <a:p>
                <a:endParaRPr lang="en-US" altLang="zh-CN" sz="1600" dirty="0"/>
              </a:p>
            </p:txBody>
          </p:sp>
        </mc:Choice>
        <mc:Fallback xmlns="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C23A03B5-C816-44AD-AA18-39F68379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0" y="1388135"/>
                <a:ext cx="5763674" cy="3160673"/>
              </a:xfrm>
              <a:prstGeom prst="rect">
                <a:avLst/>
              </a:prstGeom>
              <a:blipFill>
                <a:blip r:embed="rId2"/>
                <a:stretch>
                  <a:fillRect l="-635" r="-1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268F6FE7-1836-4C54-B551-2D19731EE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318" b="73"/>
          <a:stretch/>
        </p:blipFill>
        <p:spPr>
          <a:xfrm>
            <a:off x="6544183" y="1161385"/>
            <a:ext cx="2515103" cy="32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2DB2-2681-4458-964A-2F8779CE76FF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Luong et al. (2015)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74E9FF-30C2-4E6D-83FD-D902C08FB572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588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B423787E-B902-40A5-A0C9-E11CB042A372}"/>
              </a:ext>
            </a:extLst>
          </p:cNvPr>
          <p:cNvSpPr txBox="1"/>
          <p:nvPr/>
        </p:nvSpPr>
        <p:spPr>
          <a:xfrm>
            <a:off x="481009" y="1704568"/>
            <a:ext cx="32759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Two types of attention: </a:t>
            </a:r>
            <a:r>
              <a:rPr lang="en-US" altLang="zh-CN" sz="1400" dirty="0">
                <a:solidFill>
                  <a:srgbClr val="B4DCE7"/>
                </a:solidFill>
              </a:rPr>
              <a:t>g</a:t>
            </a:r>
            <a:r>
              <a:rPr lang="en-US" altLang="zh-CN" sz="1600" dirty="0">
                <a:solidFill>
                  <a:srgbClr val="B4DCE7"/>
                </a:solidFill>
              </a:rPr>
              <a:t>lob</a:t>
            </a:r>
            <a:r>
              <a:rPr lang="en-US" altLang="zh-CN" sz="1400" dirty="0">
                <a:solidFill>
                  <a:srgbClr val="B4DCE7"/>
                </a:solidFill>
              </a:rPr>
              <a:t>al attention</a:t>
            </a:r>
            <a:r>
              <a:rPr lang="en-US" altLang="zh-CN" sz="1400" dirty="0"/>
              <a:t> vs </a:t>
            </a:r>
            <a:r>
              <a:rPr lang="en-US" altLang="zh-CN" sz="1400" dirty="0">
                <a:solidFill>
                  <a:srgbClr val="B4DCE7"/>
                </a:solidFill>
              </a:rPr>
              <a:t>local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Different ways of calculating the attention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r>
              <a:rPr lang="en-US" altLang="zh-CN" sz="1400" dirty="0"/>
              <a:t>The global attention model essentially resembled the model of Bahdanau et al. (2014)</a:t>
            </a:r>
          </a:p>
          <a:p>
            <a:endParaRPr lang="en-US" altLang="zh-CN" sz="1400" dirty="0"/>
          </a:p>
        </p:txBody>
      </p:sp>
      <p:pic>
        <p:nvPicPr>
          <p:cNvPr id="4098" name="Picture 2" descr="âbahdanau attentionâçå¾çæç´¢ç»æ">
            <a:extLst>
              <a:ext uri="{FF2B5EF4-FFF2-40B4-BE49-F238E27FC236}">
                <a16:creationId xmlns:a16="http://schemas.microsoft.com/office/drawing/2014/main" id="{809AA2DD-37AB-419B-893D-F4925C52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 bwMode="auto">
          <a:xfrm>
            <a:off x="3862186" y="905517"/>
            <a:ext cx="5108736" cy="26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D75873-36BE-43BE-9DCF-779925D3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51" y="3655716"/>
            <a:ext cx="2090324" cy="337830"/>
          </a:xfrm>
          <a:prstGeom prst="rect">
            <a:avLst/>
          </a:prstGeom>
        </p:spPr>
      </p:pic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FD8BD82E-BD98-4E0D-B627-8A9A1AC2A682}"/>
              </a:ext>
            </a:extLst>
          </p:cNvPr>
          <p:cNvCxnSpPr>
            <a:cxnSpLocks/>
            <a:endCxn id="3" idx="1"/>
          </p:cNvCxnSpPr>
          <p:nvPr/>
        </p:nvCxnSpPr>
        <p:spPr>
          <a:xfrm rot="5400000">
            <a:off x="3863199" y="2267691"/>
            <a:ext cx="1909692" cy="1204188"/>
          </a:xfrm>
          <a:prstGeom prst="curvedConnector4">
            <a:avLst>
              <a:gd name="adj1" fmla="val 124"/>
              <a:gd name="adj2" fmla="val 118984"/>
            </a:avLst>
          </a:prstGeom>
          <a:ln w="38100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33034D42-0E76-49ED-80E1-D60C27126607}"/>
              </a:ext>
            </a:extLst>
          </p:cNvPr>
          <p:cNvSpPr/>
          <p:nvPr/>
        </p:nvSpPr>
        <p:spPr>
          <a:xfrm>
            <a:off x="4572000" y="2007704"/>
            <a:ext cx="1133061" cy="861392"/>
          </a:xfrm>
          <a:prstGeom prst="ellipse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C6FC7FC-8346-46AF-A689-0C7123C8453F}"/>
              </a:ext>
            </a:extLst>
          </p:cNvPr>
          <p:cNvSpPr/>
          <p:nvPr/>
        </p:nvSpPr>
        <p:spPr>
          <a:xfrm>
            <a:off x="6944138" y="1477617"/>
            <a:ext cx="1524001" cy="974035"/>
          </a:xfrm>
          <a:prstGeom prst="ellipse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989E87CD-D77F-4E4D-B0F5-5CFFB101B08C}"/>
              </a:ext>
            </a:extLst>
          </p:cNvPr>
          <p:cNvCxnSpPr>
            <a:cxnSpLocks/>
            <a:endCxn id="26" idx="3"/>
          </p:cNvCxnSpPr>
          <p:nvPr/>
        </p:nvCxnSpPr>
        <p:spPr>
          <a:xfrm rot="10800000" flipV="1">
            <a:off x="3346173" y="3392554"/>
            <a:ext cx="2292630" cy="982958"/>
          </a:xfrm>
          <a:prstGeom prst="curvedConnector3">
            <a:avLst>
              <a:gd name="adj1" fmla="val 50000"/>
            </a:avLst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E8DE682C-A28C-427D-B367-EF246B163EC9}"/>
                  </a:ext>
                </a:extLst>
              </p:cNvPr>
              <p:cNvSpPr txBox="1"/>
              <p:nvPr/>
            </p:nvSpPr>
            <p:spPr>
              <a:xfrm>
                <a:off x="422102" y="4048243"/>
                <a:ext cx="2924071" cy="65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Dotted line: concatenated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/>
                  <a:t> with input at next time step to make the model aware of previous alignment choice</a:t>
                </a:r>
              </a:p>
            </p:txBody>
          </p:sp>
        </mc:Choice>
        <mc:Fallback xmlns=""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E8DE682C-A28C-427D-B367-EF246B16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2" y="4048243"/>
                <a:ext cx="2924071" cy="654538"/>
              </a:xfrm>
              <a:prstGeom prst="rect">
                <a:avLst/>
              </a:prstGeom>
              <a:blipFill>
                <a:blip r:embed="rId4"/>
                <a:stretch>
                  <a:fillRect t="-3738" b="-6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7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2DB2-2681-4458-964A-2F8779CE76FF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Luong et al. (2015)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74E9FF-30C2-4E6D-83FD-D902C08FB572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588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B423787E-B902-40A5-A0C9-E11CB042A372}"/>
              </a:ext>
            </a:extLst>
          </p:cNvPr>
          <p:cNvSpPr txBox="1"/>
          <p:nvPr/>
        </p:nvSpPr>
        <p:spPr>
          <a:xfrm>
            <a:off x="481009" y="1704568"/>
            <a:ext cx="32759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Two types of attention: </a:t>
            </a:r>
            <a:r>
              <a:rPr lang="en-US" altLang="zh-CN" sz="1400" dirty="0">
                <a:solidFill>
                  <a:srgbClr val="B4DCE7"/>
                </a:solidFill>
              </a:rPr>
              <a:t>g</a:t>
            </a:r>
            <a:r>
              <a:rPr lang="en-US" altLang="zh-CN" sz="1600" dirty="0">
                <a:solidFill>
                  <a:srgbClr val="B4DCE7"/>
                </a:solidFill>
              </a:rPr>
              <a:t>lob</a:t>
            </a:r>
            <a:r>
              <a:rPr lang="en-US" altLang="zh-CN" sz="1400" dirty="0">
                <a:solidFill>
                  <a:srgbClr val="B4DCE7"/>
                </a:solidFill>
              </a:rPr>
              <a:t>al attention</a:t>
            </a:r>
            <a:r>
              <a:rPr lang="en-US" altLang="zh-CN" sz="1400" dirty="0"/>
              <a:t> vs </a:t>
            </a:r>
            <a:r>
              <a:rPr lang="en-US" altLang="zh-CN" sz="1400" dirty="0">
                <a:solidFill>
                  <a:srgbClr val="B4DCE7"/>
                </a:solidFill>
              </a:rPr>
              <a:t>local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Different ways of calculating the attention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r>
              <a:rPr lang="en-US" altLang="zh-CN" sz="1400" dirty="0"/>
              <a:t>Instead of attending all source representations, the local attention model focused only on </a:t>
            </a:r>
            <a:r>
              <a:rPr lang="en-US" altLang="zh-CN" sz="1400" dirty="0">
                <a:solidFill>
                  <a:srgbClr val="B4DCE7"/>
                </a:solidFill>
              </a:rPr>
              <a:t>part</a:t>
            </a:r>
            <a:r>
              <a:rPr lang="en-US" altLang="zh-CN" sz="1400" dirty="0"/>
              <a:t> of the source representations every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BE6704F6-CF9A-4A34-8082-E07326C6CC4F}"/>
                  </a:ext>
                </a:extLst>
              </p:cNvPr>
              <p:cNvSpPr txBox="1"/>
              <p:nvPr/>
            </p:nvSpPr>
            <p:spPr>
              <a:xfrm>
                <a:off x="3756990" y="853608"/>
                <a:ext cx="5108714" cy="1227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/>
                  <a:t> was derived from source states within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CN" sz="1200" dirty="0"/>
              </a:p>
              <a:p>
                <a:endParaRPr lang="en-US" altLang="zh-CN" sz="1200" dirty="0"/>
              </a:p>
              <a:p>
                <a:endParaRPr lang="en-US" altLang="zh-CN" sz="1200" dirty="0"/>
              </a:p>
              <a:p>
                <a:r>
                  <a:rPr lang="en-US" altLang="zh-CN" sz="1200" dirty="0"/>
                  <a:t>Two ways of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200" dirty="0"/>
                  <a:t>Monotonic alignment (local-m)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12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200" dirty="0"/>
                  <a:t>Predictive alignment (local-p)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𝑠𝑖𝑔𝑚𝑜𝑖𝑑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func>
                      <m:func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200" dirty="0"/>
              </a:p>
            </p:txBody>
          </p:sp>
        </mc:Choice>
        <mc:Fallback xmlns="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BE6704F6-CF9A-4A34-8082-E07326C6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90" y="853608"/>
                <a:ext cx="5108714" cy="1227837"/>
              </a:xfrm>
              <a:prstGeom prst="rect">
                <a:avLst/>
              </a:prstGeom>
              <a:blipFill>
                <a:blip r:embed="rId2"/>
                <a:stretch>
                  <a:fillRect t="-498"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7D3F17FE-9849-43CD-AA9A-6FA33B183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337" y="2385231"/>
            <a:ext cx="3281047" cy="26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2DB2-2681-4458-964A-2F8779CE76FF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Luong et al. (2015)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74E9FF-30C2-4E6D-83FD-D902C08FB572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588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B423787E-B902-40A5-A0C9-E11CB042A372}"/>
              </a:ext>
            </a:extLst>
          </p:cNvPr>
          <p:cNvSpPr txBox="1"/>
          <p:nvPr/>
        </p:nvSpPr>
        <p:spPr>
          <a:xfrm>
            <a:off x="481009" y="1704568"/>
            <a:ext cx="32759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Two types of attention: </a:t>
            </a:r>
            <a:r>
              <a:rPr lang="en-US" altLang="zh-CN" sz="1400" dirty="0">
                <a:solidFill>
                  <a:srgbClr val="B4DCE7"/>
                </a:solidFill>
              </a:rPr>
              <a:t>g</a:t>
            </a:r>
            <a:r>
              <a:rPr lang="en-US" altLang="zh-CN" sz="1600" dirty="0">
                <a:solidFill>
                  <a:srgbClr val="B4DCE7"/>
                </a:solidFill>
              </a:rPr>
              <a:t>lob</a:t>
            </a:r>
            <a:r>
              <a:rPr lang="en-US" altLang="zh-CN" sz="1400" dirty="0">
                <a:solidFill>
                  <a:srgbClr val="B4DCE7"/>
                </a:solidFill>
              </a:rPr>
              <a:t>al attention</a:t>
            </a:r>
            <a:r>
              <a:rPr lang="en-US" altLang="zh-CN" sz="1400" dirty="0"/>
              <a:t> vs </a:t>
            </a:r>
            <a:r>
              <a:rPr lang="en-US" altLang="zh-CN" sz="1400" dirty="0">
                <a:solidFill>
                  <a:srgbClr val="B4DCE7"/>
                </a:solidFill>
              </a:rPr>
              <a:t>local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Different ways of calculating the attention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r>
              <a:rPr lang="en-US" altLang="zh-CN" sz="1400" dirty="0"/>
              <a:t>dot works well for the global attention and general is better for the local attention.</a:t>
            </a:r>
          </a:p>
        </p:txBody>
      </p:sp>
      <p:pic>
        <p:nvPicPr>
          <p:cNvPr id="8194" name="Picture 2" descr="âluong attentionâçå¾çæç´¢ç»æ">
            <a:extLst>
              <a:ext uri="{FF2B5EF4-FFF2-40B4-BE49-F238E27FC236}">
                <a16:creationId xmlns:a16="http://schemas.microsoft.com/office/drawing/2014/main" id="{A1046C56-C35A-4C5F-8465-E1953FA1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49" y="1596887"/>
            <a:ext cx="4215900" cy="13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06F941DB-E07D-4125-A1B4-AC9E0AF86E94}"/>
              </a:ext>
            </a:extLst>
          </p:cNvPr>
          <p:cNvSpPr txBox="1"/>
          <p:nvPr/>
        </p:nvSpPr>
        <p:spPr>
          <a:xfrm>
            <a:off x="6881241" y="2977416"/>
            <a:ext cx="178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Bahdanau et al. (2014) </a:t>
            </a:r>
          </a:p>
        </p:txBody>
      </p: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A29A7ED7-4505-410A-9EF2-5EEB8B7F55C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261113" y="2542601"/>
            <a:ext cx="1620128" cy="573315"/>
          </a:xfrm>
          <a:prstGeom prst="curvedConnector3">
            <a:avLst>
              <a:gd name="adj1" fmla="val -14620"/>
            </a:avLst>
          </a:prstGeom>
          <a:ln w="38100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88A4047-DD2F-4D68-9C3C-8BF9448A9B7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Gehring et al. (2017)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2E1DFC2-40D7-4CDC-B167-AAF57B9F8FC4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68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E0EB99B2-68B9-4D9E-9920-CF16A0AD444B}"/>
                  </a:ext>
                </a:extLst>
              </p:cNvPr>
              <p:cNvSpPr txBox="1"/>
              <p:nvPr/>
            </p:nvSpPr>
            <p:spPr>
              <a:xfrm>
                <a:off x="466725" y="1164527"/>
                <a:ext cx="8036721" cy="356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Recurrent neural network is computationally inefficient as it cannot be parallelized during training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RNN is not good at establishing long term dependency ( it takes O(n) steps 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Gehring et al. used multi-layer </a:t>
                </a:r>
                <a:r>
                  <a:rPr lang="en-US" altLang="zh-CN" sz="1400" dirty="0">
                    <a:solidFill>
                      <a:srgbClr val="B4DCE7"/>
                    </a:solidFill>
                  </a:rPr>
                  <a:t>convolutional neural network </a:t>
                </a:r>
                <a:r>
                  <a:rPr lang="en-US" altLang="zh-CN" sz="1400" dirty="0"/>
                  <a:t>to encode input sentences as well as generate target sentences (ConvS2S).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Each convolution layer was parameterized as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𝑘𝑑</m:t>
                        </m:r>
                      </m:sup>
                    </m:sSup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1400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400" dirty="0"/>
                  <a:t> was the kernel width and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1400" dirty="0"/>
                  <a:t> was the embedding size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input would be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𝑘𝑑</m:t>
                        </m:r>
                      </m:sup>
                    </m:sSup>
                  </m:oMath>
                </a14:m>
                <a:r>
                  <a:rPr lang="en-US" altLang="zh-CN" sz="1400" dirty="0"/>
                  <a:t>, which was either the input to the encoder(decoder) or output from previous convolution layer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output of convolution would be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Used a gated linear units (GLU) as non-linearity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𝜐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zh-CN" alt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altLang="zh-CN" sz="1400" dirty="0"/>
                  <a:t> is point-wise multiplication.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Equipped the model with a sense of ordering by embedding the absolute position to both the input and output embeddings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 </a:t>
                </a:r>
              </a:p>
            </p:txBody>
          </p:sp>
        </mc:Choice>
        <mc:Fallback xmlns=""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E0EB99B2-68B9-4D9E-9920-CF16A0AD4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164527"/>
                <a:ext cx="8036721" cy="3568541"/>
              </a:xfrm>
              <a:prstGeom prst="rect">
                <a:avLst/>
              </a:prstGeom>
              <a:blipFill>
                <a:blip r:embed="rId2"/>
                <a:stretch>
                  <a:fillRect l="-152" t="-342" r="-228" b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F3119B-55A2-47D9-8920-71989898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40" y="724037"/>
            <a:ext cx="3196704" cy="39702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88A4047-DD2F-4D68-9C3C-8BF9448A9B7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Gehring et al. (2017)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2E1DFC2-40D7-4CDC-B167-AAF57B9F8FC4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68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E0EB99B2-68B9-4D9E-9920-CF16A0AD444B}"/>
                  </a:ext>
                </a:extLst>
              </p:cNvPr>
              <p:cNvSpPr txBox="1"/>
              <p:nvPr/>
            </p:nvSpPr>
            <p:spPr>
              <a:xfrm>
                <a:off x="477815" y="1161385"/>
                <a:ext cx="4090991" cy="3583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B4DCE7"/>
                    </a:solidFill>
                  </a:rPr>
                  <a:t>Multi-step attention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Global attention for each decoder 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For layer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1400" dirty="0"/>
                  <a:t>, combined decoder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400" dirty="0"/>
                  <a:t> and previous target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400" dirty="0"/>
                  <a:t>, similar to RNN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Attention  was then computed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400" dirty="0"/>
                  <a:t> and the last encoder block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altLang="zh-CN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𝑡𝑗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context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400" dirty="0"/>
                  <a:t> is slightly different: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nary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Once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400" dirty="0"/>
                  <a:t> has been computed, it is simply added to the output of the corresponding decoder layer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sz="1400" dirty="0"/>
                  <a:t>.</a:t>
                </a:r>
              </a:p>
            </p:txBody>
          </p:sp>
        </mc:Choice>
        <mc:Fallback xmlns=""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E0EB99B2-68B9-4D9E-9920-CF16A0AD4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5" y="1161385"/>
                <a:ext cx="4090991" cy="3583610"/>
              </a:xfrm>
              <a:prstGeom prst="rect">
                <a:avLst/>
              </a:prstGeom>
              <a:blipFill>
                <a:blip r:embed="rId3"/>
                <a:stretch>
                  <a:fillRect l="-447" t="-341" r="-1490" b="-9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1E5C3F7B-7B1E-4D77-BE0F-9DC2541195BA}"/>
              </a:ext>
            </a:extLst>
          </p:cNvPr>
          <p:cNvSpPr/>
          <p:nvPr/>
        </p:nvSpPr>
        <p:spPr>
          <a:xfrm>
            <a:off x="6167034" y="2179984"/>
            <a:ext cx="942757" cy="841512"/>
          </a:xfrm>
          <a:prstGeom prst="ellipse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49189363-7EF7-43BE-84F8-A93233834DDA}"/>
              </a:ext>
            </a:extLst>
          </p:cNvPr>
          <p:cNvCxnSpPr>
            <a:cxnSpLocks/>
            <a:stCxn id="11" idx="2"/>
          </p:cNvCxnSpPr>
          <p:nvPr/>
        </p:nvCxnSpPr>
        <p:spPr>
          <a:xfrm rot="10800000" flipV="1">
            <a:off x="3366052" y="2600739"/>
            <a:ext cx="2800982" cy="341243"/>
          </a:xfrm>
          <a:prstGeom prst="curvedConnector3">
            <a:avLst>
              <a:gd name="adj1" fmla="val 50000"/>
            </a:avLst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D2C8D468-6619-4B87-AB33-4536C21D4C83}"/>
              </a:ext>
            </a:extLst>
          </p:cNvPr>
          <p:cNvSpPr/>
          <p:nvPr/>
        </p:nvSpPr>
        <p:spPr>
          <a:xfrm>
            <a:off x="6321288" y="1630017"/>
            <a:ext cx="1736862" cy="549967"/>
          </a:xfrm>
          <a:prstGeom prst="ellipse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DE7D33CE-99FD-4307-B9CE-098C8FF0C0F0}"/>
              </a:ext>
            </a:extLst>
          </p:cNvPr>
          <p:cNvCxnSpPr>
            <a:cxnSpLocks/>
            <a:stCxn id="17" idx="2"/>
          </p:cNvCxnSpPr>
          <p:nvPr/>
        </p:nvCxnSpPr>
        <p:spPr>
          <a:xfrm rot="10800000" flipV="1">
            <a:off x="3366052" y="1905000"/>
            <a:ext cx="2955236" cy="1772477"/>
          </a:xfrm>
          <a:prstGeom prst="curvedConnector3">
            <a:avLst>
              <a:gd name="adj1" fmla="val 42825"/>
            </a:avLst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1A3DE36C-59D3-4AF9-8211-587B813580BF}"/>
              </a:ext>
            </a:extLst>
          </p:cNvPr>
          <p:cNvSpPr/>
          <p:nvPr/>
        </p:nvSpPr>
        <p:spPr>
          <a:xfrm>
            <a:off x="7162800" y="2179984"/>
            <a:ext cx="942757" cy="1012133"/>
          </a:xfrm>
          <a:prstGeom prst="ellipse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连接符: 曲线 20">
            <a:extLst>
              <a:ext uri="{FF2B5EF4-FFF2-40B4-BE49-F238E27FC236}">
                <a16:creationId xmlns:a16="http://schemas.microsoft.com/office/drawing/2014/main" id="{2CF60BC0-0DF5-43EE-950D-905BF4AB5999}"/>
              </a:ext>
            </a:extLst>
          </p:cNvPr>
          <p:cNvCxnSpPr>
            <a:cxnSpLocks/>
            <a:stCxn id="20" idx="3"/>
          </p:cNvCxnSpPr>
          <p:nvPr/>
        </p:nvCxnSpPr>
        <p:spPr>
          <a:xfrm rot="5400000">
            <a:off x="4119644" y="686790"/>
            <a:ext cx="824116" cy="5538325"/>
          </a:xfrm>
          <a:prstGeom prst="curvedConnector2">
            <a:avLst/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scontent-hkg3-1.xx.fbcdn.net/v/t39.2365-6/18158912_821511514668337_8758096610476425216_n.gif?_nc_cat=0&amp;oh=24d3f0888f4fc0499b80374be695aba4&amp;oe=5B610D25">
            <a:extLst>
              <a:ext uri="{FF2B5EF4-FFF2-40B4-BE49-F238E27FC236}">
                <a16:creationId xmlns:a16="http://schemas.microsoft.com/office/drawing/2014/main" id="{A5BB68A6-93E4-4E85-8FE3-6C8DE4B15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83" y="988727"/>
            <a:ext cx="6096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2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88A4047-DD2F-4D68-9C3C-8BF9448A9B7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Vaswani et al. (2017)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2E1DFC2-40D7-4CDC-B167-AAF57B9F8FC4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68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17669961-ADFD-4796-8183-5D12FE454997}"/>
                  </a:ext>
                </a:extLst>
              </p:cNvPr>
              <p:cNvSpPr txBox="1"/>
              <p:nvPr/>
            </p:nvSpPr>
            <p:spPr>
              <a:xfrm>
                <a:off x="466725" y="1380996"/>
                <a:ext cx="8140562" cy="312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</a:t>
                </a:r>
                <a:r>
                  <a:rPr lang="en-US" altLang="zh-CN" sz="1400" dirty="0">
                    <a:solidFill>
                      <a:srgbClr val="B4DCE7"/>
                    </a:solidFill>
                  </a:rPr>
                  <a:t>Transformer</a:t>
                </a:r>
                <a:r>
                  <a:rPr lang="en-US" altLang="zh-CN" sz="1400" dirty="0"/>
                  <a:t>, based solely on attention mechanisms, dispensing with RNN and CNN entirely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Building blocks: a general view of attention.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Input: a query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1400" dirty="0"/>
                  <a:t> and a set of key-value pairs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400" dirty="0"/>
                  <a:t>. (query, key and value are all vectors)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Output: weighted sum of values, where weights are computed by a compatibility function of query and corresponding keys.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rgbClr val="B4DCE7"/>
                    </a:solidFill>
                  </a:rPr>
                  <a:t>Scaled dot-product attention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𝐴𝑡𝑡𝑒𝑛𝑡𝑖𝑜𝑛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p>
                              <m:s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4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rgbClr val="B4DCE7"/>
                    </a:solidFill>
                  </a:rPr>
                  <a:t>Multi-head attention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Linearly project the queries, keys and values h times with different linear projections.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results are then concatenated and projected to get the final result.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𝑀𝑢𝑙𝑡𝑖𝐻𝑒𝑎𝑑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𝑐𝑜𝑛𝑐𝑎𝑡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m:oMathPara>
                </a14:m>
                <a:endParaRPr lang="en-US" altLang="zh-CN" sz="1400" dirty="0"/>
              </a:p>
              <a:p>
                <a:pPr lvl="2"/>
                <a:r>
                  <a:rPr lang="en-US" altLang="zh-CN" sz="1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𝐴𝑡𝑡𝑒𝑛𝑡𝑖𝑜𝑛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𝑄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𝐾</m:t>
                    </m:r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𝑉</m:t>
                    </m:r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17669961-ADFD-4796-8183-5D12FE454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380996"/>
                <a:ext cx="8140562" cy="3122650"/>
              </a:xfrm>
              <a:prstGeom prst="rect">
                <a:avLst/>
              </a:prstGeom>
              <a:blipFill>
                <a:blip r:embed="rId2"/>
                <a:stretch>
                  <a:fillRect l="-150" t="-391" b="-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E63A375-DBBF-43AC-9C60-5234082B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478" y="2338054"/>
            <a:ext cx="3584252" cy="9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DDC03A-F5D9-42B2-B545-2D2E4C16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77" y="853608"/>
            <a:ext cx="3123102" cy="42080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88A4047-DD2F-4D68-9C3C-8BF9448A9B7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Vaswani et al. (2017)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2E1DFC2-40D7-4CDC-B167-AAF57B9F8FC4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68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17669961-ADFD-4796-8183-5D12FE454997}"/>
                  </a:ext>
                </a:extLst>
              </p:cNvPr>
              <p:cNvSpPr txBox="1"/>
              <p:nvPr/>
            </p:nvSpPr>
            <p:spPr>
              <a:xfrm>
                <a:off x="481009" y="1172742"/>
                <a:ext cx="4205636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encoder and decoder are composed of a stack of N=6 identical layers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Largely rely on self-attention mechanism (CNN)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𝑆𝑒𝑙𝑓𝐴𝑡𝑡𝑒𝑛𝑡𝑖𝑜𝑛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Position-wise FFN, which is applied to each position separately and identically (GLU)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𝐹𝐹𝑁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𝑅𝐸𝐿𝑈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Unique decoder sublayer: global attention (Multi-step attention)</a:t>
                </a:r>
              </a:p>
              <a:p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Residual (short-circuit) connection and </a:t>
                </a:r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𝐿𝑎𝑦𝑒𝑟𝑁𝑜𝑟𝑚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sz="1400" i="1" dirty="0" err="1" smtClean="0">
                        <a:latin typeface="Cambria Math" panose="02040503050406030204" pitchFamily="18" charset="0"/>
                      </a:rPr>
                      <m:t>𝐿𝑎𝑦𝑒𝑟𝑁𝑜𝑟𝑚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𝑆𝑢𝑏𝑙𝑎𝑦𝑒𝑟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Positional encoding</a:t>
                </a:r>
              </a:p>
            </p:txBody>
          </p:sp>
        </mc:Choice>
        <mc:Fallback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17669961-ADFD-4796-8183-5D12FE454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9" y="1172742"/>
                <a:ext cx="4205636" cy="3754874"/>
              </a:xfrm>
              <a:prstGeom prst="rect">
                <a:avLst/>
              </a:prstGeom>
              <a:blipFill>
                <a:blip r:embed="rId3"/>
                <a:stretch>
                  <a:fillRect l="-290" t="-162" r="-435" b="-81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E38B862-EE58-435C-B83B-C637AA2A0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381" y="3456312"/>
            <a:ext cx="2055536" cy="4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068E34-2F05-4630-B2F2-D16E5B4B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09" y="1133041"/>
            <a:ext cx="5564091" cy="34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5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95738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6725" y="290520"/>
            <a:ext cx="166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Introduction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50" y="1667202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Sept2013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939" y="1394231"/>
            <a:ext cx="48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text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4" y="990093"/>
            <a:ext cx="8051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Seq2seq models refers to all models that take in a sequence as input and output another. </a:t>
            </a:r>
            <a:endParaRPr lang="en-US" altLang="zh-CN" sz="1200" spc="-10" dirty="0">
              <a:solidFill>
                <a:srgbClr val="3838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motivation for using machine translation as a representative 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/>
              <a:t>Machine translation is a widely-recognized and useful instance of seq2seq models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/>
              <a:t>Machine translation is often one of the main driving tasks behind the development of new models.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9A35F5-F1A9-4862-9432-A09A6ACC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3" y="3136216"/>
            <a:ext cx="4077742" cy="16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3.bp.blogspot.com/-aZ3zvPiCoXM/WaiKQO7KRnI/AAAAAAAAB_8/7a1CYjp40nUg4lKpW7covGZJQAySxlg8QCLcBGAs/s640/transform20fps.gif">
            <a:extLst>
              <a:ext uri="{FF2B5EF4-FFF2-40B4-BE49-F238E27FC236}">
                <a16:creationId xmlns:a16="http://schemas.microsoft.com/office/drawing/2014/main" id="{5008131B-ABD9-4370-83CD-B2371D397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66" y="778972"/>
            <a:ext cx="4916004" cy="43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7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E24D8E4-7F45-4E00-96E5-48CFBFD21C58}"/>
              </a:ext>
            </a:extLst>
          </p:cNvPr>
          <p:cNvSpPr txBox="1"/>
          <p:nvPr/>
        </p:nvSpPr>
        <p:spPr>
          <a:xfrm>
            <a:off x="481009" y="1417588"/>
            <a:ext cx="8036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What’s the problem with the model 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Large deep neural networks require a huge amount of labeled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Large parallel corpus is expensive to acquire, while a large amount of monolingual data are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Target side monolingual data play an important role in boosting performance of traditional SMT systems</a:t>
            </a:r>
          </a:p>
        </p:txBody>
      </p:sp>
    </p:spTree>
    <p:extLst>
      <p:ext uri="{BB962C8B-B14F-4D97-AF65-F5344CB8AC3E}">
        <p14:creationId xmlns:p14="http://schemas.microsoft.com/office/powerpoint/2010/main" val="40459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srgbClr val="2E4860"/>
                </a:solidFill>
              </a:rPr>
              <a:t>Sennrich</a:t>
            </a:r>
            <a:r>
              <a:rPr lang="en-US" altLang="zh-CN" sz="1400" b="1" dirty="0">
                <a:solidFill>
                  <a:srgbClr val="2E4860"/>
                </a:solidFill>
              </a:rPr>
              <a:t> et al. (2016)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873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">
            <a:extLst>
              <a:ext uri="{FF2B5EF4-FFF2-40B4-BE49-F238E27FC236}">
                <a16:creationId xmlns:a16="http://schemas.microsoft.com/office/drawing/2014/main" id="{3458A4E1-BC83-48DD-A00B-E6056677D8F2}"/>
              </a:ext>
            </a:extLst>
          </p:cNvPr>
          <p:cNvSpPr txBox="1"/>
          <p:nvPr/>
        </p:nvSpPr>
        <p:spPr>
          <a:xfrm>
            <a:off x="466725" y="1517476"/>
            <a:ext cx="81405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Proposed two general methods to use target side monolingual data for NMT.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400" dirty="0"/>
              <a:t>providing monolingual training examples with an empty (or dummy) source sentence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parameters of encoder and attention layer were frozen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This setting was similar to train a language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network might unlearned its conditioning on source context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zh-CN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400" dirty="0"/>
              <a:t>Providing monolingual training data with a synthetic source (</a:t>
            </a:r>
            <a:r>
              <a:rPr lang="en-US" altLang="zh-CN" sz="1400" dirty="0">
                <a:solidFill>
                  <a:srgbClr val="B4DCE7"/>
                </a:solidFill>
              </a:rPr>
              <a:t>back translation</a:t>
            </a:r>
            <a:r>
              <a:rPr lang="en-US" altLang="zh-CN" sz="14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400" dirty="0"/>
              <a:t>Mixed synthetic parallel text into original parallel text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400" dirty="0"/>
              <a:t>in domain monolingual data, back-translated into source language, can be effectively used for domain adaptation.</a:t>
            </a:r>
          </a:p>
        </p:txBody>
      </p:sp>
    </p:spTree>
    <p:extLst>
      <p:ext uri="{BB962C8B-B14F-4D97-AF65-F5344CB8AC3E}">
        <p14:creationId xmlns:p14="http://schemas.microsoft.com/office/powerpoint/2010/main" val="11876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Di He et al. (2016)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4959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3458A4E1-BC83-48DD-A00B-E6056677D8F2}"/>
                  </a:ext>
                </a:extLst>
              </p:cNvPr>
              <p:cNvSpPr txBox="1"/>
              <p:nvPr/>
            </p:nvSpPr>
            <p:spPr>
              <a:xfrm>
                <a:off x="466725" y="1318696"/>
                <a:ext cx="814056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Duality of machine translation task e.g., </a:t>
                </a:r>
                <a:r>
                  <a:rPr lang="en-US" altLang="zh-CN" sz="1400" dirty="0" err="1"/>
                  <a:t>En</a:t>
                </a:r>
                <a:r>
                  <a:rPr lang="en-US" altLang="zh-CN" sz="1400" dirty="0"/>
                  <a:t> to </a:t>
                </a:r>
                <a:r>
                  <a:rPr lang="en-US" altLang="zh-CN" sz="1400" dirty="0" err="1"/>
                  <a:t>Zh</a:t>
                </a:r>
                <a:r>
                  <a:rPr lang="en-US" altLang="zh-CN" sz="1400" dirty="0"/>
                  <a:t> translation (primal) vs </a:t>
                </a:r>
                <a:r>
                  <a:rPr lang="en-US" altLang="zh-CN" sz="1400" dirty="0" err="1"/>
                  <a:t>Zh</a:t>
                </a:r>
                <a:r>
                  <a:rPr lang="en-US" altLang="zh-CN" sz="1400" dirty="0"/>
                  <a:t> to </a:t>
                </a:r>
                <a:r>
                  <a:rPr lang="en-US" altLang="zh-CN" sz="1400" dirty="0" err="1"/>
                  <a:t>En</a:t>
                </a:r>
                <a:r>
                  <a:rPr lang="en-US" altLang="zh-CN" sz="1400" dirty="0"/>
                  <a:t> translation (dual)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Leveraged monolingual data (in both source and target languages)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rgbClr val="B4DCE7"/>
                    </a:solidFill>
                  </a:rPr>
                  <a:t>Dual learning</a:t>
                </a:r>
                <a:r>
                  <a:rPr lang="en-US" altLang="zh-CN" sz="1400" dirty="0"/>
                  <a:t> mechanism as a two-agent communication game, and optimized through a </a:t>
                </a:r>
                <a:r>
                  <a:rPr lang="en-US" altLang="zh-CN" sz="1400" dirty="0">
                    <a:solidFill>
                      <a:srgbClr val="B4DCE7"/>
                    </a:solidFill>
                  </a:rPr>
                  <a:t>reinforcement learning process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Monolingual data corpus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Two language models as agent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US" altLang="zh-CN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Two NMT models as noisy communication channel e.g.,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𝑎𝑛𝑑𝑃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3458A4E1-BC83-48DD-A00B-E6056677D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318696"/>
                <a:ext cx="8140562" cy="1600438"/>
              </a:xfrm>
              <a:prstGeom prst="rect">
                <a:avLst/>
              </a:prstGeom>
              <a:blipFill>
                <a:blip r:embed="rId2"/>
                <a:stretch>
                  <a:fillRect l="-150" t="-380" b="-3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3E9016F-2E69-4181-8D4C-595A18D5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87" y="2902471"/>
            <a:ext cx="3380294" cy="18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Di He et al. (2016)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4959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8049B096-AC20-46C4-A67A-7B097965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87" y="1322490"/>
            <a:ext cx="5612019" cy="35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4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Di He et al. (2016)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4959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C590A26-BDEF-4AEA-B912-BF210D10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65" y="1641697"/>
            <a:ext cx="5457931" cy="29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Di He et al. (2016)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4959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2C375CF9-9753-4D0D-B98D-AF4F0CBA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09" y="1327006"/>
            <a:ext cx="4973571" cy="32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10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FFB32E4-E3F4-4179-93A7-C1C88466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0574"/>
            <a:ext cx="4229052" cy="42423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8" y="853608"/>
            <a:ext cx="223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srgbClr val="2E4860"/>
                </a:solidFill>
              </a:rPr>
              <a:t>Zhirui</a:t>
            </a:r>
            <a:r>
              <a:rPr lang="en-US" altLang="zh-CN" sz="1400" b="1" dirty="0">
                <a:solidFill>
                  <a:srgbClr val="2E4860"/>
                </a:solidFill>
              </a:rPr>
              <a:t> Zhang et al. (2018)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21386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">
            <a:extLst>
              <a:ext uri="{FF2B5EF4-FFF2-40B4-BE49-F238E27FC236}">
                <a16:creationId xmlns:a16="http://schemas.microsoft.com/office/drawing/2014/main" id="{3458A4E1-BC83-48DD-A00B-E6056677D8F2}"/>
              </a:ext>
            </a:extLst>
          </p:cNvPr>
          <p:cNvSpPr txBox="1"/>
          <p:nvPr/>
        </p:nvSpPr>
        <p:spPr>
          <a:xfrm>
            <a:off x="466724" y="1318696"/>
            <a:ext cx="4105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Jointly learning source-to-target and target-to-source NMT models for a language pair with a </a:t>
            </a:r>
            <a:r>
              <a:rPr lang="en-US" altLang="zh-CN" sz="1400" dirty="0">
                <a:solidFill>
                  <a:srgbClr val="B4DCE7"/>
                </a:solidFill>
              </a:rPr>
              <a:t>joint EM optimization method</a:t>
            </a:r>
            <a:r>
              <a:rPr lang="en-US" altLang="zh-CN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E-step tries to estimate the expectations of translations of the monolingual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M-step updates model parameters with the smoothed translation probability estimation</a:t>
            </a:r>
          </a:p>
        </p:txBody>
      </p: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6FE030FF-6487-448E-BCF1-225ADFF98F5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1914" y="2126973"/>
            <a:ext cx="1596887" cy="397566"/>
          </a:xfrm>
          <a:prstGeom prst="curvedConnector3">
            <a:avLst>
              <a:gd name="adj1" fmla="val 50000"/>
            </a:avLst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9ACC5ABA-EA25-44F5-B3D2-DCF0330EFD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73556" y="2763078"/>
            <a:ext cx="2302566" cy="467456"/>
          </a:xfrm>
          <a:prstGeom prst="curvedConnector3">
            <a:avLst>
              <a:gd name="adj1" fmla="val 50000"/>
            </a:avLst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3458A4E1-BC83-48DD-A00B-E6056677D8F2}"/>
                  </a:ext>
                </a:extLst>
              </p:cNvPr>
              <p:cNvSpPr txBox="1"/>
              <p:nvPr/>
            </p:nvSpPr>
            <p:spPr>
              <a:xfrm>
                <a:off x="481008" y="1271810"/>
                <a:ext cx="8140562" cy="376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Given parallel corpus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1200" dirty="0"/>
                  <a:t> and monolingual corpus in target language Y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altLang="zh-CN" sz="1200" dirty="0"/>
              </a:p>
              <a:p>
                <a:r>
                  <a:rPr lang="en-US" altLang="zh-CN" sz="1200" dirty="0"/>
                  <a:t>In semi-supervised learning, our objective change from </a:t>
                </a:r>
                <a:endParaRPr lang="en-US" altLang="zh-CN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200" dirty="0"/>
              </a:p>
              <a:p>
                <a:r>
                  <a:rPr lang="en-US" altLang="zh-CN" sz="1200" dirty="0"/>
                  <a:t>Into maximizing the likelihood of both bilingual data and monolingual data,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200" dirty="0"/>
              </a:p>
              <a:p>
                <a:r>
                  <a:rPr lang="en-US" altLang="zh-CN" sz="1200" dirty="0"/>
                  <a:t>According to Jensen’s inequality,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𝑙𝑜𝑔𝑝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200" dirty="0"/>
                  <a:t>can be decomposed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i="1" smtClean="0">
                          <a:latin typeface="Cambria Math" panose="02040503050406030204" pitchFamily="18" charset="0"/>
                        </a:rPr>
                        <m:t>𝑙𝑜𝑔𝑝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1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1200" b="0" dirty="0"/>
              </a:p>
              <a:p>
                <a:r>
                  <a:rPr lang="en-US" altLang="zh-CN" sz="1200" dirty="0"/>
                  <a:t>To make the equal sign to be valid, we knew that,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200" b="0" dirty="0"/>
              </a:p>
              <a:p>
                <a:r>
                  <a:rPr lang="en-US" altLang="zh-CN" sz="12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200" b="0" dirty="0"/>
                  <a:t> denotes the </a:t>
                </a:r>
                <a:r>
                  <a:rPr lang="en-US" altLang="zh-CN" sz="1200" b="0" dirty="0">
                    <a:solidFill>
                      <a:srgbClr val="B4DCE7"/>
                    </a:solidFill>
                  </a:rPr>
                  <a:t>true</a:t>
                </a:r>
                <a:r>
                  <a:rPr lang="en-US" altLang="zh-CN" sz="1200" b="0" dirty="0"/>
                  <a:t> target-to-source translation distribution. Since this is intractable, we use the back translation model </a:t>
                </a:r>
                <a14:m>
                  <m:oMath xmlns:m="http://schemas.openxmlformats.org/officeDocument/2006/math"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200" b="0" dirty="0"/>
                  <a:t> to approximate it. Then, we have,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200" b="0" dirty="0"/>
              </a:p>
              <a:p>
                <a:r>
                  <a:rPr lang="en-US" altLang="zh-CN" sz="1200" dirty="0"/>
                  <a:t>We then train the model with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200" b="0" dirty="0"/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3458A4E1-BC83-48DD-A00B-E6056677D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8" y="1271810"/>
                <a:ext cx="8140562" cy="3767826"/>
              </a:xfrm>
              <a:prstGeom prst="rect">
                <a:avLst/>
              </a:prstGeom>
              <a:blipFill>
                <a:blip r:embed="rId2"/>
                <a:stretch>
                  <a:fillRect l="-75" t="-4693" b="-17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34829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3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Utilizing Monolingual Data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2B642D-8196-48DA-8E50-2F576926AB89}"/>
              </a:ext>
            </a:extLst>
          </p:cNvPr>
          <p:cNvSpPr txBox="1"/>
          <p:nvPr/>
        </p:nvSpPr>
        <p:spPr>
          <a:xfrm>
            <a:off x="481008" y="853608"/>
            <a:ext cx="223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srgbClr val="2E4860"/>
                </a:solidFill>
              </a:rPr>
              <a:t>Zhirui</a:t>
            </a:r>
            <a:r>
              <a:rPr lang="en-US" altLang="zh-CN" sz="1400" b="1" dirty="0">
                <a:solidFill>
                  <a:srgbClr val="2E4860"/>
                </a:solidFill>
              </a:rPr>
              <a:t> Zhang et al. (2018)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60A5214-7AE0-41F5-9801-CDB431AE6DD5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21386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" y="215884"/>
            <a:ext cx="1957388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6725" y="290520"/>
            <a:ext cx="166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Summary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50" y="1667202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Sept2013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939" y="1394231"/>
            <a:ext cx="48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text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4" y="990093"/>
            <a:ext cx="80510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Supervised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NMT models with RNN encoder and decoder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Encoder-decoder models with attention mechanism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RNN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CNN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Transformer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Semi-supervised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Back translation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Dual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Joint training for NMT models</a:t>
            </a:r>
          </a:p>
        </p:txBody>
      </p:sp>
    </p:spTree>
    <p:extLst>
      <p:ext uri="{BB962C8B-B14F-4D97-AF65-F5344CB8AC3E}">
        <p14:creationId xmlns:p14="http://schemas.microsoft.com/office/powerpoint/2010/main" val="5240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81" y="215884"/>
            <a:ext cx="258179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6725" y="290520"/>
            <a:ext cx="248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6">
                <a:extLst>
                  <a:ext uri="{FF2B5EF4-FFF2-40B4-BE49-F238E27FC236}">
                    <a16:creationId xmlns:a16="http://schemas.microsoft.com/office/drawing/2014/main" id="{EA2ADE36-9A32-476A-A994-CA9E833642F4}"/>
                  </a:ext>
                </a:extLst>
              </p:cNvPr>
              <p:cNvSpPr txBox="1"/>
              <p:nvPr/>
            </p:nvSpPr>
            <p:spPr>
              <a:xfrm>
                <a:off x="466725" y="848595"/>
                <a:ext cx="8051005" cy="354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In general, seq2seq models in neural machine translation (NMT) follow an </a:t>
                </a:r>
                <a:r>
                  <a:rPr lang="en-US" altLang="zh-CN" sz="1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encoder-decoder</a:t>
                </a:r>
                <a:r>
                  <a:rPr lang="en-US" altLang="zh-CN" sz="1400" dirty="0"/>
                  <a:t> architecture.  </a:t>
                </a:r>
              </a:p>
              <a:p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 encoder would first transform the whole input sentence into a sequence of representations.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𝑒𝑛𝑐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/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Then decoder predicts the distribution of each target word conditioned on context c one at a time.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sub>
                            <m:sup/>
                          </m:sSubSup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sup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},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400" dirty="0"/>
              </a:p>
              <a:p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Generally, the model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zh-CN" sz="1400" dirty="0"/>
                  <a:t> is trained to maximize the log likelihood on a parallel training set consisting of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1400" dirty="0"/>
                  <a:t> sentence pairs.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400" i="1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sup>
                            <m:e>
                              <m:func>
                                <m:func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𝑒𝑛𝑐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</m:d>
                                            </m:sub>
                                            <m:sup>
                                              <m: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23" name="TextBox 16">
                <a:extLst>
                  <a:ext uri="{FF2B5EF4-FFF2-40B4-BE49-F238E27FC236}">
                    <a16:creationId xmlns:a16="http://schemas.microsoft.com/office/drawing/2014/main" id="{EA2ADE36-9A32-476A-A994-CA9E8336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848595"/>
                <a:ext cx="8051005" cy="3544368"/>
              </a:xfrm>
              <a:prstGeom prst="rect">
                <a:avLst/>
              </a:prstGeom>
              <a:blipFill>
                <a:blip r:embed="rId2"/>
                <a:stretch>
                  <a:fillRect l="-152" t="-344" r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5" y="54768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2925" y="4342443"/>
            <a:ext cx="4595813" cy="71438"/>
          </a:xfrm>
          <a:prstGeom prst="rect">
            <a:avLst/>
          </a:prstGeom>
          <a:solidFill>
            <a:srgbClr val="F8C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2925" y="1451601"/>
            <a:ext cx="823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2E4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zh-CN" altLang="en-US" sz="4400" b="1" dirty="0">
              <a:solidFill>
                <a:srgbClr val="2E4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42925" y="3505200"/>
            <a:ext cx="4595813" cy="4763"/>
          </a:xfrm>
          <a:prstGeom prst="line">
            <a:avLst/>
          </a:prstGeom>
          <a:ln w="15875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6C8C95D4-B566-4205-B78E-F572D0B98F24}"/>
              </a:ext>
            </a:extLst>
          </p:cNvPr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12DE6BC-E215-4ED1-9B14-8B7E4AF3BD33}"/>
              </a:ext>
            </a:extLst>
          </p:cNvPr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6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81" y="215884"/>
            <a:ext cx="258179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6725" y="290520"/>
            <a:ext cx="248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8A135A-12FF-440B-A23F-E7A0379CA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"/>
          <a:stretch/>
        </p:blipFill>
        <p:spPr>
          <a:xfrm>
            <a:off x="1462833" y="833023"/>
            <a:ext cx="6218334" cy="34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725" y="1099434"/>
                <a:ext cx="80367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The most intuitive way of building encoders and decoders would be using two </a:t>
                </a:r>
                <a:r>
                  <a:rPr lang="en-US" altLang="zh-CN" sz="1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recurrent neural network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r>
                  <a:rPr lang="en-US" altLang="zh-CN" sz="16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1600" dirty="0"/>
                  <a:t> is a non-linear function, which can be as complex as a GRU or LSTM unit.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099434"/>
                <a:ext cx="8036721" cy="1077218"/>
              </a:xfrm>
              <a:prstGeom prst="rect">
                <a:avLst/>
              </a:prstGeom>
              <a:blipFill>
                <a:blip r:embed="rId2"/>
                <a:stretch>
                  <a:fillRect l="-455" t="-1695" r="-759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258179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248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âlstmâçå¾çæç´¢ç»æ">
            <a:extLst>
              <a:ext uri="{FF2B5EF4-FFF2-40B4-BE49-F238E27FC236}">
                <a16:creationId xmlns:a16="http://schemas.microsoft.com/office/drawing/2014/main" id="{B36E681C-D1E2-452A-BAC1-383D75B1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1" y="2571750"/>
            <a:ext cx="3563561" cy="11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âlstmâçå¾çæç´¢ç»æ">
            <a:extLst>
              <a:ext uri="{FF2B5EF4-FFF2-40B4-BE49-F238E27FC236}">
                <a16:creationId xmlns:a16="http://schemas.microsoft.com/office/drawing/2014/main" id="{B42F2EFC-2B39-422D-ADE0-A545B030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t="13208" r="2614" b="23248"/>
          <a:stretch/>
        </p:blipFill>
        <p:spPr bwMode="auto">
          <a:xfrm>
            <a:off x="4857560" y="2396503"/>
            <a:ext cx="3160643" cy="14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DF76C1D7-08B9-46F3-AF8A-33FD4DCC39A4}"/>
              </a:ext>
            </a:extLst>
          </p:cNvPr>
          <p:cNvSpPr txBox="1"/>
          <p:nvPr/>
        </p:nvSpPr>
        <p:spPr>
          <a:xfrm>
            <a:off x="1169606" y="3728915"/>
            <a:ext cx="78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GRU</a:t>
            </a:r>
            <a:endParaRPr lang="en-US" altLang="zh-CN" sz="160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19A6D21-2525-48A4-8443-19F12EE7AD18}"/>
              </a:ext>
            </a:extLst>
          </p:cNvPr>
          <p:cNvSpPr txBox="1"/>
          <p:nvPr/>
        </p:nvSpPr>
        <p:spPr>
          <a:xfrm>
            <a:off x="6045078" y="3724853"/>
            <a:ext cx="78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LSTM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93128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009" y="1359319"/>
                <a:ext cx="8099774" cy="234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In both paper, the source sentence was mapped to a </a:t>
                </a:r>
                <a:r>
                  <a:rPr lang="en-US" altLang="zh-CN" sz="1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fixed size of vector </a:t>
                </a:r>
                <a:r>
                  <a:rPr lang="en-US" altLang="zh-CN" sz="1600" dirty="0"/>
                  <a:t>using one RNN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𝑒𝑛𝑐</m:t>
                          </m:r>
                        </m:sup>
                      </m:sSup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Cho et al. (2014a) used GRU for encoding and decoding, and the decoder generates the distribution of next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/>
                  <a:t> conditioned on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6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1600" dirty="0"/>
                        <m:t> </m:t>
                      </m:r>
                    </m:oMath>
                  </m:oMathPara>
                </a14:m>
                <a:endParaRPr lang="en-US" altLang="zh-CN" sz="1600" dirty="0"/>
              </a:p>
              <a:p>
                <a:r>
                  <a:rPr lang="en-US" altLang="zh-CN" sz="1600" dirty="0"/>
                  <a:t>Where the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/>
                  <a:t> is computed as.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r>
                  <a:rPr lang="en-US" altLang="zh-CN" sz="1600" dirty="0"/>
                  <a:t>Performance drop for long input sentence.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9" y="1359319"/>
                <a:ext cx="8099774" cy="2341988"/>
              </a:xfrm>
              <a:prstGeom prst="rect">
                <a:avLst/>
              </a:prstGeom>
              <a:blipFill>
                <a:blip r:embed="rId2"/>
                <a:stretch>
                  <a:fillRect l="-451" t="-781" r="-301" b="-2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1009" y="853608"/>
            <a:ext cx="378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Sutskever et al. (2014), Cho et al. (2014a)</a:t>
            </a: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>
          <a:xfrm>
            <a:off x="578010" y="1161385"/>
            <a:ext cx="34498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ncdec.jpg">
            <a:extLst>
              <a:ext uri="{FF2B5EF4-FFF2-40B4-BE49-F238E27FC236}">
                <a16:creationId xmlns:a16="http://schemas.microsoft.com/office/drawing/2014/main" id="{60B903B5-4D09-4599-88FA-DFA87F63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65" y="3825211"/>
            <a:ext cx="5578269" cy="7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258179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248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009" y="1359319"/>
                <a:ext cx="80367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Sutskever et al. (2014) used a 4-layer LSTM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In their work, the encoded representation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400" dirty="0"/>
                  <a:t> was not involved in computing the decoder states and outputs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9" y="1359319"/>
                <a:ext cx="8036721" cy="738664"/>
              </a:xfrm>
              <a:prstGeom prst="rect">
                <a:avLst/>
              </a:prstGeom>
              <a:blipFill>
                <a:blip r:embed="rId2"/>
                <a:stretch>
                  <a:fillRect l="-152" t="-1653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1009" y="853608"/>
            <a:ext cx="378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Sutskever et al. (2014), Cho et al. (2014a)</a:t>
            </a: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>
          <a:xfrm>
            <a:off x="578010" y="1161385"/>
            <a:ext cx="34498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2581794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248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9E307A6-DE18-401B-8369-58B681F2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09" y="1987514"/>
            <a:ext cx="5255130" cy="1168472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7671DEF3-7603-4AB6-B119-55AF848F9658}"/>
              </a:ext>
            </a:extLst>
          </p:cNvPr>
          <p:cNvSpPr txBox="1"/>
          <p:nvPr/>
        </p:nvSpPr>
        <p:spPr>
          <a:xfrm>
            <a:off x="3133307" y="3602551"/>
            <a:ext cx="512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Also they found an important trick: by </a:t>
            </a:r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reversing the order </a:t>
            </a:r>
            <a:r>
              <a:rPr lang="en-US" altLang="zh-CN" sz="1400" dirty="0"/>
              <a:t>for input sentences, the BLEU score increased by 5 points.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BBEEB85-325F-4C69-81E0-37FFC85B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09" y="2831482"/>
            <a:ext cx="2652298" cy="20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E24D8E4-7F45-4E00-96E5-48CFBFD21C58}"/>
              </a:ext>
            </a:extLst>
          </p:cNvPr>
          <p:cNvSpPr txBox="1"/>
          <p:nvPr/>
        </p:nvSpPr>
        <p:spPr>
          <a:xfrm>
            <a:off x="481009" y="848595"/>
            <a:ext cx="803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Encoding source sentences into fixed-size vectors could be a </a:t>
            </a:r>
            <a:r>
              <a:rPr lang="en-US" altLang="zh-CN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bottleneck</a:t>
            </a:r>
            <a:r>
              <a:rPr lang="en-US" altLang="zh-CN" sz="1600" dirty="0"/>
              <a:t> in improving models’ performance.</a:t>
            </a:r>
          </a:p>
          <a:p>
            <a:r>
              <a:rPr lang="en-US" altLang="zh-CN" sz="1600" dirty="0"/>
              <a:t>Problems with fixed-size vectors: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Hard for the models to learn long-distance dependencies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Hard to pick an appropriate size for all possible input length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A3532D-F11A-40E4-A706-481AC0CB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3" y="2477850"/>
            <a:ext cx="5329417" cy="24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2" y="4617752"/>
            <a:ext cx="1219198" cy="535990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149" y="4731859"/>
            <a:ext cx="45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09" y="335004"/>
            <a:ext cx="2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Encoder-Decoder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31ADE2E-F4D9-4F11-B580-8465E167D2EE}"/>
              </a:ext>
            </a:extLst>
          </p:cNvPr>
          <p:cNvSpPr/>
          <p:nvPr/>
        </p:nvSpPr>
        <p:spPr>
          <a:xfrm>
            <a:off x="2381" y="215884"/>
            <a:ext cx="5311741" cy="518604"/>
          </a:xfrm>
          <a:prstGeom prst="rect">
            <a:avLst/>
          </a:prstGeom>
          <a:solidFill>
            <a:srgbClr val="2E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38D8BD09-8D78-4E85-BAA9-31A3281A0CEC}"/>
              </a:ext>
            </a:extLst>
          </p:cNvPr>
          <p:cNvSpPr txBox="1"/>
          <p:nvPr/>
        </p:nvSpPr>
        <p:spPr>
          <a:xfrm>
            <a:off x="466725" y="290520"/>
            <a:ext cx="47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Encoder-Decoder with Attention Mechanism</a:t>
            </a:r>
            <a:endParaRPr lang="zh-CN" altLang="en-US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2DB2-2681-4458-964A-2F8779CE76FF}"/>
              </a:ext>
            </a:extLst>
          </p:cNvPr>
          <p:cNvSpPr txBox="1"/>
          <p:nvPr/>
        </p:nvSpPr>
        <p:spPr>
          <a:xfrm>
            <a:off x="481009" y="853608"/>
            <a:ext cx="208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E4860"/>
                </a:solidFill>
              </a:rPr>
              <a:t>Bahdanau et al. (2014)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74E9FF-30C2-4E6D-83FD-D902C08FB572}"/>
              </a:ext>
            </a:extLst>
          </p:cNvPr>
          <p:cNvCxnSpPr>
            <a:cxnSpLocks/>
          </p:cNvCxnSpPr>
          <p:nvPr/>
        </p:nvCxnSpPr>
        <p:spPr>
          <a:xfrm>
            <a:off x="578010" y="1161385"/>
            <a:ext cx="1873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C23A03B5-C816-44AD-AA18-39F6837930C2}"/>
                  </a:ext>
                </a:extLst>
              </p:cNvPr>
              <p:cNvSpPr txBox="1"/>
              <p:nvPr/>
            </p:nvSpPr>
            <p:spPr>
              <a:xfrm>
                <a:off x="481009" y="1275492"/>
                <a:ext cx="5966173" cy="315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Adopted a </a:t>
                </a:r>
                <a:r>
                  <a:rPr lang="en-US" altLang="zh-CN" sz="1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bi-directional RNN </a:t>
                </a:r>
                <a:r>
                  <a:rPr lang="en-US" altLang="zh-CN" sz="1400" dirty="0"/>
                  <a:t>with GRU as encoder</a:t>
                </a:r>
              </a:p>
              <a:p>
                <a:endParaRPr lang="en-US" altLang="zh-CN" sz="1400" dirty="0"/>
              </a:p>
              <a:p>
                <a:r>
                  <a:rPr lang="en-US" altLang="zh-CN" sz="1400" dirty="0"/>
                  <a:t>The encoded representation became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𝑒𝑛𝑐</m:t>
                        </m:r>
                      </m:sup>
                    </m:sSup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𝑐𝑜𝑛𝑐𝑎𝑡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𝑐𝑜𝑙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, </a:t>
                </a:r>
              </a:p>
              <a:p>
                <a:r>
                  <a:rPr lang="en-US" altLang="zh-CN" sz="1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=[</m:t>
                    </m:r>
                    <m:acc>
                      <m:accPr>
                        <m:chr m:val="⃖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4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⃖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CN" sz="1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  <a:p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Calculated a </a:t>
                </a:r>
                <a:r>
                  <a:rPr lang="en-US" altLang="zh-CN" sz="1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context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400" dirty="0"/>
                  <a:t> at each time step as a weighted sum of encoded representation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1400" dirty="0"/>
              </a:p>
              <a:p>
                <a:r>
                  <a:rPr lang="en-US" altLang="zh-CN" sz="1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𝑡𝑗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𝑠𝑐𝑜𝑟𝑒</m:t>
                        </m:r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𝑠𝑐𝑜𝑟𝑒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𝑒𝑛𝑐</m:t>
                        </m:r>
                      </m:sup>
                    </m:sSup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altLang="zh-CN" sz="1400" dirty="0"/>
              </a:p>
              <a:p>
                <a:endParaRPr lang="en-US" altLang="zh-CN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Finally, the output distribution was computed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/>
              </a:p>
              <a:p>
                <a:r>
                  <a:rPr lang="en-US" altLang="zh-CN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 is the hidden state of RNN.</a:t>
                </a:r>
              </a:p>
            </p:txBody>
          </p:sp>
        </mc:Choice>
        <mc:Fallback xmlns="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C23A03B5-C816-44AD-AA18-39F68379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9" y="1275492"/>
                <a:ext cx="5966173" cy="3156570"/>
              </a:xfrm>
              <a:prstGeom prst="rect">
                <a:avLst/>
              </a:prstGeom>
              <a:blipFill>
                <a:blip r:embed="rId2"/>
                <a:stretch>
                  <a:fillRect l="-306" t="-386" r="-1941" b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>
            <a:extLst>
              <a:ext uri="{FF2B5EF4-FFF2-40B4-BE49-F238E27FC236}">
                <a16:creationId xmlns:a16="http://schemas.microsoft.com/office/drawing/2014/main" id="{00E321D8-123C-4A94-8D37-4A30BFD42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318" b="73"/>
          <a:stretch/>
        </p:blipFill>
        <p:spPr>
          <a:xfrm>
            <a:off x="6544183" y="1161385"/>
            <a:ext cx="2515103" cy="3208049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3ED32BB-3140-4E40-A532-3B52E601C61F}"/>
              </a:ext>
            </a:extLst>
          </p:cNvPr>
          <p:cNvGrpSpPr/>
          <p:nvPr/>
        </p:nvGrpSpPr>
        <p:grpSpPr>
          <a:xfrm>
            <a:off x="4008783" y="1721072"/>
            <a:ext cx="4333460" cy="1691363"/>
            <a:chOff x="4008783" y="1721072"/>
            <a:chExt cx="4333460" cy="1691363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5F43F2E6-5128-4A8F-94D8-47356D0F58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1271" y="3286539"/>
              <a:ext cx="1852912" cy="125896"/>
            </a:xfrm>
            <a:prstGeom prst="straightConnector1">
              <a:avLst/>
            </a:prstGeom>
            <a:ln w="57150"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0D818CA-F7B2-4044-9E00-FFE7713D5C49}"/>
                </a:ext>
              </a:extLst>
            </p:cNvPr>
            <p:cNvSpPr/>
            <p:nvPr/>
          </p:nvSpPr>
          <p:spPr>
            <a:xfrm>
              <a:off x="6758609" y="2166730"/>
              <a:ext cx="1583634" cy="689113"/>
            </a:xfrm>
            <a:prstGeom prst="ellipse">
              <a:avLst/>
            </a:prstGeom>
            <a:noFill/>
            <a:ln w="5715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9A04E4D1-822E-4666-A216-50982D68571D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4008783" y="2754925"/>
              <a:ext cx="2981744" cy="320408"/>
            </a:xfrm>
            <a:prstGeom prst="straightConnector1">
              <a:avLst/>
            </a:prstGeom>
            <a:ln w="57150"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BAF22AA-79ED-4485-B2B7-BAF615938EFA}"/>
                    </a:ext>
                  </a:extLst>
                </p:cNvPr>
                <p:cNvSpPr txBox="1"/>
                <p:nvPr/>
              </p:nvSpPr>
              <p:spPr>
                <a:xfrm>
                  <a:off x="6853454" y="1721072"/>
                  <a:ext cx="40600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385D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385D8A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385D8A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BAF22AA-79ED-4485-B2B7-BAF615938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454" y="1721072"/>
                  <a:ext cx="406009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64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宋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1994</Words>
  <Application>Microsoft Office PowerPoint</Application>
  <PresentationFormat>全屏显示(16:9)</PresentationFormat>
  <Paragraphs>282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宋体</vt:lpstr>
      <vt:lpstr>微软雅黑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114</dc:creator>
  <cp:lastModifiedBy>Xinyuan YU</cp:lastModifiedBy>
  <cp:revision>361</cp:revision>
  <dcterms:created xsi:type="dcterms:W3CDTF">2014-04-11T02:33:39Z</dcterms:created>
  <dcterms:modified xsi:type="dcterms:W3CDTF">2018-05-09T12:47:55Z</dcterms:modified>
</cp:coreProperties>
</file>